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2" r:id="rId5"/>
    <p:sldId id="265" r:id="rId6"/>
    <p:sldId id="264" r:id="rId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E86B93-B2A6-4292-991C-1FD909F54809}" v="11" dt="2023-09-05T19:58:52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322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134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132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3943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50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808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267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259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233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744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8040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FEA87-6EBF-48C7-929E-CD694EBC6AB6}" type="datetimeFigureOut">
              <a:rPr lang="en-CA" smtClean="0"/>
              <a:t>2023-09-12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951E7-DA6D-4A4A-B1C9-AABDE88391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459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oleObject" Target="../embeddings/oleObject7.bin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image" Target="../media/image7.png"/><Relationship Id="rId16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oleObject" Target="../embeddings/oleObject8.bin"/><Relationship Id="rId10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2.emf"/><Relationship Id="rId18" Type="http://schemas.openxmlformats.org/officeDocument/2006/relationships/image" Target="../media/image27.png"/><Relationship Id="rId3" Type="http://schemas.openxmlformats.org/officeDocument/2006/relationships/image" Target="../media/image17.emf"/><Relationship Id="rId7" Type="http://schemas.openxmlformats.org/officeDocument/2006/relationships/image" Target="../media/image19.e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6.png"/><Relationship Id="rId2" Type="http://schemas.openxmlformats.org/officeDocument/2006/relationships/oleObject" Target="../embeddings/oleObject9.bin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1.emf"/><Relationship Id="rId5" Type="http://schemas.openxmlformats.org/officeDocument/2006/relationships/image" Target="../media/image18.emf"/><Relationship Id="rId15" Type="http://schemas.openxmlformats.org/officeDocument/2006/relationships/image" Target="../media/image24.png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28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0.emf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microsoft.com/office/2007/relationships/hdphoto" Target="../media/hdphoto4.wdp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emf"/><Relationship Id="rId3" Type="http://schemas.openxmlformats.org/officeDocument/2006/relationships/image" Target="../media/image35.emf"/><Relationship Id="rId7" Type="http://schemas.openxmlformats.org/officeDocument/2006/relationships/image" Target="../media/image38.emf"/><Relationship Id="rId12" Type="http://schemas.openxmlformats.org/officeDocument/2006/relationships/oleObject" Target="../embeddings/oleObject18.bin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41.emf"/><Relationship Id="rId5" Type="http://schemas.openxmlformats.org/officeDocument/2006/relationships/image" Target="../media/image37.png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50.emf"/><Relationship Id="rId3" Type="http://schemas.openxmlformats.org/officeDocument/2006/relationships/image" Target="../media/image44.png"/><Relationship Id="rId7" Type="http://schemas.openxmlformats.org/officeDocument/2006/relationships/image" Target="../media/image47.emf"/><Relationship Id="rId12" Type="http://schemas.openxmlformats.org/officeDocument/2006/relationships/oleObject" Target="../embeddings/oleObject22.bin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49.emf"/><Relationship Id="rId5" Type="http://schemas.openxmlformats.org/officeDocument/2006/relationships/image" Target="../media/image46.png"/><Relationship Id="rId10" Type="http://schemas.openxmlformats.org/officeDocument/2006/relationships/oleObject" Target="../embeddings/oleObject21.bin"/><Relationship Id="rId4" Type="http://schemas.openxmlformats.org/officeDocument/2006/relationships/image" Target="../media/image45.png"/><Relationship Id="rId9" Type="http://schemas.openxmlformats.org/officeDocument/2006/relationships/image" Target="../media/image4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8CBCDDD-1057-490F-9170-186F04685C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128625"/>
              </p:ext>
            </p:extLst>
          </p:nvPr>
        </p:nvGraphicFramePr>
        <p:xfrm>
          <a:off x="1531848" y="108647"/>
          <a:ext cx="2885126" cy="220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5718595" imgH="4378753" progId="Prism6.Document">
                  <p:embed/>
                </p:oleObj>
              </mc:Choice>
              <mc:Fallback>
                <p:oleObj name="Prism 6" r:id="rId2" imgW="5718595" imgH="4378753" progId="Prism6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8CBCDDD-1057-490F-9170-186F04685C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31848" y="108647"/>
                        <a:ext cx="2885126" cy="220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38ED100-2130-4079-B459-E33418B08F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992224"/>
              </p:ext>
            </p:extLst>
          </p:nvPr>
        </p:nvGraphicFramePr>
        <p:xfrm>
          <a:off x="4406715" y="108647"/>
          <a:ext cx="2885126" cy="220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5718595" imgH="4378753" progId="Prism6.Document">
                  <p:embed/>
                </p:oleObj>
              </mc:Choice>
              <mc:Fallback>
                <p:oleObj name="Prism 6" r:id="rId4" imgW="5718595" imgH="4378753" progId="Prism6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38ED100-2130-4079-B459-E33418B08F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06715" y="108647"/>
                        <a:ext cx="2885126" cy="220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6E7EAFE2-3265-444F-ACE9-9A9781A007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068011"/>
              </p:ext>
            </p:extLst>
          </p:nvPr>
        </p:nvGraphicFramePr>
        <p:xfrm>
          <a:off x="4406714" y="2145683"/>
          <a:ext cx="2899433" cy="2228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6" imgW="5715714" imgH="4392439" progId="Prism6.Document">
                  <p:embed/>
                </p:oleObj>
              </mc:Choice>
              <mc:Fallback>
                <p:oleObj name="Prism 6" r:id="rId6" imgW="5715714" imgH="4392439" progId="Prism6.Document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6E7EAFE2-3265-444F-ACE9-9A9781A007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06714" y="2145683"/>
                        <a:ext cx="2899433" cy="2228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4DDC7875-F0E8-4EFA-88D8-372F83C2A8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485710"/>
              </p:ext>
            </p:extLst>
          </p:nvPr>
        </p:nvGraphicFramePr>
        <p:xfrm>
          <a:off x="1507280" y="2151022"/>
          <a:ext cx="2899433" cy="2223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8" imgW="5656292" imgH="4337695" progId="Prism6.Document">
                  <p:embed/>
                </p:oleObj>
              </mc:Choice>
              <mc:Fallback>
                <p:oleObj name="Prism 6" r:id="rId8" imgW="5656292" imgH="4337695" progId="Prism6.Document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4DDC7875-F0E8-4EFA-88D8-372F83C2A8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07280" y="2151022"/>
                        <a:ext cx="2899433" cy="22231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E8462FBB-1CA7-4057-A59F-DE6F790FCF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596628"/>
              </p:ext>
            </p:extLst>
          </p:nvPr>
        </p:nvGraphicFramePr>
        <p:xfrm>
          <a:off x="1376126" y="4314628"/>
          <a:ext cx="2796697" cy="2552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4088981" imgH="3732276" progId="Prism9.Document">
                  <p:embed/>
                </p:oleObj>
              </mc:Choice>
              <mc:Fallback>
                <p:oleObj name="Prism 9" r:id="rId10" imgW="4088981" imgH="3732276" progId="Prism9.Document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E8462FBB-1CA7-4057-A59F-DE6F790FCF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76126" y="4314628"/>
                        <a:ext cx="2796697" cy="2552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AF088671-6EDF-4182-ADC7-2EF8C3791E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1484278"/>
              </p:ext>
            </p:extLst>
          </p:nvPr>
        </p:nvGraphicFramePr>
        <p:xfrm>
          <a:off x="4379108" y="4314628"/>
          <a:ext cx="2796697" cy="2552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12" imgW="4088981" imgH="3732276" progId="Prism6.Document">
                  <p:embed/>
                </p:oleObj>
              </mc:Choice>
              <mc:Fallback>
                <p:oleObj name="Prism 6" r:id="rId12" imgW="4088981" imgH="3732276" progId="Prism6.Document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AF088671-6EDF-4182-ADC7-2EF8C3791E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379108" y="4314628"/>
                        <a:ext cx="2796697" cy="2552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0787783-E66D-4A25-99A0-55AB6FE31977}"/>
              </a:ext>
            </a:extLst>
          </p:cNvPr>
          <p:cNvSpPr txBox="1"/>
          <p:nvPr/>
        </p:nvSpPr>
        <p:spPr>
          <a:xfrm>
            <a:off x="1581080" y="128628"/>
            <a:ext cx="522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en-CA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8D1B32-B188-4683-9DBB-F60BBB3E8AFF}"/>
              </a:ext>
            </a:extLst>
          </p:cNvPr>
          <p:cNvSpPr txBox="1"/>
          <p:nvPr/>
        </p:nvSpPr>
        <p:spPr>
          <a:xfrm>
            <a:off x="1577615" y="2192960"/>
            <a:ext cx="522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en-CA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06028A-2CA8-4762-80BD-59A25F5B63AC}"/>
              </a:ext>
            </a:extLst>
          </p:cNvPr>
          <p:cNvSpPr txBox="1"/>
          <p:nvPr/>
        </p:nvSpPr>
        <p:spPr>
          <a:xfrm>
            <a:off x="1577615" y="4541307"/>
            <a:ext cx="522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endParaRPr lang="en-CA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24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78FCB6E5-83AA-4D7B-8E5C-E81AD9B0AC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62"/>
          <a:stretch/>
        </p:blipFill>
        <p:spPr>
          <a:xfrm>
            <a:off x="5025052" y="1132677"/>
            <a:ext cx="1404323" cy="1150955"/>
          </a:xfrm>
          <a:prstGeom prst="rect">
            <a:avLst/>
          </a:prstGeom>
        </p:spPr>
      </p:pic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B9677ECC-A256-4E3A-9C77-D45920D49D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9" b="13564"/>
          <a:stretch/>
        </p:blipFill>
        <p:spPr>
          <a:xfrm>
            <a:off x="5025052" y="2269848"/>
            <a:ext cx="1404322" cy="1083983"/>
          </a:xfrm>
          <a:prstGeom prst="rect">
            <a:avLst/>
          </a:prstGeom>
        </p:spPr>
      </p:pic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A3F870A6-BD54-4B0D-8FD7-AACF3A47AE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9" b="13564"/>
          <a:stretch/>
        </p:blipFill>
        <p:spPr>
          <a:xfrm>
            <a:off x="5025052" y="3339243"/>
            <a:ext cx="1404322" cy="1083983"/>
          </a:xfrm>
          <a:prstGeom prst="rect">
            <a:avLst/>
          </a:prstGeom>
        </p:spPr>
      </p:pic>
      <p:pic>
        <p:nvPicPr>
          <p:cNvPr id="11" name="Picture 10" descr="Chart, histogram&#10;&#10;Description automatically generated">
            <a:extLst>
              <a:ext uri="{FF2B5EF4-FFF2-40B4-BE49-F238E27FC236}">
                <a16:creationId xmlns:a16="http://schemas.microsoft.com/office/drawing/2014/main" id="{39391614-5723-4E3B-9358-33B1C467FB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4"/>
          <a:stretch/>
        </p:blipFill>
        <p:spPr>
          <a:xfrm>
            <a:off x="5025050" y="4407157"/>
            <a:ext cx="1404325" cy="1268250"/>
          </a:xfrm>
          <a:prstGeom prst="rect">
            <a:avLst/>
          </a:prstGeom>
        </p:spPr>
      </p:pic>
      <p:pic>
        <p:nvPicPr>
          <p:cNvPr id="39" name="Picture 38" descr="Chart, histogram&#10;&#10;Description automatically generated">
            <a:extLst>
              <a:ext uri="{FF2B5EF4-FFF2-40B4-BE49-F238E27FC236}">
                <a16:creationId xmlns:a16="http://schemas.microsoft.com/office/drawing/2014/main" id="{B4A735E2-437D-4DB9-900B-B64F1B2A82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7"/>
          <a:stretch/>
        </p:blipFill>
        <p:spPr>
          <a:xfrm>
            <a:off x="1432562" y="1149223"/>
            <a:ext cx="1305278" cy="1125135"/>
          </a:xfrm>
          <a:prstGeom prst="rect">
            <a:avLst/>
          </a:prstGeom>
        </p:spPr>
      </p:pic>
      <p:pic>
        <p:nvPicPr>
          <p:cNvPr id="43" name="Picture 42" descr="Chart, histogram&#10;&#10;Description automatically generated">
            <a:extLst>
              <a:ext uri="{FF2B5EF4-FFF2-40B4-BE49-F238E27FC236}">
                <a16:creationId xmlns:a16="http://schemas.microsoft.com/office/drawing/2014/main" id="{5E0C021F-4176-4115-85BE-8E3145127C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48" b="9387"/>
          <a:stretch/>
        </p:blipFill>
        <p:spPr>
          <a:xfrm>
            <a:off x="1432560" y="2266176"/>
            <a:ext cx="1305278" cy="1078590"/>
          </a:xfrm>
          <a:prstGeom prst="rect">
            <a:avLst/>
          </a:prstGeom>
        </p:spPr>
      </p:pic>
      <p:pic>
        <p:nvPicPr>
          <p:cNvPr id="45" name="Picture 44" descr="Chart, histogram&#10;&#10;Description automatically generated">
            <a:extLst>
              <a:ext uri="{FF2B5EF4-FFF2-40B4-BE49-F238E27FC236}">
                <a16:creationId xmlns:a16="http://schemas.microsoft.com/office/drawing/2014/main" id="{22417462-F8C0-4D48-890A-B705F41561E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5" b="9387"/>
          <a:stretch/>
        </p:blipFill>
        <p:spPr>
          <a:xfrm>
            <a:off x="1432560" y="3340041"/>
            <a:ext cx="1305278" cy="1075398"/>
          </a:xfrm>
          <a:prstGeom prst="rect">
            <a:avLst/>
          </a:prstGeom>
        </p:spPr>
      </p:pic>
      <p:pic>
        <p:nvPicPr>
          <p:cNvPr id="47" name="Picture 46" descr="Chart, histogram&#10;&#10;Description automatically generated">
            <a:extLst>
              <a:ext uri="{FF2B5EF4-FFF2-40B4-BE49-F238E27FC236}">
                <a16:creationId xmlns:a16="http://schemas.microsoft.com/office/drawing/2014/main" id="{8813369A-1DB7-4CDC-9253-55405598EF5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/>
        </p:blipFill>
        <p:spPr>
          <a:xfrm>
            <a:off x="1432560" y="4413018"/>
            <a:ext cx="1305278" cy="11961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489714-3A2C-4B76-BABA-5089B1B8B88F}"/>
              </a:ext>
            </a:extLst>
          </p:cNvPr>
          <p:cNvSpPr txBox="1"/>
          <p:nvPr/>
        </p:nvSpPr>
        <p:spPr>
          <a:xfrm>
            <a:off x="1356925" y="887469"/>
            <a:ext cx="993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HepG2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17DE8-8198-477F-8903-C8173AA231C7}"/>
              </a:ext>
            </a:extLst>
          </p:cNvPr>
          <p:cNvSpPr txBox="1"/>
          <p:nvPr/>
        </p:nvSpPr>
        <p:spPr>
          <a:xfrm>
            <a:off x="4946291" y="887469"/>
            <a:ext cx="114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SNU-449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EDEDB3-F048-4CD8-BFC2-98E3B799E571}"/>
              </a:ext>
            </a:extLst>
          </p:cNvPr>
          <p:cNvSpPr txBox="1"/>
          <p:nvPr/>
        </p:nvSpPr>
        <p:spPr>
          <a:xfrm rot="16200000">
            <a:off x="852283" y="1665629"/>
            <a:ext cx="9459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D183F7-DC5C-4938-BEF8-E006242E7AF5}"/>
              </a:ext>
            </a:extLst>
          </p:cNvPr>
          <p:cNvSpPr txBox="1"/>
          <p:nvPr/>
        </p:nvSpPr>
        <p:spPr>
          <a:xfrm rot="16200000">
            <a:off x="845058" y="2745622"/>
            <a:ext cx="9459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Paclitaxel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0D044B-27FD-40D1-BECA-CBAEEA4F612B}"/>
              </a:ext>
            </a:extLst>
          </p:cNvPr>
          <p:cNvSpPr txBox="1"/>
          <p:nvPr/>
        </p:nvSpPr>
        <p:spPr>
          <a:xfrm rot="16200000">
            <a:off x="843553" y="3836219"/>
            <a:ext cx="9459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Thymoquinone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39D45F-6ECF-4FA5-B605-CE183D0C8A9C}"/>
              </a:ext>
            </a:extLst>
          </p:cNvPr>
          <p:cNvSpPr txBox="1"/>
          <p:nvPr/>
        </p:nvSpPr>
        <p:spPr>
          <a:xfrm rot="16200000">
            <a:off x="834023" y="4869366"/>
            <a:ext cx="94590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Paclitaxel + Thymoquinone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8CCCB04-60FD-4F1B-8D22-8044A14E01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792524"/>
              </p:ext>
            </p:extLst>
          </p:nvPr>
        </p:nvGraphicFramePr>
        <p:xfrm>
          <a:off x="2455863" y="1125538"/>
          <a:ext cx="2057400" cy="454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3" imgW="2198268" imgH="4857398" progId="Prism9.Document">
                  <p:embed/>
                </p:oleObj>
              </mc:Choice>
              <mc:Fallback>
                <p:oleObj name="Prism 9" r:id="rId13" imgW="2198268" imgH="4857398" progId="Prism9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8CCCB04-60FD-4F1B-8D22-8044A14E01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455863" y="1125538"/>
                        <a:ext cx="2057400" cy="454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F740DEB-982E-4D97-B692-3A369CCE8D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052538"/>
              </p:ext>
            </p:extLst>
          </p:nvPr>
        </p:nvGraphicFramePr>
        <p:xfrm>
          <a:off x="6113463" y="1125538"/>
          <a:ext cx="2058987" cy="454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15" imgW="2198268" imgH="4857398" progId="Prism6.Document">
                  <p:embed/>
                </p:oleObj>
              </mc:Choice>
              <mc:Fallback>
                <p:oleObj name="Prism 6" r:id="rId15" imgW="2198268" imgH="4857398" progId="Prism6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F740DEB-982E-4D97-B692-3A369CCE8D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113463" y="1125538"/>
                        <a:ext cx="2058987" cy="454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DF0DA71A-149D-433B-A761-69DC7DADE9DA}"/>
              </a:ext>
            </a:extLst>
          </p:cNvPr>
          <p:cNvSpPr txBox="1"/>
          <p:nvPr/>
        </p:nvSpPr>
        <p:spPr>
          <a:xfrm rot="16200000">
            <a:off x="4453285" y="1661272"/>
            <a:ext cx="9459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A2B35F-E5D0-42F1-8D3C-D3043660895B}"/>
              </a:ext>
            </a:extLst>
          </p:cNvPr>
          <p:cNvSpPr txBox="1"/>
          <p:nvPr/>
        </p:nvSpPr>
        <p:spPr>
          <a:xfrm rot="16200000">
            <a:off x="4446060" y="2741265"/>
            <a:ext cx="9459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Paclitaxel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FA243E-13AB-4C6A-B9D2-AA9A207DAD33}"/>
              </a:ext>
            </a:extLst>
          </p:cNvPr>
          <p:cNvSpPr txBox="1"/>
          <p:nvPr/>
        </p:nvSpPr>
        <p:spPr>
          <a:xfrm rot="16200000">
            <a:off x="4444555" y="3831862"/>
            <a:ext cx="9459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Thymoquinone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1CEA76-CADB-452F-9750-06142061D4F9}"/>
              </a:ext>
            </a:extLst>
          </p:cNvPr>
          <p:cNvSpPr txBox="1"/>
          <p:nvPr/>
        </p:nvSpPr>
        <p:spPr>
          <a:xfrm rot="16200000">
            <a:off x="4435025" y="4865009"/>
            <a:ext cx="94590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800">
                <a:latin typeface="Arial" panose="020B0604020202020204" pitchFamily="34" charset="0"/>
                <a:cs typeface="Arial" panose="020B0604020202020204" pitchFamily="34" charset="0"/>
              </a:rPr>
              <a:t>Paclitaxel + Thymoquinone</a:t>
            </a:r>
          </a:p>
        </p:txBody>
      </p:sp>
    </p:spTree>
    <p:extLst>
      <p:ext uri="{BB962C8B-B14F-4D97-AF65-F5344CB8AC3E}">
        <p14:creationId xmlns:p14="http://schemas.microsoft.com/office/powerpoint/2010/main" val="656610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EC2C5038-3AC7-4E9A-9321-E7CF777780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270896"/>
              </p:ext>
            </p:extLst>
          </p:nvPr>
        </p:nvGraphicFramePr>
        <p:xfrm>
          <a:off x="2466975" y="478478"/>
          <a:ext cx="1987678" cy="1846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2128402" imgH="1977606" progId="Prism6.Document">
                  <p:embed/>
                </p:oleObj>
              </mc:Choice>
              <mc:Fallback>
                <p:oleObj name="Prism 6" r:id="rId2" imgW="2128402" imgH="1977606" progId="Prism6.Document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EC2C5038-3AC7-4E9A-9321-E7CF777780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66975" y="478478"/>
                        <a:ext cx="1987678" cy="1846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7611603A-261C-4C15-8262-1D51052BFE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995307"/>
              </p:ext>
            </p:extLst>
          </p:nvPr>
        </p:nvGraphicFramePr>
        <p:xfrm>
          <a:off x="2462340" y="2231242"/>
          <a:ext cx="1992313" cy="184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2128402" imgH="1977606" progId="Prism6.Document">
                  <p:embed/>
                </p:oleObj>
              </mc:Choice>
              <mc:Fallback>
                <p:oleObj name="Prism 6" r:id="rId4" imgW="2128402" imgH="1977606" progId="Prism6.Document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7611603A-261C-4C15-8262-1D51052BFE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62340" y="2231242"/>
                        <a:ext cx="1992313" cy="184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>
            <a:extLst>
              <a:ext uri="{FF2B5EF4-FFF2-40B4-BE49-F238E27FC236}">
                <a16:creationId xmlns:a16="http://schemas.microsoft.com/office/drawing/2014/main" id="{F8F04F74-3AD4-43AF-B304-EFED12E9F1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727914"/>
              </p:ext>
            </p:extLst>
          </p:nvPr>
        </p:nvGraphicFramePr>
        <p:xfrm>
          <a:off x="2474313" y="3954648"/>
          <a:ext cx="2142060" cy="184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6" imgW="2289743" imgH="1977606" progId="Prism6.Document">
                  <p:embed/>
                </p:oleObj>
              </mc:Choice>
              <mc:Fallback>
                <p:oleObj name="Prism 6" r:id="rId6" imgW="2289743" imgH="1977606" progId="Prism6.Document">
                  <p:embed/>
                  <p:pic>
                    <p:nvPicPr>
                      <p:cNvPr id="60" name="Object 59">
                        <a:extLst>
                          <a:ext uri="{FF2B5EF4-FFF2-40B4-BE49-F238E27FC236}">
                            <a16:creationId xmlns:a16="http://schemas.microsoft.com/office/drawing/2014/main" id="{F8F04F74-3AD4-43AF-B304-EFED12E9F1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74313" y="3954648"/>
                        <a:ext cx="2142060" cy="184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D037567F-DCBD-4DBE-862F-6DB39A5A981D}"/>
              </a:ext>
            </a:extLst>
          </p:cNvPr>
          <p:cNvSpPr txBox="1"/>
          <p:nvPr/>
        </p:nvSpPr>
        <p:spPr>
          <a:xfrm>
            <a:off x="1209506" y="305025"/>
            <a:ext cx="993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HepG2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1AFF9DA-AB6F-4D47-9EBA-086F7D915635}"/>
              </a:ext>
            </a:extLst>
          </p:cNvPr>
          <p:cNvSpPr txBox="1"/>
          <p:nvPr/>
        </p:nvSpPr>
        <p:spPr>
          <a:xfrm>
            <a:off x="4929499" y="305025"/>
            <a:ext cx="114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SNU-449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86AFBC6-B674-4FFC-8580-5185B9891E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316694"/>
              </p:ext>
            </p:extLst>
          </p:nvPr>
        </p:nvGraphicFramePr>
        <p:xfrm>
          <a:off x="6164263" y="466725"/>
          <a:ext cx="2024062" cy="184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8" imgW="2128402" imgH="1940870" progId="Prism6.Document">
                  <p:embed/>
                </p:oleObj>
              </mc:Choice>
              <mc:Fallback>
                <p:oleObj name="Prism 6" r:id="rId8" imgW="2128402" imgH="1940870" progId="Prism6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E86AFBC6-B674-4FFC-8580-5185B9891E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64263" y="466725"/>
                        <a:ext cx="2024062" cy="1846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" name="Object 85">
            <a:extLst>
              <a:ext uri="{FF2B5EF4-FFF2-40B4-BE49-F238E27FC236}">
                <a16:creationId xmlns:a16="http://schemas.microsoft.com/office/drawing/2014/main" id="{9593A878-5019-48C6-AD0F-F3F4ED969C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915894"/>
              </p:ext>
            </p:extLst>
          </p:nvPr>
        </p:nvGraphicFramePr>
        <p:xfrm>
          <a:off x="6167438" y="2259013"/>
          <a:ext cx="1992312" cy="181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10" imgW="2128402" imgH="1940870" progId="Prism6.Document">
                  <p:embed/>
                </p:oleObj>
              </mc:Choice>
              <mc:Fallback>
                <p:oleObj name="Prism 6" r:id="rId10" imgW="2128402" imgH="1940870" progId="Prism6.Document">
                  <p:embed/>
                  <p:pic>
                    <p:nvPicPr>
                      <p:cNvPr id="86" name="Object 85">
                        <a:extLst>
                          <a:ext uri="{FF2B5EF4-FFF2-40B4-BE49-F238E27FC236}">
                            <a16:creationId xmlns:a16="http://schemas.microsoft.com/office/drawing/2014/main" id="{9593A878-5019-48C6-AD0F-F3F4ED969C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67438" y="2259013"/>
                        <a:ext cx="1992312" cy="181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" name="Object 86">
            <a:extLst>
              <a:ext uri="{FF2B5EF4-FFF2-40B4-BE49-F238E27FC236}">
                <a16:creationId xmlns:a16="http://schemas.microsoft.com/office/drawing/2014/main" id="{A6B6C9D3-2880-4921-B6B5-ECDF19CD2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186610"/>
              </p:ext>
            </p:extLst>
          </p:nvPr>
        </p:nvGraphicFramePr>
        <p:xfrm>
          <a:off x="6170613" y="3983038"/>
          <a:ext cx="2141537" cy="181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12" imgW="2289743" imgH="1940870" progId="Prism6.Document">
                  <p:embed/>
                </p:oleObj>
              </mc:Choice>
              <mc:Fallback>
                <p:oleObj name="Prism 6" r:id="rId12" imgW="2289743" imgH="1940870" progId="Prism6.Document">
                  <p:embed/>
                  <p:pic>
                    <p:nvPicPr>
                      <p:cNvPr id="87" name="Object 86">
                        <a:extLst>
                          <a:ext uri="{FF2B5EF4-FFF2-40B4-BE49-F238E27FC236}">
                            <a16:creationId xmlns:a16="http://schemas.microsoft.com/office/drawing/2014/main" id="{A6B6C9D3-2880-4921-B6B5-ECDF19CD26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70613" y="3983038"/>
                        <a:ext cx="2141537" cy="181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8A171076-E8AE-4CF9-95EC-5872012BAA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27" y="1027540"/>
            <a:ext cx="1253894" cy="1183522"/>
          </a:xfrm>
          <a:prstGeom prst="rect">
            <a:avLst/>
          </a:prstGeom>
        </p:spPr>
      </p:pic>
      <p:pic>
        <p:nvPicPr>
          <p:cNvPr id="6" name="Picture 5" descr="Chart, histogram&#10;&#10;Description automatically generated">
            <a:extLst>
              <a:ext uri="{FF2B5EF4-FFF2-40B4-BE49-F238E27FC236}">
                <a16:creationId xmlns:a16="http://schemas.microsoft.com/office/drawing/2014/main" id="{6969F938-28D2-4C58-9B4D-B46620A3FB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26" y="2808194"/>
            <a:ext cx="1266688" cy="1154734"/>
          </a:xfrm>
          <a:prstGeom prst="rect">
            <a:avLst/>
          </a:prstGeom>
        </p:spPr>
      </p:pic>
      <p:pic>
        <p:nvPicPr>
          <p:cNvPr id="8" name="Picture 7" descr="Chart, histogram&#10;&#10;Description automatically generated">
            <a:extLst>
              <a:ext uri="{FF2B5EF4-FFF2-40B4-BE49-F238E27FC236}">
                <a16:creationId xmlns:a16="http://schemas.microsoft.com/office/drawing/2014/main" id="{C3299BDD-33EA-4B6C-9592-9473C6F121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30" y="4516970"/>
            <a:ext cx="1266689" cy="1167529"/>
          </a:xfrm>
          <a:prstGeom prst="rect">
            <a:avLst/>
          </a:prstGeom>
        </p:spPr>
      </p:pic>
      <p:pic>
        <p:nvPicPr>
          <p:cNvPr id="10" name="Picture 9" descr="Chart, histogram&#10;&#10;Description automatically generated">
            <a:extLst>
              <a:ext uri="{FF2B5EF4-FFF2-40B4-BE49-F238E27FC236}">
                <a16:creationId xmlns:a16="http://schemas.microsoft.com/office/drawing/2014/main" id="{01570BF4-A3AC-4951-80DE-008F90D0885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65" y="2789753"/>
            <a:ext cx="1253894" cy="1168617"/>
          </a:xfrm>
          <a:prstGeom prst="rect">
            <a:avLst/>
          </a:prstGeom>
        </p:spPr>
      </p:pic>
      <p:pic>
        <p:nvPicPr>
          <p:cNvPr id="18" name="Picture 17" descr="Chart, histogram&#10;&#10;Description automatically generated">
            <a:extLst>
              <a:ext uri="{FF2B5EF4-FFF2-40B4-BE49-F238E27FC236}">
                <a16:creationId xmlns:a16="http://schemas.microsoft.com/office/drawing/2014/main" id="{5B5BF993-9BB1-45F9-9CDD-FE8D5A5361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64" y="1051935"/>
            <a:ext cx="1260211" cy="1155983"/>
          </a:xfrm>
          <a:prstGeom prst="rect">
            <a:avLst/>
          </a:prstGeom>
        </p:spPr>
      </p:pic>
      <p:pic>
        <p:nvPicPr>
          <p:cNvPr id="21" name="Picture 20" descr="Chart, histogram&#10;&#10;Description automatically generated">
            <a:extLst>
              <a:ext uri="{FF2B5EF4-FFF2-40B4-BE49-F238E27FC236}">
                <a16:creationId xmlns:a16="http://schemas.microsoft.com/office/drawing/2014/main" id="{C8895F43-DDA0-441F-94C9-D4E8E98A62A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65" y="4526496"/>
            <a:ext cx="1250736" cy="114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8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2DD1440-3FD0-4332-9DA9-0C25DC01AE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" t="16164" r="3280" b="11140"/>
          <a:stretch/>
        </p:blipFill>
        <p:spPr>
          <a:xfrm>
            <a:off x="2698894" y="2519157"/>
            <a:ext cx="1313384" cy="362670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A4534E-0934-452A-B57B-44E55C41D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69" t="25039" r="14101" b="23816"/>
          <a:stretch/>
        </p:blipFill>
        <p:spPr>
          <a:xfrm>
            <a:off x="5738290" y="2519158"/>
            <a:ext cx="1313385" cy="362670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F5C722-3840-4A0C-A77B-02788F4F0B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94" t="13850" r="9859" b="19306"/>
          <a:stretch/>
        </p:blipFill>
        <p:spPr>
          <a:xfrm>
            <a:off x="2698894" y="1779282"/>
            <a:ext cx="1313384" cy="709099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486852-01A1-44C2-BCA0-35D424DF85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01" b="11526"/>
          <a:stretch/>
        </p:blipFill>
        <p:spPr>
          <a:xfrm>
            <a:off x="5738290" y="1779284"/>
            <a:ext cx="1313385" cy="70909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27255E1-C8BB-410B-BF75-CFA9227C5774}"/>
              </a:ext>
            </a:extLst>
          </p:cNvPr>
          <p:cNvSpPr txBox="1"/>
          <p:nvPr/>
        </p:nvSpPr>
        <p:spPr>
          <a:xfrm>
            <a:off x="1609725" y="1823720"/>
            <a:ext cx="11865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Pro-caspase-3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E03894-D71E-4885-8161-E9B8C1CE626A}"/>
              </a:ext>
            </a:extLst>
          </p:cNvPr>
          <p:cNvSpPr txBox="1"/>
          <p:nvPr/>
        </p:nvSpPr>
        <p:spPr>
          <a:xfrm>
            <a:off x="1304925" y="2174553"/>
            <a:ext cx="14478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Cleaved caspase-3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eft Bracket 21">
            <a:extLst>
              <a:ext uri="{FF2B5EF4-FFF2-40B4-BE49-F238E27FC236}">
                <a16:creationId xmlns:a16="http://schemas.microsoft.com/office/drawing/2014/main" id="{AD665BB8-905A-44EE-9777-AA26C487249A}"/>
              </a:ext>
            </a:extLst>
          </p:cNvPr>
          <p:cNvSpPr/>
          <p:nvPr/>
        </p:nvSpPr>
        <p:spPr>
          <a:xfrm>
            <a:off x="2649856" y="2226487"/>
            <a:ext cx="45719" cy="144000"/>
          </a:xfrm>
          <a:prstGeom prst="lef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1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330682-9EB4-4EF0-AA6E-EA423669F4D1}"/>
              </a:ext>
            </a:extLst>
          </p:cNvPr>
          <p:cNvSpPr txBox="1"/>
          <p:nvPr/>
        </p:nvSpPr>
        <p:spPr>
          <a:xfrm>
            <a:off x="1984375" y="2571115"/>
            <a:ext cx="811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GAPDH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138F1E-A2E3-4231-84BB-681E0FF4CBF4}"/>
              </a:ext>
            </a:extLst>
          </p:cNvPr>
          <p:cNvSpPr txBox="1"/>
          <p:nvPr/>
        </p:nvSpPr>
        <p:spPr>
          <a:xfrm>
            <a:off x="1781175" y="1428750"/>
            <a:ext cx="1025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Paclitaxel</a:t>
            </a:r>
            <a:endParaRPr lang="en-CA" sz="1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Thymoquinone</a:t>
            </a:r>
            <a:endParaRPr lang="en-CA" sz="10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713553-8E67-4601-963F-F6190512893E}"/>
              </a:ext>
            </a:extLst>
          </p:cNvPr>
          <p:cNvSpPr txBox="1"/>
          <p:nvPr/>
        </p:nvSpPr>
        <p:spPr>
          <a:xfrm>
            <a:off x="1571625" y="981075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757BD2-879E-4D2E-9329-1442BF3C5FA9}"/>
              </a:ext>
            </a:extLst>
          </p:cNvPr>
          <p:cNvSpPr txBox="1"/>
          <p:nvPr/>
        </p:nvSpPr>
        <p:spPr>
          <a:xfrm>
            <a:off x="3042285" y="1123950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HepG2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AEA3B4-F26D-486C-9965-746A87D88DE7}"/>
              </a:ext>
            </a:extLst>
          </p:cNvPr>
          <p:cNvSpPr txBox="1"/>
          <p:nvPr/>
        </p:nvSpPr>
        <p:spPr>
          <a:xfrm>
            <a:off x="6019800" y="1123950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SNU-449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54473F-406F-4ACF-93A4-C9A738884539}"/>
              </a:ext>
            </a:extLst>
          </p:cNvPr>
          <p:cNvSpPr txBox="1"/>
          <p:nvPr/>
        </p:nvSpPr>
        <p:spPr>
          <a:xfrm>
            <a:off x="2784474" y="1441450"/>
            <a:ext cx="1301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>
                <a:latin typeface="Courier New" panose="02070309020205020404" pitchFamily="49" charset="0"/>
                <a:cs typeface="Courier New" panose="02070309020205020404" pitchFamily="49" charset="0"/>
              </a:rPr>
              <a:t>-   +   -   +</a:t>
            </a:r>
          </a:p>
          <a:p>
            <a:r>
              <a:rPr lang="en-CA" sz="1000">
                <a:latin typeface="Courier New" panose="02070309020205020404" pitchFamily="49" charset="0"/>
                <a:cs typeface="Courier New" panose="02070309020205020404" pitchFamily="49" charset="0"/>
              </a:rPr>
              <a:t>-   -   +   +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B8257D-7851-416E-8557-4E0ED3FDA1AB}"/>
              </a:ext>
            </a:extLst>
          </p:cNvPr>
          <p:cNvSpPr txBox="1"/>
          <p:nvPr/>
        </p:nvSpPr>
        <p:spPr>
          <a:xfrm>
            <a:off x="4816475" y="1428750"/>
            <a:ext cx="1025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Paclitaxel</a:t>
            </a:r>
            <a:endParaRPr lang="en-CA" sz="1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Thymoquinone</a:t>
            </a:r>
            <a:endParaRPr lang="en-CA" sz="10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0E20DA-5E3F-41B3-87EA-C08D2845D530}"/>
              </a:ext>
            </a:extLst>
          </p:cNvPr>
          <p:cNvSpPr txBox="1"/>
          <p:nvPr/>
        </p:nvSpPr>
        <p:spPr>
          <a:xfrm>
            <a:off x="5819774" y="1441450"/>
            <a:ext cx="1301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>
                <a:latin typeface="Courier New" panose="02070309020205020404" pitchFamily="49" charset="0"/>
                <a:cs typeface="Courier New" panose="02070309020205020404" pitchFamily="49" charset="0"/>
              </a:rPr>
              <a:t>-   +   -   +</a:t>
            </a:r>
          </a:p>
          <a:p>
            <a:r>
              <a:rPr lang="en-CA" sz="1000">
                <a:latin typeface="Courier New" panose="02070309020205020404" pitchFamily="49" charset="0"/>
                <a:cs typeface="Courier New" panose="02070309020205020404" pitchFamily="49" charset="0"/>
              </a:rPr>
              <a:t>-   -   +   +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AF03AB-C00D-438A-A194-6F6525C8CC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2483" y="2956007"/>
            <a:ext cx="3136168" cy="172676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53CCE06-F848-47C0-8D8C-DAD9C52628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5961" y="2956007"/>
            <a:ext cx="3036854" cy="17398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8EDBADB-0316-4807-9A57-49225E5CCA05}"/>
              </a:ext>
            </a:extLst>
          </p:cNvPr>
          <p:cNvSpPr txBox="1"/>
          <p:nvPr/>
        </p:nvSpPr>
        <p:spPr>
          <a:xfrm>
            <a:off x="4657725" y="981075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409742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F7373C3-315E-4103-A3E5-CFA4D9CB5C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573381"/>
              </p:ext>
            </p:extLst>
          </p:nvPr>
        </p:nvGraphicFramePr>
        <p:xfrm>
          <a:off x="1451843" y="517525"/>
          <a:ext cx="3017838" cy="222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3017217" imgH="2222871" progId="Prism9.Document">
                  <p:embed/>
                </p:oleObj>
              </mc:Choice>
              <mc:Fallback>
                <p:oleObj name="Prism 9" r:id="rId2" imgW="3017217" imgH="2222871" progId="Prism9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F7373C3-315E-4103-A3E5-CFA4D9CB5C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1843" y="517525"/>
                        <a:ext cx="3017838" cy="222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C9C3EF2-8E48-4A16-99D3-9E70FCFAA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020" y="3631142"/>
            <a:ext cx="1636052" cy="34624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0906EB-7318-44A8-9B08-DE3ECFC374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" t="29767" r="2440" b="31034"/>
          <a:stretch/>
        </p:blipFill>
        <p:spPr>
          <a:xfrm>
            <a:off x="4833415" y="3631141"/>
            <a:ext cx="1636053" cy="34624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64F7BB4-29DF-45C4-91CE-AA2E491B4182}"/>
              </a:ext>
            </a:extLst>
          </p:cNvPr>
          <p:cNvSpPr txBox="1"/>
          <p:nvPr/>
        </p:nvSpPr>
        <p:spPr>
          <a:xfrm>
            <a:off x="1790700" y="3616770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CA" sz="1200" baseline="-2500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330682-9EB4-4EF0-AA6E-EA423669F4D1}"/>
              </a:ext>
            </a:extLst>
          </p:cNvPr>
          <p:cNvSpPr txBox="1"/>
          <p:nvPr/>
        </p:nvSpPr>
        <p:spPr>
          <a:xfrm>
            <a:off x="1466850" y="4089210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GAPDH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138F1E-A2E3-4231-84BB-681E0FF4CBF4}"/>
              </a:ext>
            </a:extLst>
          </p:cNvPr>
          <p:cNvSpPr txBox="1"/>
          <p:nvPr/>
        </p:nvSpPr>
        <p:spPr>
          <a:xfrm>
            <a:off x="1352549" y="3188145"/>
            <a:ext cx="2914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Paclitaxel 	     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-   +   -   +</a:t>
            </a:r>
          </a:p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Thymoquinone   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-   -   +   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2366DC-4BEE-4634-AB00-0AA7E5D9995A}"/>
              </a:ext>
            </a:extLst>
          </p:cNvPr>
          <p:cNvSpPr txBox="1"/>
          <p:nvPr/>
        </p:nvSpPr>
        <p:spPr>
          <a:xfrm>
            <a:off x="3880136" y="3188145"/>
            <a:ext cx="2914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Paclitaxel 	     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-   +   -   +</a:t>
            </a:r>
          </a:p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Thymoquinone   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-   -   +   +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CBE0D9-3C89-420E-AE24-A653748E4CA9}"/>
              </a:ext>
            </a:extLst>
          </p:cNvPr>
          <p:cNvSpPr txBox="1"/>
          <p:nvPr/>
        </p:nvSpPr>
        <p:spPr>
          <a:xfrm>
            <a:off x="2644140" y="247650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HepG2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1F3D26-3421-4B57-AAB3-E7B21A5BB233}"/>
              </a:ext>
            </a:extLst>
          </p:cNvPr>
          <p:cNvSpPr txBox="1"/>
          <p:nvPr/>
        </p:nvSpPr>
        <p:spPr>
          <a:xfrm>
            <a:off x="5290185" y="247650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SNU-449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32488C-6471-4F18-AA4E-BC928C3E42A0}"/>
              </a:ext>
            </a:extLst>
          </p:cNvPr>
          <p:cNvSpPr txBox="1"/>
          <p:nvPr/>
        </p:nvSpPr>
        <p:spPr>
          <a:xfrm>
            <a:off x="1038225" y="238125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713553-8E67-4601-963F-F6190512893E}"/>
              </a:ext>
            </a:extLst>
          </p:cNvPr>
          <p:cNvSpPr txBox="1"/>
          <p:nvPr/>
        </p:nvSpPr>
        <p:spPr>
          <a:xfrm>
            <a:off x="1038225" y="2854770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757BD2-879E-4D2E-9329-1442BF3C5FA9}"/>
              </a:ext>
            </a:extLst>
          </p:cNvPr>
          <p:cNvSpPr txBox="1"/>
          <p:nvPr/>
        </p:nvSpPr>
        <p:spPr>
          <a:xfrm>
            <a:off x="2613660" y="2883345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HepG2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AEA3B4-F26D-486C-9965-746A87D88DE7}"/>
              </a:ext>
            </a:extLst>
          </p:cNvPr>
          <p:cNvSpPr txBox="1"/>
          <p:nvPr/>
        </p:nvSpPr>
        <p:spPr>
          <a:xfrm>
            <a:off x="5267325" y="2883345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SNU-449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22610EC-137F-438B-9CF5-DA07AC78C0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2307924"/>
              </p:ext>
            </p:extLst>
          </p:nvPr>
        </p:nvGraphicFramePr>
        <p:xfrm>
          <a:off x="4171231" y="461963"/>
          <a:ext cx="3017837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3017217" imgH="2323714" progId="Prism9.Document">
                  <p:embed/>
                </p:oleObj>
              </mc:Choice>
              <mc:Fallback>
                <p:oleObj name="Prism 9" r:id="rId6" imgW="3017217" imgH="2323714" progId="Prism9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22610EC-137F-438B-9CF5-DA07AC78C0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71231" y="461963"/>
                        <a:ext cx="3017837" cy="232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53D4E06-477A-4EB4-869D-6E174C624A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62"/>
          <a:stretch/>
        </p:blipFill>
        <p:spPr>
          <a:xfrm>
            <a:off x="2305085" y="4039385"/>
            <a:ext cx="1636052" cy="380998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8" descr="A picture containing blur&#10;&#10;Description automatically generated">
            <a:extLst>
              <a:ext uri="{FF2B5EF4-FFF2-40B4-BE49-F238E27FC236}">
                <a16:creationId xmlns:a16="http://schemas.microsoft.com/office/drawing/2014/main" id="{51E88970-4DB9-4DCF-9B78-4EF7962EAC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414" y="4039385"/>
            <a:ext cx="1636051" cy="38099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D6D94B6-ABD4-445C-8465-8766F04D96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623385"/>
              </p:ext>
            </p:extLst>
          </p:nvPr>
        </p:nvGraphicFramePr>
        <p:xfrm>
          <a:off x="1466850" y="4470208"/>
          <a:ext cx="2371725" cy="218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2372214" imgH="2189376" progId="Prism9.Document">
                  <p:embed/>
                </p:oleObj>
              </mc:Choice>
              <mc:Fallback>
                <p:oleObj name="Prism 9" r:id="rId10" imgW="2372214" imgH="2189376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D6D94B6-ABD4-445C-8465-8766F04D96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66850" y="4470208"/>
                        <a:ext cx="2371725" cy="2189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4785775-B6B0-427C-AE86-59528E838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024379"/>
              </p:ext>
            </p:extLst>
          </p:nvPr>
        </p:nvGraphicFramePr>
        <p:xfrm>
          <a:off x="4148137" y="4470207"/>
          <a:ext cx="2371725" cy="218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2" imgW="2372214" imgH="2189376" progId="Prism9.Document">
                  <p:embed/>
                </p:oleObj>
              </mc:Choice>
              <mc:Fallback>
                <p:oleObj name="Prism 9" r:id="rId12" imgW="2372214" imgH="2189376" progId="Prism9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4785775-B6B0-427C-AE86-59528E838A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148137" y="4470207"/>
                        <a:ext cx="2371725" cy="2189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627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715E69-C572-48C5-BA5A-E91D4DD4C8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8" r="1031" b="21766"/>
          <a:stretch/>
        </p:blipFill>
        <p:spPr>
          <a:xfrm>
            <a:off x="3152774" y="696595"/>
            <a:ext cx="910827" cy="44592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016635-3452-41E3-BFF1-3C8A1400A6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0" t="5543" b="16223"/>
          <a:stretch/>
        </p:blipFill>
        <p:spPr>
          <a:xfrm>
            <a:off x="5483303" y="696595"/>
            <a:ext cx="910827" cy="44592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1F48E8-87E3-45B8-9FCF-7D37BABC5C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13220" r="1887"/>
          <a:stretch/>
        </p:blipFill>
        <p:spPr>
          <a:xfrm>
            <a:off x="5483303" y="1205255"/>
            <a:ext cx="910828" cy="452240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37CC38-7252-4F93-B61A-1CEB399216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0" t="14432"/>
          <a:stretch/>
        </p:blipFill>
        <p:spPr>
          <a:xfrm>
            <a:off x="3152774" y="1205255"/>
            <a:ext cx="910830" cy="44592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29E05F-3808-479A-BF15-AA42E4D88B50}"/>
              </a:ext>
            </a:extLst>
          </p:cNvPr>
          <p:cNvSpPr txBox="1"/>
          <p:nvPr/>
        </p:nvSpPr>
        <p:spPr>
          <a:xfrm>
            <a:off x="2620211" y="794814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CA" sz="1200" baseline="-2500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2A5D7-CEB3-4F66-A82D-15C4249DB23B}"/>
              </a:ext>
            </a:extLst>
          </p:cNvPr>
          <p:cNvSpPr txBox="1"/>
          <p:nvPr/>
        </p:nvSpPr>
        <p:spPr>
          <a:xfrm>
            <a:off x="2296360" y="1280614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GAPDH </a:t>
            </a:r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CA" sz="1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C2616B-C3D6-4B04-BC09-EFE529688718}"/>
              </a:ext>
            </a:extLst>
          </p:cNvPr>
          <p:cNvSpPr txBox="1"/>
          <p:nvPr/>
        </p:nvSpPr>
        <p:spPr>
          <a:xfrm>
            <a:off x="2495550" y="3934998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0C50A8-1F04-4EF2-8460-69D3DD57CEA4}"/>
              </a:ext>
            </a:extLst>
          </p:cNvPr>
          <p:cNvSpPr txBox="1"/>
          <p:nvPr/>
        </p:nvSpPr>
        <p:spPr>
          <a:xfrm>
            <a:off x="3305175" y="40356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HepG2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D4459B-AC36-4124-A2CC-D21A4AA6CC7B}"/>
              </a:ext>
            </a:extLst>
          </p:cNvPr>
          <p:cNvSpPr txBox="1"/>
          <p:nvPr/>
        </p:nvSpPr>
        <p:spPr>
          <a:xfrm>
            <a:off x="5553075" y="40356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SNU-449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B392D7-DE03-465A-8C3D-7DFF894B9F9F}"/>
              </a:ext>
            </a:extLst>
          </p:cNvPr>
          <p:cNvSpPr txBox="1"/>
          <p:nvPr/>
        </p:nvSpPr>
        <p:spPr>
          <a:xfrm>
            <a:off x="2381249" y="283788"/>
            <a:ext cx="1682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Ctrl-siRNA 	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+    - </a:t>
            </a:r>
          </a:p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CA" sz="1200" baseline="-2500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siRNA   	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-    +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74A862-2E21-45B3-8C86-74E9B52BAA53}"/>
              </a:ext>
            </a:extLst>
          </p:cNvPr>
          <p:cNvSpPr txBox="1"/>
          <p:nvPr/>
        </p:nvSpPr>
        <p:spPr>
          <a:xfrm>
            <a:off x="4676774" y="283788"/>
            <a:ext cx="1682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Ctrl-siRNA 	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+    - </a:t>
            </a:r>
          </a:p>
          <a:p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CA" sz="1200" baseline="-2500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en-CA" sz="1200">
                <a:latin typeface="Arial" panose="020B0604020202020204" pitchFamily="34" charset="0"/>
                <a:cs typeface="Arial" panose="020B0604020202020204" pitchFamily="34" charset="0"/>
              </a:rPr>
              <a:t> siRNA   	</a:t>
            </a:r>
            <a:r>
              <a:rPr lang="en-CA" sz="1100">
                <a:latin typeface="Courier New" panose="02070309020205020404" pitchFamily="49" charset="0"/>
                <a:cs typeface="Courier New" panose="02070309020205020404" pitchFamily="49" charset="0"/>
              </a:rPr>
              <a:t>-    +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35B5F6-3651-4E14-9D6C-6B194C858B8A}"/>
              </a:ext>
            </a:extLst>
          </p:cNvPr>
          <p:cNvSpPr txBox="1"/>
          <p:nvPr/>
        </p:nvSpPr>
        <p:spPr>
          <a:xfrm>
            <a:off x="2495550" y="30831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0A6A18-D9DD-4D1E-9EA4-CF77187FFD41}"/>
              </a:ext>
            </a:extLst>
          </p:cNvPr>
          <p:cNvSpPr txBox="1"/>
          <p:nvPr/>
        </p:nvSpPr>
        <p:spPr>
          <a:xfrm>
            <a:off x="3305175" y="3965776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HepG2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CE9566-FCB8-4835-BA48-505B72155E52}"/>
              </a:ext>
            </a:extLst>
          </p:cNvPr>
          <p:cNvSpPr txBox="1"/>
          <p:nvPr/>
        </p:nvSpPr>
        <p:spPr>
          <a:xfrm>
            <a:off x="5553075" y="3965776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>
                <a:latin typeface="Arial" panose="020B0604020202020204" pitchFamily="34" charset="0"/>
                <a:cs typeface="Arial" panose="020B0604020202020204" pitchFamily="34" charset="0"/>
              </a:rPr>
              <a:t>SNU-449</a:t>
            </a:r>
            <a:endParaRPr lang="en-CA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C12E0A5-03B9-46C4-B60E-D8A4537033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0092"/>
              </p:ext>
            </p:extLst>
          </p:nvPr>
        </p:nvGraphicFramePr>
        <p:xfrm>
          <a:off x="2406390" y="1652161"/>
          <a:ext cx="2161031" cy="2032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6" imgW="2396703" imgH="2253484" progId="Prism6.Document">
                  <p:embed/>
                </p:oleObj>
              </mc:Choice>
              <mc:Fallback>
                <p:oleObj name="Prism 6" r:id="rId6" imgW="2396703" imgH="2253484" progId="Prism6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C12E0A5-03B9-46C4-B60E-D8A4537033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06390" y="1652161"/>
                        <a:ext cx="2161031" cy="2032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F49100A-C6B4-48EE-8743-F2FFE867D9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547290"/>
              </p:ext>
            </p:extLst>
          </p:nvPr>
        </p:nvGraphicFramePr>
        <p:xfrm>
          <a:off x="4739978" y="1662244"/>
          <a:ext cx="2053696" cy="2032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8" imgW="2277858" imgH="2253484" progId="Prism6.Document">
                  <p:embed/>
                </p:oleObj>
              </mc:Choice>
              <mc:Fallback>
                <p:oleObj name="Prism 6" r:id="rId8" imgW="2277858" imgH="2253484" progId="Prism6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F49100A-C6B4-48EE-8743-F2FFE867D9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39978" y="1662244"/>
                        <a:ext cx="2053696" cy="2032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19578A3-EC3F-415C-A941-31757E5692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733948"/>
              </p:ext>
            </p:extLst>
          </p:nvPr>
        </p:nvGraphicFramePr>
        <p:xfrm>
          <a:off x="2105025" y="4271963"/>
          <a:ext cx="2803525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3312888" imgH="2663699" progId="Prism9.Document">
                  <p:embed/>
                </p:oleObj>
              </mc:Choice>
              <mc:Fallback>
                <p:oleObj name="Prism 9" r:id="rId10" imgW="3312888" imgH="2663699" progId="Prism9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19578A3-EC3F-415C-A941-31757E5692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05025" y="4271963"/>
                        <a:ext cx="2803525" cy="225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A7102D1-38DA-469A-8B43-72A0E2FD70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387307"/>
              </p:ext>
            </p:extLst>
          </p:nvPr>
        </p:nvGraphicFramePr>
        <p:xfrm>
          <a:off x="4572000" y="4210050"/>
          <a:ext cx="2833688" cy="231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2" imgW="3347822" imgH="2736811" progId="Prism9.Document">
                  <p:embed/>
                </p:oleObj>
              </mc:Choice>
              <mc:Fallback>
                <p:oleObj name="Prism 9" r:id="rId12" imgW="3347822" imgH="2736811" progId="Prism9.Documen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AA7102D1-38DA-469A-8B43-72A0E2FD70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572000" y="4210050"/>
                        <a:ext cx="2833688" cy="2316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1625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1812</TotalTime>
  <Words>142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Office Theme</vt:lpstr>
      <vt:lpstr>Prism 6</vt:lpstr>
      <vt:lpstr>Prism 9</vt:lpstr>
      <vt:lpstr>GraphPad Prism 9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Mohammed Omar Ahmed Mohammed</dc:creator>
  <cp:lastModifiedBy>Tito Mohamed</cp:lastModifiedBy>
  <cp:revision>2</cp:revision>
  <cp:lastPrinted>2021-11-23T21:56:28Z</cp:lastPrinted>
  <dcterms:created xsi:type="dcterms:W3CDTF">2021-10-22T16:38:21Z</dcterms:created>
  <dcterms:modified xsi:type="dcterms:W3CDTF">2023-09-12T16:24:23Z</dcterms:modified>
</cp:coreProperties>
</file>