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02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66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328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32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539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666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72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541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336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38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23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84434-0E03-4AE9-AE3F-E5F775D64A9C}" type="datetimeFigureOut">
              <a:rPr lang="zh-CN" altLang="en-US" smtClean="0"/>
              <a:t>2023/8/18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5AB00-75E0-4F6A-9D4F-3B037ADF43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85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804" y="668790"/>
            <a:ext cx="4463942" cy="446394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3125" y="5473714"/>
            <a:ext cx="11562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S1 Correlation analysis based on all the expressed genes among samples. The X and Y axes represent each sample, and color represents the correlation coefficient (darker color means a higher correlation).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974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88" y="501522"/>
            <a:ext cx="8057284" cy="316039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7188" y="1519655"/>
            <a:ext cx="3209850" cy="1641679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403585" y="122818"/>
            <a:ext cx="729673" cy="378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PAL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405096"/>
              </p:ext>
            </p:extLst>
          </p:nvPr>
        </p:nvGraphicFramePr>
        <p:xfrm>
          <a:off x="833064" y="3973517"/>
          <a:ext cx="5815477" cy="1927860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4829106">
                  <a:extLst>
                    <a:ext uri="{9D8B030D-6E8A-4147-A177-3AD203B41FA5}">
                      <a16:colId xmlns:a16="http://schemas.microsoft.com/office/drawing/2014/main" val="1845974855"/>
                    </a:ext>
                  </a:extLst>
                </a:gridCol>
                <a:gridCol w="986371">
                  <a:extLst>
                    <a:ext uri="{9D8B030D-6E8A-4147-A177-3AD203B41FA5}">
                      <a16:colId xmlns:a16="http://schemas.microsoft.com/office/drawing/2014/main" val="2891723357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sequence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23605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SCYGTTTTCMHYHMAYCCWTCKKCCMWYCCCHCYCCCCYCYCHCBHCTNC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40759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YGWAAYCBATKSGMATTTGNWDCMTMCDKGMAWKCWRYWST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08730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AKSTVWWDMHRRWCTAGAHDVGTACWMCYAKCTMRTTTTTWSRTTDC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51035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ANMTCYAAAMHMAAAANMAACMAAWAW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35071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WSMTAAATTWGTCARWWKTWRCAHTTAAWKYWADRANWTWTVAAMTTT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4278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SWAAARDGAWAWYTACYYVCCDCATKAKCARCTKMHTDTGSWWMCRNATC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1445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AAYTYYCHTYTCTSCGRWMAWKWSWGRKTKCAATTCTMASYWMYRACRTA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11981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AAAMACYCNSRTTHTKRDHCAVCAMYTCADNWWMGAWTTTY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76763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CATCAATACTGTGATACTAGTAAGAASTGCCCAGCCTTTCCAGTTTGGAT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8826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ATAWGGTHACTTGAADDRATCHGACDTGASDWWGAAATTGAGCYHTSADT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Motif-10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268195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71919" y="6125645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S2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PAL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E5C657C-8117-AE0A-AA9B-D00A9C58F4CD}"/>
              </a:ext>
            </a:extLst>
          </p:cNvPr>
          <p:cNvSpPr txBox="1"/>
          <p:nvPr/>
        </p:nvSpPr>
        <p:spPr>
          <a:xfrm>
            <a:off x="339047" y="501522"/>
            <a:ext cx="22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B9734A-A1F3-911B-00BC-388C515AB5FF}"/>
              </a:ext>
            </a:extLst>
          </p:cNvPr>
          <p:cNvSpPr txBox="1"/>
          <p:nvPr/>
        </p:nvSpPr>
        <p:spPr>
          <a:xfrm>
            <a:off x="8724172" y="501522"/>
            <a:ext cx="22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3B87C62-8AA5-4203-CD5E-757F992F2B94}"/>
              </a:ext>
            </a:extLst>
          </p:cNvPr>
          <p:cNvSpPr txBox="1"/>
          <p:nvPr/>
        </p:nvSpPr>
        <p:spPr>
          <a:xfrm>
            <a:off x="339047" y="3702097"/>
            <a:ext cx="22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24CCAC9-CF41-4A13-7DBA-C97D355B6167}"/>
              </a:ext>
            </a:extLst>
          </p:cNvPr>
          <p:cNvGrpSpPr/>
          <p:nvPr/>
        </p:nvGrpSpPr>
        <p:grpSpPr>
          <a:xfrm>
            <a:off x="10183388" y="1194511"/>
            <a:ext cx="1030711" cy="145339"/>
            <a:chOff x="8837188" y="3873357"/>
            <a:chExt cx="1030711" cy="19919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0FF856C-BAF6-B8B3-C3FF-C4E606BA67BD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72D3152-5B91-B91C-B1BB-E311EC9AE6BF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E5CC4BB8-11C4-EBCC-18D4-425054598ACD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6DD7BD55-0758-A50C-837A-C360BF69632E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A95AFBD-B3C1-D1D1-10EA-295310AD7FC6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25D7D1F3-D049-4F24-2915-A4A770605C6A}"/>
              </a:ext>
            </a:extLst>
          </p:cNvPr>
          <p:cNvSpPr txBox="1"/>
          <p:nvPr/>
        </p:nvSpPr>
        <p:spPr>
          <a:xfrm>
            <a:off x="10060204" y="994184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77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2" b="44108"/>
          <a:stretch/>
        </p:blipFill>
        <p:spPr>
          <a:xfrm>
            <a:off x="297950" y="589686"/>
            <a:ext cx="8299526" cy="2800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45" b="1414"/>
          <a:stretch/>
        </p:blipFill>
        <p:spPr>
          <a:xfrm>
            <a:off x="8597476" y="589686"/>
            <a:ext cx="3048000" cy="3124393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390619" y="81207"/>
            <a:ext cx="60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4CL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573033"/>
              </p:ext>
            </p:extLst>
          </p:nvPr>
        </p:nvGraphicFramePr>
        <p:xfrm>
          <a:off x="446540" y="3631169"/>
          <a:ext cx="6972300" cy="2280454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5837824">
                  <a:extLst>
                    <a:ext uri="{9D8B030D-6E8A-4147-A177-3AD203B41FA5}">
                      <a16:colId xmlns:a16="http://schemas.microsoft.com/office/drawing/2014/main" val="3499844679"/>
                    </a:ext>
                  </a:extLst>
                </a:gridCol>
                <a:gridCol w="1134476">
                  <a:extLst>
                    <a:ext uri="{9D8B030D-6E8A-4147-A177-3AD203B41FA5}">
                      <a16:colId xmlns:a16="http://schemas.microsoft.com/office/drawing/2014/main" val="161570096"/>
                    </a:ext>
                  </a:extLst>
                </a:gridCol>
              </a:tblGrid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sequence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005696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HCCCAMCMCMAHCHCCAHYTYCHHCWYCC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58865256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TTCGTCGGCTAWAGT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61565614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TKWRGGGYAGTTWAMHTTTTTCTTGKYCWYCGTTTTTTTYGWTHKKTTTR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84240235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YTCAAATCTCAATTGATTAATRHCTTGATMDWMTCHADDYBCMATVHYHT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34581610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KCTYSWSGTYYAWDTBMGTKKRCTCGCGATNGABCGATTWC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54304915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SWTBRKCKGAAATGGNAAASMCGBCRMNGCMSTHKATGGGMTGAKMAWAG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46465773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CATKWYTKAGRCMACAAATTTTAGACYTYATTKAGGYCWMWWATCAWYKT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9776659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SYCGAMRGSATGAMAYKCMWTTSMCMHYACACCCCMATHATGCAVMTTSC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1096340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CVTMWWWTGAHCCAANCAAGVMTCMAAM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9680614"/>
                  </a:ext>
                </a:extLst>
              </a:tr>
              <a:tr h="2073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RAAAAWRAARAAAAAARAADAAWDDTD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96260897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D3F28686-7E58-4099-1AA7-60314F9B80D6}"/>
              </a:ext>
            </a:extLst>
          </p:cNvPr>
          <p:cNvSpPr txBox="1"/>
          <p:nvPr/>
        </p:nvSpPr>
        <p:spPr>
          <a:xfrm>
            <a:off x="0" y="450539"/>
            <a:ext cx="446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3FA5218-20F2-BED4-6466-9EC0D729F884}"/>
              </a:ext>
            </a:extLst>
          </p:cNvPr>
          <p:cNvSpPr txBox="1"/>
          <p:nvPr/>
        </p:nvSpPr>
        <p:spPr>
          <a:xfrm>
            <a:off x="7900827" y="450539"/>
            <a:ext cx="446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76F28EE-6C85-9C79-B8CB-D760095616DC}"/>
              </a:ext>
            </a:extLst>
          </p:cNvPr>
          <p:cNvSpPr txBox="1"/>
          <p:nvPr/>
        </p:nvSpPr>
        <p:spPr>
          <a:xfrm>
            <a:off x="0" y="3631169"/>
            <a:ext cx="446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8CA7B12-90DD-DFEB-B224-F8643CA8B0FF}"/>
              </a:ext>
            </a:extLst>
          </p:cNvPr>
          <p:cNvSpPr/>
          <p:nvPr/>
        </p:nvSpPr>
        <p:spPr>
          <a:xfrm>
            <a:off x="71919" y="6125645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S3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4CL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</a:t>
            </a: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4CL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A436961-1EEA-B0FF-CFED-8CEB275177EE}"/>
              </a:ext>
            </a:extLst>
          </p:cNvPr>
          <p:cNvGrpSpPr/>
          <p:nvPr/>
        </p:nvGrpSpPr>
        <p:grpSpPr>
          <a:xfrm>
            <a:off x="10254288" y="309842"/>
            <a:ext cx="1030711" cy="145339"/>
            <a:chOff x="8837188" y="3873357"/>
            <a:chExt cx="1030711" cy="19919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A1933B8-90CE-416B-9A81-7281B5F93BAA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D4DBD7B3-70E1-7662-F492-235FFB6A7DFA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35FDC226-18A5-E76B-BE84-3AD5235CC3AB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6B2A1809-71FA-E78C-7D30-E76D1AD4EB6B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06EE631D-B9B8-312F-ADBB-FEE1383224B3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5271839B-E0E2-6132-744C-3F0B3CCEBF5F}"/>
              </a:ext>
            </a:extLst>
          </p:cNvPr>
          <p:cNvSpPr txBox="1"/>
          <p:nvPr/>
        </p:nvSpPr>
        <p:spPr>
          <a:xfrm>
            <a:off x="10131104" y="109515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343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30" b="40760"/>
          <a:stretch/>
        </p:blipFill>
        <p:spPr>
          <a:xfrm>
            <a:off x="8165937" y="1115944"/>
            <a:ext cx="3286080" cy="17871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9" y="673576"/>
            <a:ext cx="6783680" cy="321506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99724" y="274126"/>
            <a:ext cx="102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289431"/>
              </p:ext>
            </p:extLst>
          </p:nvPr>
        </p:nvGraphicFramePr>
        <p:xfrm>
          <a:off x="616645" y="4030533"/>
          <a:ext cx="6486372" cy="192786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5430962">
                  <a:extLst>
                    <a:ext uri="{9D8B030D-6E8A-4147-A177-3AD203B41FA5}">
                      <a16:colId xmlns:a16="http://schemas.microsoft.com/office/drawing/2014/main" val="4199948192"/>
                    </a:ext>
                  </a:extLst>
                </a:gridCol>
                <a:gridCol w="1055410">
                  <a:extLst>
                    <a:ext uri="{9D8B030D-6E8A-4147-A177-3AD203B41FA5}">
                      <a16:colId xmlns:a16="http://schemas.microsoft.com/office/drawing/2014/main" val="818175321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sequence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64235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TYYMAAGCBTCHVACYMTCYCWCCTTYYAMRHVMCMMBMAC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445076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CSWMMACYAMWWTCATCTCWMCATTKYTAMATYWMWAMYARGAAMMTCAA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595116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ACHTTTTGDATAGTAATTBAATAWGDAAAGAHTAAACCTCAMKAHNDWYW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18520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WMTDGAGTTDGAGTVAHAAYYCMTADHAGTTTGTGGTBARVATSTTKRAG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565712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RGGSWSARCWWGGTAAMWTKAGRAAYSWWTTWTTCTTMTTYYTCVTKTTA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1590182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MCWKMGCANMTTBTCAMAACSADTCTAMHAASWKWATTTADATTGASATM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2244349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CAACCTACCACCTAGGACAAGACTGGAAGACCTAAGAGTGTCAGCTGGAG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1075058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GTCCAGTTTTTCCCTCCCATTTGATCGACCGGTAAAGCTTCCCTCCACGT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138282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AYTAWTTGRVTTTACAACDAACTTCCTCATNTNWYCK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2410541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ACACCCACRAGAWAYAYAGAGVCAKTMMTKTAGCRKCWCCSTCTWCCCTC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Motif-10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02872637"/>
                  </a:ext>
                </a:extLst>
              </a:tr>
            </a:tbl>
          </a:graphicData>
        </a:graphic>
      </p:graphicFrame>
      <p:sp>
        <p:nvSpPr>
          <p:cNvPr id="19" name="文本框 18">
            <a:extLst>
              <a:ext uri="{FF2B5EF4-FFF2-40B4-BE49-F238E27FC236}">
                <a16:creationId xmlns:a16="http://schemas.microsoft.com/office/drawing/2014/main" id="{93C42FC4-1D87-6CDE-6F7A-C2E585EE222C}"/>
              </a:ext>
            </a:extLst>
          </p:cNvPr>
          <p:cNvSpPr txBox="1"/>
          <p:nvPr/>
        </p:nvSpPr>
        <p:spPr>
          <a:xfrm>
            <a:off x="133564" y="497852"/>
            <a:ext cx="40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34EAD70-C4CD-0FE0-D614-28B3054ABDB1}"/>
              </a:ext>
            </a:extLst>
          </p:cNvPr>
          <p:cNvSpPr txBox="1"/>
          <p:nvPr/>
        </p:nvSpPr>
        <p:spPr>
          <a:xfrm>
            <a:off x="7382958" y="497852"/>
            <a:ext cx="40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A4F6067-CFF9-CAA1-74E2-E78C7B746A8D}"/>
              </a:ext>
            </a:extLst>
          </p:cNvPr>
          <p:cNvSpPr txBox="1"/>
          <p:nvPr/>
        </p:nvSpPr>
        <p:spPr>
          <a:xfrm>
            <a:off x="133564" y="3845867"/>
            <a:ext cx="40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17B91D4-8765-8301-0F80-556EDEE3D764}"/>
              </a:ext>
            </a:extLst>
          </p:cNvPr>
          <p:cNvSpPr/>
          <p:nvPr/>
        </p:nvSpPr>
        <p:spPr>
          <a:xfrm>
            <a:off x="71919" y="6125645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S4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BC69314-1499-8DE6-FEF3-383998015A38}"/>
              </a:ext>
            </a:extLst>
          </p:cNvPr>
          <p:cNvGrpSpPr/>
          <p:nvPr/>
        </p:nvGrpSpPr>
        <p:grpSpPr>
          <a:xfrm>
            <a:off x="10111469" y="790512"/>
            <a:ext cx="1030711" cy="145339"/>
            <a:chOff x="8837188" y="3873357"/>
            <a:chExt cx="1030711" cy="199196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BC00119-DC2F-0581-A344-68D0218FF075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6346D328-E535-6A19-1752-C08B80921017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5E212973-C1CA-B73F-2565-C02E46347E09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0DE41616-E80E-AFA9-21C4-99809366382A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F102A158-CCA6-206D-425F-757FD40FB32D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AB1DB997-5521-A350-D275-237A78F75425}"/>
              </a:ext>
            </a:extLst>
          </p:cNvPr>
          <p:cNvSpPr txBox="1"/>
          <p:nvPr/>
        </p:nvSpPr>
        <p:spPr>
          <a:xfrm>
            <a:off x="9988285" y="590185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325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7" r="29543" b="44304"/>
          <a:stretch/>
        </p:blipFill>
        <p:spPr>
          <a:xfrm>
            <a:off x="8426370" y="1520613"/>
            <a:ext cx="3611301" cy="18285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3" t="15021" r="1462" b="61688"/>
          <a:stretch/>
        </p:blipFill>
        <p:spPr>
          <a:xfrm>
            <a:off x="154329" y="791408"/>
            <a:ext cx="8211306" cy="274372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68364" y="358815"/>
            <a:ext cx="92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CHS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D74FAE8-4264-B8D3-73A2-121684002A3A}"/>
              </a:ext>
            </a:extLst>
          </p:cNvPr>
          <p:cNvSpPr/>
          <p:nvPr/>
        </p:nvSpPr>
        <p:spPr>
          <a:xfrm>
            <a:off x="71919" y="6125645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S5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CHS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CHS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6B9EA25-CD03-BF4A-66E0-542C27EC50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501297"/>
              </p:ext>
            </p:extLst>
          </p:nvPr>
        </p:nvGraphicFramePr>
        <p:xfrm>
          <a:off x="488381" y="3866461"/>
          <a:ext cx="6486372" cy="192786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5430962">
                  <a:extLst>
                    <a:ext uri="{9D8B030D-6E8A-4147-A177-3AD203B41FA5}">
                      <a16:colId xmlns:a16="http://schemas.microsoft.com/office/drawing/2014/main" val="4199948192"/>
                    </a:ext>
                  </a:extLst>
                </a:gridCol>
                <a:gridCol w="1055410">
                  <a:extLst>
                    <a:ext uri="{9D8B030D-6E8A-4147-A177-3AD203B41FA5}">
                      <a16:colId xmlns:a16="http://schemas.microsoft.com/office/drawing/2014/main" val="818175321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sequence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64235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dirty="0"/>
                        <a:t>BKKCMKCCWTGCSTTCCCMCTKYDACCCWACHCBMMCYTYY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445076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AAYGWBARTRAGTTAAGTGABWAAYGDRWTHAAARTYRA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595116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TTTTWHRTGDHWABACAAMTMYAHYTTYNATRYHADYRGWTTCTAACNVY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18520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TTTCGCAGCCCTTTTGTTTGGTAGGTAAGACGAGAGAAGCAACRCATCCC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565712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CACACAARAATACCATGCACGTGCCATTCTCTTGGGGGTTCTAACWAGGC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1590182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CYTSRSGGARYSVAKTGABBCCARRWMCAAMMMVAARMYKC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2244349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TRASAWTRAARTMKGAWVAVAWTTWWAWATRAKTTWHTTTY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1075058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TTTTYTTWDTWTWAAVCBRRAAHTMATTTAATAACTTTCA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138282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GMYKWMRTTGCGTCKWAGYTWKAASMWYWRWYAMMATKATRAHATWHYAS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2410541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dirty="0"/>
                        <a:t>VTSWATAGRGASRAAWYYYGRTKTSSWCHGTKTTYYTYTTKTSRAAATTM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Motif-10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02872637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61F9F88A-6848-5998-6C88-485B4014938B}"/>
              </a:ext>
            </a:extLst>
          </p:cNvPr>
          <p:cNvSpPr txBox="1"/>
          <p:nvPr/>
        </p:nvSpPr>
        <p:spPr>
          <a:xfrm>
            <a:off x="154329" y="215900"/>
            <a:ext cx="582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EFF6C9-95DA-61B4-B3F9-EBB23E8D8D71}"/>
              </a:ext>
            </a:extLst>
          </p:cNvPr>
          <p:cNvSpPr txBox="1"/>
          <p:nvPr/>
        </p:nvSpPr>
        <p:spPr>
          <a:xfrm>
            <a:off x="6974753" y="358815"/>
            <a:ext cx="582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55138EC-B9FF-1ACB-A984-E1AC726490AF}"/>
              </a:ext>
            </a:extLst>
          </p:cNvPr>
          <p:cNvSpPr txBox="1"/>
          <p:nvPr/>
        </p:nvSpPr>
        <p:spPr>
          <a:xfrm>
            <a:off x="48007" y="3671211"/>
            <a:ext cx="582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76D60B1-4AAA-D83F-0F0A-D616BE793F34}"/>
              </a:ext>
            </a:extLst>
          </p:cNvPr>
          <p:cNvGrpSpPr/>
          <p:nvPr/>
        </p:nvGrpSpPr>
        <p:grpSpPr>
          <a:xfrm>
            <a:off x="10183388" y="1194511"/>
            <a:ext cx="1030711" cy="145339"/>
            <a:chOff x="8837188" y="3873357"/>
            <a:chExt cx="1030711" cy="199196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09C582E-56A6-156E-48D8-BD578793A25D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DB62AAF1-6401-94C9-6E1F-2B11665F2F57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8A2BB1C-3D90-825D-EC54-491CAFB99454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7F84B605-2729-46E3-B405-39DA3ECF6E1F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DEB642A6-2CF3-1DD5-F7EB-82062B5298D1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94BE53EE-3ABC-C313-2E32-A825C4BDA1DC}"/>
              </a:ext>
            </a:extLst>
          </p:cNvPr>
          <p:cNvSpPr txBox="1"/>
          <p:nvPr/>
        </p:nvSpPr>
        <p:spPr>
          <a:xfrm>
            <a:off x="10060204" y="994184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56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91" b="40593"/>
          <a:stretch/>
        </p:blipFill>
        <p:spPr>
          <a:xfrm>
            <a:off x="7881372" y="766331"/>
            <a:ext cx="3590040" cy="20218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3" t="13481" b="57037"/>
          <a:stretch/>
        </p:blipFill>
        <p:spPr>
          <a:xfrm>
            <a:off x="568808" y="558658"/>
            <a:ext cx="7312564" cy="2437187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762907" y="277109"/>
            <a:ext cx="64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DFR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43385" y="3277394"/>
          <a:ext cx="6091755" cy="192786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5100555">
                  <a:extLst>
                    <a:ext uri="{9D8B030D-6E8A-4147-A177-3AD203B41FA5}">
                      <a16:colId xmlns:a16="http://schemas.microsoft.com/office/drawing/2014/main" val="2398313116"/>
                    </a:ext>
                  </a:extLst>
                </a:gridCol>
                <a:gridCol w="991200">
                  <a:extLst>
                    <a:ext uri="{9D8B030D-6E8A-4147-A177-3AD203B41FA5}">
                      <a16:colId xmlns:a16="http://schemas.microsoft.com/office/drawing/2014/main" val="1224332052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sequence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24413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AAACMAAKHATGWSAAMSAAWGYBAGKRWBHDYCAYCVARA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110785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BATABRTGCSSCBATMSCGRHGAVYAWCCAABACYVCAYCR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461200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RARCGYMYTGAKARGAKSRTATMARWCATTCMCCKSAYCKMACKKCSTYS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542924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TGAAHRGRKRARCATGGAMGTATGHMVSAGVAAACRABATK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7460402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TGAKAWCNAABTTWNGRTTTKGGSHWTGK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2710535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SKTYGGKYTCWBHTKYMGGKBBKADYWCRTRGDHTYHKGDM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0473972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TYATATAHMAWTAGNATAGCAAAWTHGAGKSAWMCADATAB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3866685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WMAMYRTMAGAAABYRACTCTKCACATVHWHAYACATSHRCTTGTRTYCS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8740772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TGAATCCATGGTGTAGTTGTTATGCCAAAGCCCAACTYTAATGAATAACG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153889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AGTTGGAGCCGAACTAGCTAKGAAGCAGAGTGCCCCCMCTYTTCAVHATT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86240127"/>
                  </a:ext>
                </a:extLst>
              </a:tr>
            </a:tbl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3D449044-F96E-78B1-2FB5-77BD248B6536}"/>
              </a:ext>
            </a:extLst>
          </p:cNvPr>
          <p:cNvSpPr/>
          <p:nvPr/>
        </p:nvSpPr>
        <p:spPr>
          <a:xfrm>
            <a:off x="71919" y="6125645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S6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DFR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DFR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0B0F32-E3B5-6A91-86A0-8BE8AF92B93B}"/>
              </a:ext>
            </a:extLst>
          </p:cNvPr>
          <p:cNvSpPr txBox="1"/>
          <p:nvPr/>
        </p:nvSpPr>
        <p:spPr>
          <a:xfrm>
            <a:off x="279133" y="481263"/>
            <a:ext cx="28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86218D-9997-AAC2-8CD7-A40700686FE9}"/>
              </a:ext>
            </a:extLst>
          </p:cNvPr>
          <p:cNvSpPr txBox="1"/>
          <p:nvPr/>
        </p:nvSpPr>
        <p:spPr>
          <a:xfrm>
            <a:off x="7446859" y="461775"/>
            <a:ext cx="28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56B821-1DA9-C54D-79B3-7820494CA521}"/>
              </a:ext>
            </a:extLst>
          </p:cNvPr>
          <p:cNvSpPr txBox="1"/>
          <p:nvPr/>
        </p:nvSpPr>
        <p:spPr>
          <a:xfrm>
            <a:off x="276496" y="3118788"/>
            <a:ext cx="28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D6C83B7-80AA-1A5F-2549-76155FD33450}"/>
              </a:ext>
            </a:extLst>
          </p:cNvPr>
          <p:cNvGrpSpPr/>
          <p:nvPr/>
        </p:nvGrpSpPr>
        <p:grpSpPr>
          <a:xfrm>
            <a:off x="10101195" y="485987"/>
            <a:ext cx="1030711" cy="145339"/>
            <a:chOff x="8837188" y="3873357"/>
            <a:chExt cx="1030711" cy="19919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4B046BA-1777-61D8-166E-A8525FD08FF1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EE0E0019-619C-8F03-6FF8-82360EA3F535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BC0E1F1D-FA88-47D9-3B2E-1EF28FC43D06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09E3947-6193-BD29-B94D-14D86C407FF8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746F595-C512-0558-9A9F-FEB08134C2E7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3ADD1EBD-303C-DAC1-646F-E6DA59183B57}"/>
              </a:ext>
            </a:extLst>
          </p:cNvPr>
          <p:cNvSpPr txBox="1"/>
          <p:nvPr/>
        </p:nvSpPr>
        <p:spPr>
          <a:xfrm>
            <a:off x="9978011" y="285660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66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9" t="14074" r="6097" b="66518"/>
          <a:stretch/>
        </p:blipFill>
        <p:spPr>
          <a:xfrm>
            <a:off x="230299" y="1011163"/>
            <a:ext cx="6702935" cy="159651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4" t="12256" r="30531" b="43300"/>
          <a:stretch/>
        </p:blipFill>
        <p:spPr>
          <a:xfrm>
            <a:off x="7222602" y="1011163"/>
            <a:ext cx="4387171" cy="195644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220185" y="399736"/>
            <a:ext cx="148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F3’</a:t>
            </a:r>
            <a:r>
              <a:rPr lang="en-US" altLang="zh-CN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5’</a:t>
            </a: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096800"/>
              </p:ext>
            </p:extLst>
          </p:nvPr>
        </p:nvGraphicFramePr>
        <p:xfrm>
          <a:off x="571500" y="3194056"/>
          <a:ext cx="6134918" cy="192786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5136694">
                  <a:extLst>
                    <a:ext uri="{9D8B030D-6E8A-4147-A177-3AD203B41FA5}">
                      <a16:colId xmlns:a16="http://schemas.microsoft.com/office/drawing/2014/main" val="1573797124"/>
                    </a:ext>
                  </a:extLst>
                </a:gridCol>
                <a:gridCol w="998224">
                  <a:extLst>
                    <a:ext uri="{9D8B030D-6E8A-4147-A177-3AD203B41FA5}">
                      <a16:colId xmlns:a16="http://schemas.microsoft.com/office/drawing/2014/main" val="2057090284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sequence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96154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WGCARGYTAGTSYARTTGWWMATGRAAGMAYRAWRGATAASSWYYWSTWT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666816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CTACRGYGKTGDMTTHHCTAGAHWTYHATCBATMYCTTATCTYMMWG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196950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GSDCGHNABKVCKSGMNSGCGVGGWKSGMNHGGTGCTCKHWTTCKNSTGS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0151350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YCBCVYCHTKBACYGAARAAKACCMMANGRACTGRMHCW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273492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CTCWSASCYTATCTSKAMTCKYMTTTTCTTCCCACYWGK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9326482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AAYTGYTGAGTCYGAARWTRATYGTKWTTVGRTYTCTGNGR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2636129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GAATACAAAAAASAAAMMAGTKGGARTTT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5300981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WWCAVCTGKYCADWAATTGAYCRTGAGA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6853390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GTGGGATGAYRYGASKYKGTSWGMAAGAYMTAWGS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3418099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KSCCHCSDTKCBSMDACCMMBCNASVWYCDMYGYCSBS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Motif-10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68961927"/>
                  </a:ext>
                </a:extLst>
              </a:tr>
            </a:tbl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8AAC88B0-DF82-7790-156B-21D544858E05}"/>
              </a:ext>
            </a:extLst>
          </p:cNvPr>
          <p:cNvSpPr/>
          <p:nvPr/>
        </p:nvSpPr>
        <p:spPr>
          <a:xfrm>
            <a:off x="81544" y="5996599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S7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F3’</a:t>
            </a:r>
            <a:r>
              <a:rPr lang="en-US" altLang="zh-CN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5’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F3’</a:t>
            </a:r>
            <a:r>
              <a:rPr lang="en-US" altLang="zh-CN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5’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10D5FB9-91EE-62C4-B296-47E74B8DB05E}"/>
              </a:ext>
            </a:extLst>
          </p:cNvPr>
          <p:cNvSpPr txBox="1"/>
          <p:nvPr/>
        </p:nvSpPr>
        <p:spPr>
          <a:xfrm>
            <a:off x="81544" y="1011163"/>
            <a:ext cx="361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BB7C9D8-5266-B9D8-6968-52ACFBCE7BD7}"/>
              </a:ext>
            </a:extLst>
          </p:cNvPr>
          <p:cNvSpPr txBox="1"/>
          <p:nvPr/>
        </p:nvSpPr>
        <p:spPr>
          <a:xfrm>
            <a:off x="6897309" y="826497"/>
            <a:ext cx="361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62C54A-67BA-5C5E-368C-1047FC2A5820}"/>
              </a:ext>
            </a:extLst>
          </p:cNvPr>
          <p:cNvSpPr txBox="1"/>
          <p:nvPr/>
        </p:nvSpPr>
        <p:spPr>
          <a:xfrm>
            <a:off x="81544" y="2851942"/>
            <a:ext cx="361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A99B5B5-F0F1-27D7-1FC0-11AE03B01DB2}"/>
              </a:ext>
            </a:extLst>
          </p:cNvPr>
          <p:cNvGrpSpPr/>
          <p:nvPr/>
        </p:nvGrpSpPr>
        <p:grpSpPr>
          <a:xfrm>
            <a:off x="9895712" y="638299"/>
            <a:ext cx="1030711" cy="145339"/>
            <a:chOff x="8837188" y="3873357"/>
            <a:chExt cx="1030711" cy="19919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06F6414-286A-F7A1-85CA-B578510D7872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1357C835-ACDA-A6D0-77C7-F7CEE6EDC12E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5217E73B-777A-0845-F86D-4EB5F908B131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9E0A701A-3B05-2378-236A-D4C4C67A3A60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007CB62E-15BE-BF76-164F-31166118949A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7B156C25-8F87-D03D-29E2-3A8D7DFD6B13}"/>
              </a:ext>
            </a:extLst>
          </p:cNvPr>
          <p:cNvSpPr txBox="1"/>
          <p:nvPr/>
        </p:nvSpPr>
        <p:spPr>
          <a:xfrm>
            <a:off x="9772528" y="437972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188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9" t="9428" b="56228"/>
          <a:stretch/>
        </p:blipFill>
        <p:spPr>
          <a:xfrm>
            <a:off x="309681" y="690499"/>
            <a:ext cx="8197710" cy="28713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7" r="27392" b="43434"/>
          <a:stretch/>
        </p:blipFill>
        <p:spPr>
          <a:xfrm>
            <a:off x="8507391" y="1281498"/>
            <a:ext cx="3246875" cy="157448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621613" y="321167"/>
            <a:ext cx="6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F3H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651510" y="3931195"/>
          <a:ext cx="6677660" cy="192786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5591125">
                  <a:extLst>
                    <a:ext uri="{9D8B030D-6E8A-4147-A177-3AD203B41FA5}">
                      <a16:colId xmlns:a16="http://schemas.microsoft.com/office/drawing/2014/main" val="1098457147"/>
                    </a:ext>
                  </a:extLst>
                </a:gridCol>
                <a:gridCol w="1086535">
                  <a:extLst>
                    <a:ext uri="{9D8B030D-6E8A-4147-A177-3AD203B41FA5}">
                      <a16:colId xmlns:a16="http://schemas.microsoft.com/office/drawing/2014/main" val="1633295826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sequence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64561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VSCAACWTVDWTTYWDSKMMATYCAWWMMYSMAATRTMHRB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9208440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TCWBGWMGGTYAMATMGTAGACTTWTYARWKKKGRKRAKWATRGTAMRTT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0471386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CCWWCMTCMSASMYCRARRCTVATCTYCTYYTYYYTBW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8832658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RHATDAGVRDATASGCACTVATTTTRGTYDGTYATTAMMWAAAMAAAAW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134903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TABGKGKKTTWGGTRKAGMAWGARG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4693395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ARMAAMYRTTTGYASGKMCCRWWARAWMYTTGKRTWGASASATRRAMWKW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4733569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WTRKATRYYYTCTARCSATYWGMYTGAGWAAWDTTAAYRT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5123884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AKMKVRWSAWMRACTYDSAHRSDHAKWKWKTKGWGAYGARG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3530674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AACCTTGATTAAGAAACTTATCCTAGATGCGATGTCTATAATAABGGCGG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0993309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GSAAGGGMHGGTWGGWMTGYMMATGCSTSYCYBYVTKDBRCBHAGTY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0162992"/>
                  </a:ext>
                </a:extLst>
              </a:tr>
            </a:tbl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C197651C-AFF4-60EB-D99D-0746CFCCF989}"/>
              </a:ext>
            </a:extLst>
          </p:cNvPr>
          <p:cNvSpPr/>
          <p:nvPr/>
        </p:nvSpPr>
        <p:spPr>
          <a:xfrm>
            <a:off x="81544" y="5996599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S8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F3H</a:t>
            </a:r>
            <a:r>
              <a:rPr lang="zh-CN" alt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</a:t>
            </a: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F3H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3C98D0-89D5-372D-3BDA-A10C20C29A8B}"/>
              </a:ext>
            </a:extLst>
          </p:cNvPr>
          <p:cNvSpPr txBox="1"/>
          <p:nvPr/>
        </p:nvSpPr>
        <p:spPr>
          <a:xfrm>
            <a:off x="309681" y="565079"/>
            <a:ext cx="23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F42080B-7E6F-7741-4B07-4DEF768AA698}"/>
              </a:ext>
            </a:extLst>
          </p:cNvPr>
          <p:cNvSpPr txBox="1"/>
          <p:nvPr/>
        </p:nvSpPr>
        <p:spPr>
          <a:xfrm>
            <a:off x="7590123" y="437061"/>
            <a:ext cx="23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886744E-5023-3BB9-0F00-F52CECA52B34}"/>
              </a:ext>
            </a:extLst>
          </p:cNvPr>
          <p:cNvSpPr txBox="1"/>
          <p:nvPr/>
        </p:nvSpPr>
        <p:spPr>
          <a:xfrm>
            <a:off x="235282" y="3687283"/>
            <a:ext cx="23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9F13897-ABBF-32CC-B7C4-8B73F1133722}"/>
              </a:ext>
            </a:extLst>
          </p:cNvPr>
          <p:cNvGrpSpPr/>
          <p:nvPr/>
        </p:nvGrpSpPr>
        <p:grpSpPr>
          <a:xfrm>
            <a:off x="10080646" y="637444"/>
            <a:ext cx="1030711" cy="145339"/>
            <a:chOff x="8837188" y="3873357"/>
            <a:chExt cx="1030711" cy="19919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50421B2-B906-1312-7120-8DD497D17BD5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86C519AB-E5CC-9F99-7ECA-7BEE9B3AAC0B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31D019-0E32-E5E6-6432-764B24F86BFF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0D17992-DD35-D030-203D-587AE1FDE500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4E92FBE-123D-36EC-DDD5-C7F0FE1B35DF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23984A62-B3C9-639C-4CA3-8319E4796038}"/>
              </a:ext>
            </a:extLst>
          </p:cNvPr>
          <p:cNvSpPr txBox="1"/>
          <p:nvPr/>
        </p:nvSpPr>
        <p:spPr>
          <a:xfrm>
            <a:off x="9957462" y="437117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18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46" b="44810"/>
          <a:stretch/>
        </p:blipFill>
        <p:spPr>
          <a:xfrm>
            <a:off x="9113983" y="1342662"/>
            <a:ext cx="2867241" cy="146268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5" r="1842" b="54882"/>
          <a:stretch/>
        </p:blipFill>
        <p:spPr>
          <a:xfrm>
            <a:off x="532899" y="862943"/>
            <a:ext cx="8467264" cy="291857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376557" y="344434"/>
            <a:ext cx="1006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LDOX</a:t>
            </a:r>
            <a:endParaRPr kumimoji="0" lang="zh-CN" alt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959311"/>
              </p:ext>
            </p:extLst>
          </p:nvPr>
        </p:nvGraphicFramePr>
        <p:xfrm>
          <a:off x="532899" y="4140916"/>
          <a:ext cx="7477506" cy="194216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6260827">
                  <a:extLst>
                    <a:ext uri="{9D8B030D-6E8A-4147-A177-3AD203B41FA5}">
                      <a16:colId xmlns:a16="http://schemas.microsoft.com/office/drawing/2014/main" val="2022201047"/>
                    </a:ext>
                  </a:extLst>
                </a:gridCol>
                <a:gridCol w="1216679">
                  <a:extLst>
                    <a:ext uri="{9D8B030D-6E8A-4147-A177-3AD203B41FA5}">
                      <a16:colId xmlns:a16="http://schemas.microsoft.com/office/drawing/2014/main" val="1441333470"/>
                    </a:ext>
                  </a:extLst>
                </a:gridCol>
              </a:tblGrid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sequence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7598089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AWAKMKWGASMAAVAASSAAWSAAGNYTGDHAATGAKGTAA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3893710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TMTRGTCTCWKDGTKNKTTYCCTBGDCYRGNTKKRTTBSAHWTTHKGTKG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85120624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TVHTCWCYHTSMTTHCARAMCWHWDSTTYCWYCTST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6506084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CGGCATGCACATTYGATRGAATCAATCAAGAAAAACTTGGTCAGCTTTGG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36118527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GCYWRKMYGGAAGMMTMCRTARGWRAAGACYAARRMCWTWW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26404440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KRYMMAACCCBTCTTYTYTCRGCTAYARATAGYAACCHAGACATTCATC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89237943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TTTATKSRTAAGGAGGACTTKAMAWTASAGMTTSAARWRSA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57926923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AARKGTTWRBTTWKCTATATKWWAKTAMGTRGTKCYGMAM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6068856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AWRWTGWAKAWATSATKYYAGAAWYAARA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01533953"/>
                  </a:ext>
                </a:extLst>
              </a:tr>
              <a:tr h="176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GTACGTACCTGTATCAACCATATGGTTRTCTTACCATATTTTATATCT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Motif-10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5999262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589915B2-0842-9F3C-8B2B-68A66BE6CA29}"/>
              </a:ext>
            </a:extLst>
          </p:cNvPr>
          <p:cNvSpPr txBox="1"/>
          <p:nvPr/>
        </p:nvSpPr>
        <p:spPr>
          <a:xfrm>
            <a:off x="0" y="713766"/>
            <a:ext cx="419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DA2436-9480-68D2-A21D-EA904474A358}"/>
              </a:ext>
            </a:extLst>
          </p:cNvPr>
          <p:cNvSpPr txBox="1"/>
          <p:nvPr/>
        </p:nvSpPr>
        <p:spPr>
          <a:xfrm>
            <a:off x="8581084" y="678277"/>
            <a:ext cx="419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EFFE77-A7ED-3B8E-930D-0182C19F6CED}"/>
              </a:ext>
            </a:extLst>
          </p:cNvPr>
          <p:cNvSpPr txBox="1"/>
          <p:nvPr/>
        </p:nvSpPr>
        <p:spPr>
          <a:xfrm>
            <a:off x="113820" y="3781520"/>
            <a:ext cx="419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B71755D-4FCF-E790-0422-3A8412DCC3DC}"/>
              </a:ext>
            </a:extLst>
          </p:cNvPr>
          <p:cNvSpPr/>
          <p:nvPr/>
        </p:nvSpPr>
        <p:spPr>
          <a:xfrm>
            <a:off x="113820" y="6179723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S9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LDOX</a:t>
            </a:r>
            <a:r>
              <a:rPr lang="zh-CN" alt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LDOX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901BBAC-6ACC-6517-4ECE-607F92863F41}"/>
              </a:ext>
            </a:extLst>
          </p:cNvPr>
          <p:cNvGrpSpPr/>
          <p:nvPr/>
        </p:nvGrpSpPr>
        <p:grpSpPr>
          <a:xfrm>
            <a:off x="10080646" y="637444"/>
            <a:ext cx="1030711" cy="145339"/>
            <a:chOff x="8837188" y="3873357"/>
            <a:chExt cx="1030711" cy="19919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9239E56-B3A7-D246-8882-BE048292E4E3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CC15274-599D-4F72-9F9A-16EF0806C0A6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CC043139-C14D-3AFE-2764-DB29515082C1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23FA1299-5C74-D218-071A-52F02C770ED2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C720F204-BE19-0BC0-6C8D-7DFC1C959DF8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2F748FBB-9F92-D2B3-5DD6-39CCDC12D78A}"/>
              </a:ext>
            </a:extLst>
          </p:cNvPr>
          <p:cNvSpPr txBox="1"/>
          <p:nvPr/>
        </p:nvSpPr>
        <p:spPr>
          <a:xfrm>
            <a:off x="9957462" y="437117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787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30" b="606"/>
          <a:stretch/>
        </p:blipFill>
        <p:spPr>
          <a:xfrm>
            <a:off x="7936518" y="875146"/>
            <a:ext cx="3276963" cy="295928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1" t="7947" b="48821"/>
          <a:stretch/>
        </p:blipFill>
        <p:spPr>
          <a:xfrm>
            <a:off x="443981" y="875146"/>
            <a:ext cx="7308153" cy="290688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604696" y="505814"/>
            <a:ext cx="1321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UFGT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97284" y="4331080"/>
          <a:ext cx="7054850" cy="192786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5906942">
                  <a:extLst>
                    <a:ext uri="{9D8B030D-6E8A-4147-A177-3AD203B41FA5}">
                      <a16:colId xmlns:a16="http://schemas.microsoft.com/office/drawing/2014/main" val="802927201"/>
                    </a:ext>
                  </a:extLst>
                </a:gridCol>
                <a:gridCol w="1147908">
                  <a:extLst>
                    <a:ext uri="{9D8B030D-6E8A-4147-A177-3AD203B41FA5}">
                      <a16:colId xmlns:a16="http://schemas.microsoft.com/office/drawing/2014/main" val="4253757555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sequence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36566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ARAAVAVAAMARVAVAVARWRRNADMWMA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0980559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GCATGCANWTGNAYATVTAHAGACATCTAKCRGCTKRGSKTTTYRTWKY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143364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TTKAVTAMCATCAGATTTTAAAAGACTTKTCAAMWDCWTVW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045944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AAGTMAGAATTTCAARDAACTTGWVCCDAADNDANNAMAVTTMAANHC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0664553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VCGGDGGBKDTCGVKTKYTDBRRWSMSWAMGBYMKCCTSVA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1854088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CYWTTCGRAAMGTBNWCCWGTCGATHMTCAAACAGCAASWHGATNSGBTK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6575908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TCWTHYWYBKRGWHYTCTYAGMAKCATCYCAWKCTCCCRA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7360997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YWKKACATVAACTACAASBTRDRAWACAAAAAAYRAAATT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628038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RATCAMAKTHGATMCGWKAARDATABRTGCTDVTTTWTAHM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8474538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BMDRWDBARGATKRTGDTGWWGAYDVTBTRRRGVRWKDGWGTMYWGKAK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Motif-10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56009128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AD897617-FE9F-99A6-6081-E63641D2CE06}"/>
              </a:ext>
            </a:extLst>
          </p:cNvPr>
          <p:cNvSpPr txBox="1"/>
          <p:nvPr/>
        </p:nvSpPr>
        <p:spPr>
          <a:xfrm>
            <a:off x="0" y="713766"/>
            <a:ext cx="419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D53B1C2-0F32-3696-8736-EA68B8A3B428}"/>
              </a:ext>
            </a:extLst>
          </p:cNvPr>
          <p:cNvSpPr txBox="1"/>
          <p:nvPr/>
        </p:nvSpPr>
        <p:spPr>
          <a:xfrm>
            <a:off x="7110804" y="599060"/>
            <a:ext cx="419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446C149-6491-F2CB-E6CE-68AD198A38CF}"/>
              </a:ext>
            </a:extLst>
          </p:cNvPr>
          <p:cNvSpPr txBox="1"/>
          <p:nvPr/>
        </p:nvSpPr>
        <p:spPr>
          <a:xfrm>
            <a:off x="30045" y="3993338"/>
            <a:ext cx="419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74B44AE-3465-B6B9-7EF2-02EA1C6ADB97}"/>
              </a:ext>
            </a:extLst>
          </p:cNvPr>
          <p:cNvSpPr/>
          <p:nvPr/>
        </p:nvSpPr>
        <p:spPr>
          <a:xfrm>
            <a:off x="209539" y="6258940"/>
            <a:ext cx="1159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S10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comparison of promoter conserved motifs of</a:t>
            </a:r>
            <a:r>
              <a:rPr lang="en-US" altLang="zh-CN" sz="1200" i="1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UFGT</a:t>
            </a:r>
            <a:r>
              <a:rPr lang="zh-CN" alt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genes. (a) represents the position of the motif on the promoter. (b) </a:t>
            </a:r>
            <a:r>
              <a:rPr lang="en-US" altLang="zh-CN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UFGT</a:t>
            </a:r>
            <a:r>
              <a:rPr lang="zh-CN" altLang="en-US" sz="12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rgbClr val="1012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expression heatmap in different fruit development stage. (c) The motifs sequence.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414D934-4715-F4FF-A6A7-7596563DB528}"/>
              </a:ext>
            </a:extLst>
          </p:cNvPr>
          <p:cNvGrpSpPr/>
          <p:nvPr/>
        </p:nvGrpSpPr>
        <p:grpSpPr>
          <a:xfrm>
            <a:off x="10080646" y="637444"/>
            <a:ext cx="1030711" cy="145339"/>
            <a:chOff x="8837188" y="3873357"/>
            <a:chExt cx="1030711" cy="19919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DEC003F-C47E-3A92-7A80-E6F026E50B27}"/>
                </a:ext>
              </a:extLst>
            </p:cNvPr>
            <p:cNvSpPr/>
            <p:nvPr/>
          </p:nvSpPr>
          <p:spPr>
            <a:xfrm>
              <a:off x="8837188" y="3873357"/>
              <a:ext cx="1030711" cy="198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A2D928ED-2AAD-0DFF-C192-BD1170F2BE2E}"/>
                </a:ext>
              </a:extLst>
            </p:cNvPr>
            <p:cNvCxnSpPr/>
            <p:nvPr/>
          </p:nvCxnSpPr>
          <p:spPr>
            <a:xfrm>
              <a:off x="905153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6484755-534B-6818-DF2C-F52C491A3A22}"/>
                </a:ext>
              </a:extLst>
            </p:cNvPr>
            <p:cNvCxnSpPr/>
            <p:nvPr/>
          </p:nvCxnSpPr>
          <p:spPr>
            <a:xfrm>
              <a:off x="92483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65D92F9-6066-893D-C378-AA50AC409D2E}"/>
                </a:ext>
              </a:extLst>
            </p:cNvPr>
            <p:cNvCxnSpPr/>
            <p:nvPr/>
          </p:nvCxnSpPr>
          <p:spPr>
            <a:xfrm>
              <a:off x="9438883" y="3873357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587ACE9-009F-69C4-DF42-6A9256FA33B2}"/>
                </a:ext>
              </a:extLst>
            </p:cNvPr>
            <p:cNvCxnSpPr/>
            <p:nvPr/>
          </p:nvCxnSpPr>
          <p:spPr>
            <a:xfrm>
              <a:off x="9654783" y="3874481"/>
              <a:ext cx="0" cy="1980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BB0166F8-DC98-2B0E-536F-265394E86037}"/>
              </a:ext>
            </a:extLst>
          </p:cNvPr>
          <p:cNvSpPr txBox="1"/>
          <p:nvPr/>
        </p:nvSpPr>
        <p:spPr>
          <a:xfrm>
            <a:off x="9957462" y="437117"/>
            <a:ext cx="1277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 BG W  T   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614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6593" y="1345928"/>
            <a:ext cx="917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Times New Roman" panose="02020603050405020304" pitchFamily="18" charset="0"/>
                <a:cs typeface="Times New Roman" panose="02020603050405020304" pitchFamily="18" charset="0"/>
              </a:rPr>
              <a:t>FaNAC035</a:t>
            </a:r>
          </a:p>
          <a:p>
            <a:r>
              <a:rPr lang="en-US" altLang="zh-CN" sz="800">
                <a:latin typeface="Times New Roman" panose="02020603050405020304" pitchFamily="18" charset="0"/>
                <a:cs typeface="Times New Roman" panose="02020603050405020304" pitchFamily="18" charset="0"/>
              </a:rPr>
              <a:t>FvNAC021</a:t>
            </a:r>
          </a:p>
        </p:txBody>
      </p:sp>
      <p:sp>
        <p:nvSpPr>
          <p:cNvPr id="3" name="矩形 2"/>
          <p:cNvSpPr/>
          <p:nvPr/>
        </p:nvSpPr>
        <p:spPr>
          <a:xfrm>
            <a:off x="376593" y="1832265"/>
            <a:ext cx="69533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>
                <a:latin typeface="Times New Roman" panose="02020603050405020304" pitchFamily="18" charset="0"/>
                <a:cs typeface="Times New Roman" panose="02020603050405020304" pitchFamily="18" charset="0"/>
              </a:rPr>
              <a:t>FaNAC 18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005291" y="1684482"/>
            <a:ext cx="0" cy="376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92" y="1421873"/>
            <a:ext cx="5280436" cy="340216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1005291" y="1592939"/>
            <a:ext cx="0" cy="5617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627" y="1345928"/>
            <a:ext cx="4131609" cy="293757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76593" y="5512393"/>
            <a:ext cx="118311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Fig. S11 Sequence alignment and expression analysis of NAC transcription factors. (a) Alignment analysis of amino</a:t>
            </a:r>
          </a:p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acid sequence of NAC transcription factors. (b) Expression of NAC transcription factor in different fruit development stages.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6593" y="1036320"/>
            <a:ext cx="347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32794" y="902705"/>
            <a:ext cx="347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153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345" y="637754"/>
            <a:ext cx="7957127" cy="21337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083" y="3062636"/>
            <a:ext cx="2846752" cy="265467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29200" y="193040"/>
            <a:ext cx="3058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IAA-11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713345" y="193040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778000" y="3342640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431636" y="5975927"/>
            <a:ext cx="973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Fig.S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IAA-11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490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7723" y="744614"/>
            <a:ext cx="7545185" cy="25291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167" y="3273727"/>
            <a:ext cx="4126071" cy="273393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29200" y="193040"/>
            <a:ext cx="3058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ERF3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13345" y="193040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713345" y="3510341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431636" y="5975927"/>
            <a:ext cx="973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Fig.S13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ERF3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859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269" y="832552"/>
            <a:ext cx="9300568" cy="20783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361" y="2844800"/>
            <a:ext cx="3062090" cy="298666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56480" y="233680"/>
            <a:ext cx="112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54727" y="647886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54727" y="3095557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54727" y="5975927"/>
            <a:ext cx="973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Fig.S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352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314" y="679256"/>
            <a:ext cx="6688976" cy="31389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066" y="3818217"/>
            <a:ext cx="3655843" cy="244974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611212" y="139150"/>
            <a:ext cx="160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ATHB-20-like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54727" y="647886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39455" y="3709855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54727" y="6227484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Fig.S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Nucleotide sequence alignment (a) and chromosome location (b) analysis of allele </a:t>
            </a:r>
            <a:r>
              <a: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ATHB-20-like </a:t>
            </a:r>
          </a:p>
        </p:txBody>
      </p:sp>
    </p:spTree>
    <p:extLst>
      <p:ext uri="{BB962C8B-B14F-4D97-AF65-F5344CB8AC3E}">
        <p14:creationId xmlns:p14="http://schemas.microsoft.com/office/powerpoint/2010/main" val="3172109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324" y="624674"/>
            <a:ext cx="8173732" cy="27397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208" y="3023865"/>
            <a:ext cx="3626433" cy="278026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81727" y="159470"/>
            <a:ext cx="1404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HOX19-like 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54727" y="647886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54727" y="3460344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53127" y="6088136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S16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HOX19-like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834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4245" y="407239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MIF2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281" y="1129570"/>
            <a:ext cx="8212804" cy="9176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86" y="2400201"/>
            <a:ext cx="3973778" cy="306489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99445" y="944904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99445" y="2662868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53127" y="6088136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Fig.S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MIF2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194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707" y="798809"/>
            <a:ext cx="5890122" cy="32408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77" y="4039662"/>
            <a:ext cx="4853769" cy="184235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92383" y="282252"/>
            <a:ext cx="1332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NAC18-like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06871" y="651584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40617" y="4124457"/>
            <a:ext cx="6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53127" y="6088136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Fig.S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NAC18-like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39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210" y="732507"/>
            <a:ext cx="7165119" cy="224160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504294" y="273077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NAC8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27" y="3064206"/>
            <a:ext cx="2661735" cy="26130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63963" y="6041954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Fig.S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NAC8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60945" y="502792"/>
            <a:ext cx="64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60945" y="2903041"/>
            <a:ext cx="64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160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449" y="897837"/>
            <a:ext cx="8892452" cy="1863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872" y="2877044"/>
            <a:ext cx="4464869" cy="285101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504294" y="27307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ALFL5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63963" y="6041954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S20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ALFL5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9200" y="748145"/>
            <a:ext cx="489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9199" y="2761757"/>
            <a:ext cx="489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077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073" y="1255520"/>
            <a:ext cx="5355806" cy="41162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24" y="1773380"/>
            <a:ext cx="4780363" cy="23147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13745" y="493874"/>
            <a:ext cx="2535382" cy="37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SCL8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38996" y="5907875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S21 Nucleotide sequence alignment (a) and chromosome location (b) analysis of allele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SCL8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8836" y="1016000"/>
            <a:ext cx="51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22472" y="1016000"/>
            <a:ext cx="51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079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978" y="743478"/>
            <a:ext cx="6102658" cy="24547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122" y="3332121"/>
            <a:ext cx="2806175" cy="26287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082265" y="427838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TF3A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38996" y="5907875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S22 Nucleotide sequence alignment (a) and chromosome location (b) analysis of allele </a:t>
            </a:r>
            <a:r>
              <a: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TF3A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72145" y="554182"/>
            <a:ext cx="67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46036" y="3332121"/>
            <a:ext cx="67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23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860" y="1136073"/>
            <a:ext cx="7963434" cy="17795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34418" y="428251"/>
            <a:ext cx="781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ZAT6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80" y="2915611"/>
            <a:ext cx="3048025" cy="2997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76218" y="1034473"/>
            <a:ext cx="65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65078" y="2915611"/>
            <a:ext cx="65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8996" y="5907875"/>
            <a:ext cx="101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S23 Nucleotide sequence alignment (a) and chromosome location (b) analysis of allele </a:t>
            </a:r>
            <a:r>
              <a: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ZAT6</a:t>
            </a:r>
          </a:p>
        </p:txBody>
      </p:sp>
    </p:spTree>
    <p:extLst>
      <p:ext uri="{BB962C8B-B14F-4D97-AF65-F5344CB8AC3E}">
        <p14:creationId xmlns:p14="http://schemas.microsoft.com/office/powerpoint/2010/main" val="2713866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1071</Words>
  <Application>Microsoft Office PowerPoint</Application>
  <PresentationFormat>宽屏</PresentationFormat>
  <Paragraphs>308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王 保田</cp:lastModifiedBy>
  <cp:revision>8</cp:revision>
  <dcterms:created xsi:type="dcterms:W3CDTF">2023-01-03T13:37:34Z</dcterms:created>
  <dcterms:modified xsi:type="dcterms:W3CDTF">2023-08-18T14:14:53Z</dcterms:modified>
</cp:coreProperties>
</file>