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32548195" cy="21619845"/>
  <p:notesSz cx="6858000" cy="9144000"/>
  <p:custDataLst>
    <p:tags r:id="rId7"/>
  </p:custDataLst>
  <p:defaultTextStyle>
    <a:defPPr>
      <a:defRPr lang="zh-CN"/>
    </a:defPPr>
    <a:lvl1pPr marL="0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1pPr>
    <a:lvl2pPr marL="1136015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2pPr>
    <a:lvl3pPr marL="2272665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3pPr>
    <a:lvl4pPr marL="3408680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4pPr>
    <a:lvl5pPr marL="4544695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5pPr>
    <a:lvl6pPr marL="5680710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6pPr>
    <a:lvl7pPr marL="6817360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7pPr>
    <a:lvl8pPr marL="7953375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8pPr>
    <a:lvl9pPr marL="9089390" algn="l" defTabSz="2272665" rtl="0" eaLnBrk="1" latinLnBrk="0" hangingPunct="1">
      <a:defRPr sz="4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10" userDrawn="1">
          <p15:clr>
            <a:srgbClr val="A4A3A4"/>
          </p15:clr>
        </p15:guide>
        <p15:guide id="2" pos="10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25" d="100"/>
          <a:sy n="25" d="100"/>
        </p:scale>
        <p:origin x="-1301" y="-82"/>
      </p:cViewPr>
      <p:guideLst>
        <p:guide orient="horz" pos="6810"/>
        <p:guide pos="102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2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41139" y="6716265"/>
            <a:ext cx="27666236" cy="46343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82278" y="12251427"/>
            <a:ext cx="22783959" cy="55251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36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272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408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544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680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81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953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089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3597672" y="865811"/>
            <a:ext cx="7323415" cy="1844720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27426" y="865811"/>
            <a:ext cx="21427771" cy="1844720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1108" y="13892959"/>
            <a:ext cx="27666236" cy="4294005"/>
          </a:xfrm>
        </p:spPr>
        <p:txBody>
          <a:bodyPr anchor="t"/>
          <a:lstStyle>
            <a:lvl1pPr algn="l">
              <a:defRPr sz="99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1108" y="9163550"/>
            <a:ext cx="27666236" cy="4729409"/>
          </a:xfrm>
        </p:spPr>
        <p:txBody>
          <a:bodyPr anchor="b"/>
          <a:lstStyle>
            <a:lvl1pPr marL="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1pPr>
            <a:lvl2pPr marL="113601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2pPr>
            <a:lvl3pPr marL="2272665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3pPr>
            <a:lvl4pPr marL="340868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4pPr>
            <a:lvl5pPr marL="4544695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5pPr>
            <a:lvl6pPr marL="568071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6pPr>
            <a:lvl7pPr marL="681736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7pPr>
            <a:lvl8pPr marL="7953375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8pPr>
            <a:lvl9pPr marL="9089390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27426" y="5044706"/>
            <a:ext cx="14375593" cy="14268308"/>
          </a:xfrm>
        </p:spPr>
        <p:txBody>
          <a:bodyPr/>
          <a:lstStyle>
            <a:lvl1pPr>
              <a:defRPr sz="7000"/>
            </a:lvl1pPr>
            <a:lvl2pPr>
              <a:defRPr sz="60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545494" y="5044706"/>
            <a:ext cx="14375593" cy="14268308"/>
          </a:xfrm>
        </p:spPr>
        <p:txBody>
          <a:bodyPr/>
          <a:lstStyle>
            <a:lvl1pPr>
              <a:defRPr sz="7000"/>
            </a:lvl1pPr>
            <a:lvl2pPr>
              <a:defRPr sz="6000"/>
            </a:lvl2pPr>
            <a:lvl3pPr>
              <a:defRPr sz="50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7426" y="4839516"/>
            <a:ext cx="14381246" cy="2016879"/>
          </a:xfrm>
        </p:spPr>
        <p:txBody>
          <a:bodyPr anchor="b"/>
          <a:lstStyle>
            <a:lvl1pPr marL="0" indent="0">
              <a:buNone/>
              <a:defRPr sz="6000" b="1"/>
            </a:lvl1pPr>
            <a:lvl2pPr marL="1136015" indent="0">
              <a:buNone/>
              <a:defRPr sz="5000" b="1"/>
            </a:lvl2pPr>
            <a:lvl3pPr marL="2272665" indent="0">
              <a:buNone/>
              <a:defRPr sz="4500" b="1"/>
            </a:lvl3pPr>
            <a:lvl4pPr marL="3408680" indent="0">
              <a:buNone/>
              <a:defRPr sz="4000" b="1"/>
            </a:lvl4pPr>
            <a:lvl5pPr marL="4544695" indent="0">
              <a:buNone/>
              <a:defRPr sz="4000" b="1"/>
            </a:lvl5pPr>
            <a:lvl6pPr marL="5680710" indent="0">
              <a:buNone/>
              <a:defRPr sz="4000" b="1"/>
            </a:lvl6pPr>
            <a:lvl7pPr marL="6817360" indent="0">
              <a:buNone/>
              <a:defRPr sz="4000" b="1"/>
            </a:lvl7pPr>
            <a:lvl8pPr marL="7953375" indent="0">
              <a:buNone/>
              <a:defRPr sz="4000" b="1"/>
            </a:lvl8pPr>
            <a:lvl9pPr marL="9089390" indent="0">
              <a:buNone/>
              <a:defRPr sz="4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27426" y="6856395"/>
            <a:ext cx="14381246" cy="12456619"/>
          </a:xfrm>
        </p:spPr>
        <p:txBody>
          <a:bodyPr/>
          <a:lstStyle>
            <a:lvl1pPr>
              <a:defRPr sz="6000"/>
            </a:lvl1pPr>
            <a:lvl2pPr>
              <a:defRPr sz="5000"/>
            </a:lvl2pPr>
            <a:lvl3pPr>
              <a:defRPr sz="45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534195" y="4839516"/>
            <a:ext cx="14386894" cy="2016879"/>
          </a:xfrm>
        </p:spPr>
        <p:txBody>
          <a:bodyPr anchor="b"/>
          <a:lstStyle>
            <a:lvl1pPr marL="0" indent="0">
              <a:buNone/>
              <a:defRPr sz="6000" b="1"/>
            </a:lvl1pPr>
            <a:lvl2pPr marL="1136015" indent="0">
              <a:buNone/>
              <a:defRPr sz="5000" b="1"/>
            </a:lvl2pPr>
            <a:lvl3pPr marL="2272665" indent="0">
              <a:buNone/>
              <a:defRPr sz="4500" b="1"/>
            </a:lvl3pPr>
            <a:lvl4pPr marL="3408680" indent="0">
              <a:buNone/>
              <a:defRPr sz="4000" b="1"/>
            </a:lvl4pPr>
            <a:lvl5pPr marL="4544695" indent="0">
              <a:buNone/>
              <a:defRPr sz="4000" b="1"/>
            </a:lvl5pPr>
            <a:lvl6pPr marL="5680710" indent="0">
              <a:buNone/>
              <a:defRPr sz="4000" b="1"/>
            </a:lvl6pPr>
            <a:lvl7pPr marL="6817360" indent="0">
              <a:buNone/>
              <a:defRPr sz="4000" b="1"/>
            </a:lvl7pPr>
            <a:lvl8pPr marL="7953375" indent="0">
              <a:buNone/>
              <a:defRPr sz="4000" b="1"/>
            </a:lvl8pPr>
            <a:lvl9pPr marL="9089390" indent="0">
              <a:buNone/>
              <a:defRPr sz="40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534195" y="6856395"/>
            <a:ext cx="14386894" cy="12456619"/>
          </a:xfrm>
        </p:spPr>
        <p:txBody>
          <a:bodyPr/>
          <a:lstStyle>
            <a:lvl1pPr>
              <a:defRPr sz="6000"/>
            </a:lvl1pPr>
            <a:lvl2pPr>
              <a:defRPr sz="5000"/>
            </a:lvl2pPr>
            <a:lvl3pPr>
              <a:defRPr sz="45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7426" y="860804"/>
            <a:ext cx="10708237" cy="3663417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725566" y="860804"/>
            <a:ext cx="18195524" cy="18452210"/>
          </a:xfrm>
        </p:spPr>
        <p:txBody>
          <a:bodyPr/>
          <a:lstStyle>
            <a:lvl1pPr>
              <a:defRPr sz="8000"/>
            </a:lvl1pPr>
            <a:lvl2pPr>
              <a:defRPr sz="7000"/>
            </a:lvl2pPr>
            <a:lvl3pPr>
              <a:defRPr sz="6000"/>
            </a:lvl3pPr>
            <a:lvl4pPr>
              <a:defRPr sz="5000"/>
            </a:lvl4pPr>
            <a:lvl5pPr>
              <a:defRPr sz="5000"/>
            </a:lvl5pPr>
            <a:lvl6pPr>
              <a:defRPr sz="5000"/>
            </a:lvl6pPr>
            <a:lvl7pPr>
              <a:defRPr sz="5000"/>
            </a:lvl7pPr>
            <a:lvl8pPr>
              <a:defRPr sz="5000"/>
            </a:lvl8pPr>
            <a:lvl9pPr>
              <a:defRPr sz="5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27426" y="4524221"/>
            <a:ext cx="10708237" cy="14788794"/>
          </a:xfrm>
        </p:spPr>
        <p:txBody>
          <a:bodyPr/>
          <a:lstStyle>
            <a:lvl1pPr marL="0" indent="0">
              <a:buNone/>
              <a:defRPr sz="3500"/>
            </a:lvl1pPr>
            <a:lvl2pPr marL="1136015" indent="0">
              <a:buNone/>
              <a:defRPr sz="3000"/>
            </a:lvl2pPr>
            <a:lvl3pPr marL="2272665" indent="0">
              <a:buNone/>
              <a:defRPr sz="2500"/>
            </a:lvl3pPr>
            <a:lvl4pPr marL="3408680" indent="0">
              <a:buNone/>
              <a:defRPr sz="2200"/>
            </a:lvl4pPr>
            <a:lvl5pPr marL="4544695" indent="0">
              <a:buNone/>
              <a:defRPr sz="2200"/>
            </a:lvl5pPr>
            <a:lvl6pPr marL="5680710" indent="0">
              <a:buNone/>
              <a:defRPr sz="2200"/>
            </a:lvl6pPr>
            <a:lvl7pPr marL="6817360" indent="0">
              <a:buNone/>
              <a:defRPr sz="2200"/>
            </a:lvl7pPr>
            <a:lvl8pPr marL="7953375" indent="0">
              <a:buNone/>
              <a:defRPr sz="2200"/>
            </a:lvl8pPr>
            <a:lvl9pPr marL="9089390" indent="0">
              <a:buNone/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79737" y="15134114"/>
            <a:ext cx="19529108" cy="1786668"/>
          </a:xfrm>
        </p:spPr>
        <p:txBody>
          <a:bodyPr anchor="b"/>
          <a:lstStyle>
            <a:lvl1pPr algn="l">
              <a:defRPr sz="5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379737" y="1931802"/>
            <a:ext cx="19529108" cy="12972098"/>
          </a:xfrm>
        </p:spPr>
        <p:txBody>
          <a:bodyPr/>
          <a:lstStyle>
            <a:lvl1pPr marL="0" indent="0">
              <a:buNone/>
              <a:defRPr sz="8000"/>
            </a:lvl1pPr>
            <a:lvl2pPr marL="1136015" indent="0">
              <a:buNone/>
              <a:defRPr sz="7000"/>
            </a:lvl2pPr>
            <a:lvl3pPr marL="2272665" indent="0">
              <a:buNone/>
              <a:defRPr sz="6000"/>
            </a:lvl3pPr>
            <a:lvl4pPr marL="3408680" indent="0">
              <a:buNone/>
              <a:defRPr sz="5000"/>
            </a:lvl4pPr>
            <a:lvl5pPr marL="4544695" indent="0">
              <a:buNone/>
              <a:defRPr sz="5000"/>
            </a:lvl5pPr>
            <a:lvl6pPr marL="5680710" indent="0">
              <a:buNone/>
              <a:defRPr sz="5000"/>
            </a:lvl6pPr>
            <a:lvl7pPr marL="6817360" indent="0">
              <a:buNone/>
              <a:defRPr sz="5000"/>
            </a:lvl7pPr>
            <a:lvl8pPr marL="7953375" indent="0">
              <a:buNone/>
              <a:defRPr sz="5000"/>
            </a:lvl8pPr>
            <a:lvl9pPr marL="9089390" indent="0">
              <a:buNone/>
              <a:defRPr sz="5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79737" y="16920783"/>
            <a:ext cx="19529108" cy="2537365"/>
          </a:xfrm>
        </p:spPr>
        <p:txBody>
          <a:bodyPr/>
          <a:lstStyle>
            <a:lvl1pPr marL="0" indent="0">
              <a:buNone/>
              <a:defRPr sz="3500"/>
            </a:lvl1pPr>
            <a:lvl2pPr marL="1136015" indent="0">
              <a:buNone/>
              <a:defRPr sz="3000"/>
            </a:lvl2pPr>
            <a:lvl3pPr marL="2272665" indent="0">
              <a:buNone/>
              <a:defRPr sz="2500"/>
            </a:lvl3pPr>
            <a:lvl4pPr marL="3408680" indent="0">
              <a:buNone/>
              <a:defRPr sz="2200"/>
            </a:lvl4pPr>
            <a:lvl5pPr marL="4544695" indent="0">
              <a:buNone/>
              <a:defRPr sz="2200"/>
            </a:lvl5pPr>
            <a:lvl6pPr marL="5680710" indent="0">
              <a:buNone/>
              <a:defRPr sz="2200"/>
            </a:lvl6pPr>
            <a:lvl7pPr marL="6817360" indent="0">
              <a:buNone/>
              <a:defRPr sz="2200"/>
            </a:lvl7pPr>
            <a:lvl8pPr marL="7953375" indent="0">
              <a:buNone/>
              <a:defRPr sz="2200"/>
            </a:lvl8pPr>
            <a:lvl9pPr marL="9089390" indent="0">
              <a:buNone/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627426" y="865810"/>
            <a:ext cx="29293662" cy="3603361"/>
          </a:xfrm>
          <a:prstGeom prst="rect">
            <a:avLst/>
          </a:prstGeom>
        </p:spPr>
        <p:txBody>
          <a:bodyPr vert="horz" lIns="227238" tIns="113619" rIns="227238" bIns="1136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7426" y="5044706"/>
            <a:ext cx="29293662" cy="14268308"/>
          </a:xfrm>
          <a:prstGeom prst="rect">
            <a:avLst/>
          </a:prstGeom>
        </p:spPr>
        <p:txBody>
          <a:bodyPr vert="horz" lIns="227238" tIns="113619" rIns="227238" bIns="1136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27427" y="20038691"/>
            <a:ext cx="7594653" cy="1151073"/>
          </a:xfrm>
          <a:prstGeom prst="rect">
            <a:avLst/>
          </a:prstGeom>
        </p:spPr>
        <p:txBody>
          <a:bodyPr vert="horz" lIns="227238" tIns="113619" rIns="227238" bIns="113619" rtlCol="0" anchor="ctr"/>
          <a:lstStyle>
            <a:lvl1pPr algn="l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1120743" y="20038691"/>
            <a:ext cx="10307029" cy="1151073"/>
          </a:xfrm>
          <a:prstGeom prst="rect">
            <a:avLst/>
          </a:prstGeom>
        </p:spPr>
        <p:txBody>
          <a:bodyPr vert="horz" lIns="227238" tIns="113619" rIns="227238" bIns="113619" rtlCol="0" anchor="ctr"/>
          <a:lstStyle>
            <a:lvl1pPr algn="ct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3326435" y="20038691"/>
            <a:ext cx="7594653" cy="1151073"/>
          </a:xfrm>
          <a:prstGeom prst="rect">
            <a:avLst/>
          </a:prstGeom>
        </p:spPr>
        <p:txBody>
          <a:bodyPr vert="horz" lIns="227238" tIns="113619" rIns="227238" bIns="113619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272665" rtl="0" eaLnBrk="1" latinLnBrk="0" hangingPunct="1">
        <a:spcBef>
          <a:spcPct val="0"/>
        </a:spcBef>
        <a:buNone/>
        <a:defRPr sz="10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2170" indent="-852170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1pPr>
      <a:lvl2pPr marL="1846580" indent="-709930" algn="l" defTabSz="2272665" rtl="0" eaLnBrk="1" latinLnBrk="0" hangingPunct="1">
        <a:spcBef>
          <a:spcPct val="20000"/>
        </a:spcBef>
        <a:buFont typeface="Arial" panose="020B0604020202020204" pitchFamily="34" charset="0"/>
        <a:buChar char="–"/>
        <a:defRPr sz="7000" kern="1200">
          <a:solidFill>
            <a:schemeClr val="tx1"/>
          </a:solidFill>
          <a:latin typeface="+mn-lt"/>
          <a:ea typeface="+mn-ea"/>
          <a:cs typeface="+mn-cs"/>
        </a:defRPr>
      </a:lvl2pPr>
      <a:lvl3pPr marL="2840355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3976370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–"/>
        <a:defRPr sz="5000" kern="1200">
          <a:solidFill>
            <a:schemeClr val="tx1"/>
          </a:solidFill>
          <a:latin typeface="+mn-lt"/>
          <a:ea typeface="+mn-ea"/>
          <a:cs typeface="+mn-cs"/>
        </a:defRPr>
      </a:lvl4pPr>
      <a:lvl5pPr marL="5113020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»"/>
        <a:defRPr sz="5000" kern="1200">
          <a:solidFill>
            <a:schemeClr val="tx1"/>
          </a:solidFill>
          <a:latin typeface="+mn-lt"/>
          <a:ea typeface="+mn-ea"/>
          <a:cs typeface="+mn-cs"/>
        </a:defRPr>
      </a:lvl5pPr>
      <a:lvl6pPr marL="6249035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6pPr>
      <a:lvl7pPr marL="7385050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7pPr>
      <a:lvl8pPr marL="8521700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8pPr>
      <a:lvl9pPr marL="9657715" indent="-568325" algn="l" defTabSz="2272665" rtl="0" eaLnBrk="1" latinLnBrk="0" hangingPunct="1">
        <a:spcBef>
          <a:spcPct val="20000"/>
        </a:spcBef>
        <a:buFont typeface="Arial" panose="020B0604020202020204" pitchFamily="34" charset="0"/>
        <a:buChar char="•"/>
        <a:defRPr sz="5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136015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2272665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408680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544695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680710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817360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953375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9089390" algn="l" defTabSz="2272665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488" y="512937"/>
            <a:ext cx="2779508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Table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Grouped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BMI, statistical analysis results of several clinic data were as follows.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04504" y="1809081"/>
          <a:ext cx="23690632" cy="16842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384"/>
                <a:gridCol w="2968401"/>
                <a:gridCol w="3505048"/>
                <a:gridCol w="3163046"/>
                <a:gridCol w="3695597"/>
                <a:gridCol w="3284702"/>
                <a:gridCol w="3617454"/>
              </a:tblGrid>
              <a:tr h="90486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Group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Value</a:t>
                      </a:r>
                      <a:r>
                        <a:rPr lang="zh-CN" altLang="en-US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VS 2</a:t>
                      </a:r>
                      <a:r>
                        <a:rPr lang="zh-CN" altLang="en-US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Value</a:t>
                      </a:r>
                      <a:r>
                        <a:rPr lang="zh-CN" altLang="en-US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VS 3</a:t>
                      </a:r>
                      <a:r>
                        <a:rPr lang="zh-CN" altLang="en-US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altLang="zh-CN" sz="32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Value</a:t>
                      </a:r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VS 3</a:t>
                      </a:r>
                      <a:r>
                        <a:rPr lang="zh-CN" altLang="en-US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0648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HSS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31620" rtl="0" eaLnBrk="1" fontAlgn="b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68.03±8.30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62.92±7.63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31620" rtl="0" eaLnBrk="1" fontAlgn="b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55.13±7.19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0.0146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0.0001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0.0007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646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0648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WOMAC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27.88±9.17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34.89±10.45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49.00±9.95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0.0080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0.0001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</a:t>
                      </a: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0.0001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3070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Years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66.18±8.15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69.20±7.81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62.68±6.83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0.0055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509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Pain Months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74.59±59.32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118.7±80.05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84.25±97.46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0.0426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509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Ambulation</a:t>
                      </a:r>
                      <a:r>
                        <a:rPr lang="en-US" altLang="zh-CN" sz="32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Time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(After Surgery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21.47±5.51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26.44±8.43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28.82±13.75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0.0126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06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Active Flexion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(After Surgery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101.0±11.18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97.51±17.11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88.45±27.04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51940" rtl="0" eaLnBrk="1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0.0397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06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Active</a:t>
                      </a:r>
                      <a:r>
                        <a:rPr lang="en-US" altLang="zh-CN" sz="32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straighten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After Surgery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1.529±2.55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4.689±13.30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31620" rtl="0" eaLnBrk="1" fontAlgn="b" latinLnBrk="0" hangingPunct="1"/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8.409±25.82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206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Drug</a:t>
                      </a:r>
                      <a:r>
                        <a:rPr lang="en-US" altLang="zh-CN" sz="3200" b="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Days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12.87±19.62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15.37±25.51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23.52±39.49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3070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Limp</a:t>
                      </a:r>
                      <a:r>
                        <a:rPr lang="en-US" altLang="zh-CN" sz="3200" b="0" kern="12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3200" b="0" kern="12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Months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33.50±44.85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31.24±37.39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1551940" rtl="0" eaLnBrk="1" latinLnBrk="0" hangingPunct="1"/>
                      <a:endParaRPr lang="zh-CN" altLang="en-US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30.52±44.08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1551940" rtl="0" eaLnBrk="1" latinLnBrk="0" hangingPunct="1">
                        <a:buClrTx/>
                        <a:buSzTx/>
                        <a:buFontTx/>
                        <a:buNone/>
                      </a:pP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30702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Days in Hospital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31620" rtl="0" eaLnBrk="1" fontAlgn="b" latinLnBrk="0" hangingPunct="1"/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9.088±1.79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9.800±2.64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9.500±2.37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32031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Blood Loss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ml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531620" rtl="0" eaLnBrk="1" fontAlgn="b" latinLnBrk="0" hangingPunct="1"/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179.4±60.78</a:t>
                      </a:r>
                      <a:endParaRPr lang="en-US" altLang="zh-CN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166.7±69.92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186.4±60.64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15090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Operation Time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minutes</a:t>
                      </a:r>
                      <a:r>
                        <a:rPr lang="zh-CN" altLang="en-US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211.8±41.44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212.8±45.10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3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5519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228.0±48.89</a:t>
                      </a:r>
                      <a:endParaRPr lang="en-US" altLang="zh-CN" sz="32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NS</a:t>
                      </a:r>
                      <a:endParaRPr lang="en-US" altLang="zh-CN" sz="32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altLang="zh-CN" sz="3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60488" y="18658953"/>
            <a:ext cx="26138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18.5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㎡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BMI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kg/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㎡ 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BMI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kg/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㎡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NS</a:t>
            </a:r>
            <a:r>
              <a:rPr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statistical significance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fd97c509-1170-439c-8789-9f212be2adea}"/>
</p:tagLst>
</file>

<file path=ppt/tags/tag2.xml><?xml version="1.0" encoding="utf-8"?>
<p:tagLst xmlns:p="http://schemas.openxmlformats.org/presentationml/2006/main">
  <p:tag name="KSO_WPP_MARK_KEY" val="a6016379-9f28-44e4-98fd-6521cba69c27"/>
  <p:tag name="COMMONDATA" val="eyJoZGlkIjoiNzY4ZjBkYzM3M2E0YTY3NjY2NjA3YzgzYzc2OWJkOGU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919</Words>
  <Application>WPS 演示</Application>
  <PresentationFormat>自定义</PresentationFormat>
  <Paragraphs>231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Crash</cp:lastModifiedBy>
  <cp:revision>15</cp:revision>
  <dcterms:created xsi:type="dcterms:W3CDTF">2022-12-23T03:10:00Z</dcterms:created>
  <dcterms:modified xsi:type="dcterms:W3CDTF">2023-08-03T17:08:00Z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3E7AAEE758FD424CA65A1E79847C5D95</vt:lpwstr>
  </property>
  <property fmtid="{D5CDD505-2E9C-101B-9397-08002B2CF9AE}" pid="3" name="KSOProductBuildVer">
    <vt:lpwstr>2052-11.1.0.14309</vt:lpwstr>
  </property>
</Properties>
</file>