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8" r:id="rId3"/>
    <p:sldId id="259" r:id="rId4"/>
    <p:sldId id="264" r:id="rId5"/>
    <p:sldId id="265" r:id="rId6"/>
    <p:sldId id="266" r:id="rId7"/>
    <p:sldId id="260"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is Miguel Rodriguez Rojas" initials="" lastIdx="7" clrIdx="0"/>
  <p:cmAuthor id="1" name="Kwanho Jeong"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AD8"/>
    <a:srgbClr val="FF66FF"/>
    <a:srgbClr val="9437FF"/>
    <a:srgbClr val="FFFD78"/>
    <a:srgbClr val="FFD579"/>
    <a:srgbClr val="FF7E79"/>
    <a:srgbClr val="008000"/>
    <a:srgbClr val="FF3300"/>
    <a:srgbClr val="FF000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660"/>
  </p:normalViewPr>
  <p:slideViewPr>
    <p:cSldViewPr snapToGrid="0">
      <p:cViewPr varScale="1">
        <p:scale>
          <a:sx n="147" d="100"/>
          <a:sy n="147" d="100"/>
        </p:scale>
        <p:origin x="224" y="4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7D9BDA-C7E9-8B41-9786-0430BC53980E}" type="datetimeFigureOut">
              <a:rPr lang="fr-FR" smtClean="0"/>
              <a:t>31/07/2019</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036F3-367B-5C45-AB7C-27BFD8CC3701}" type="slidenum">
              <a:rPr lang="fr-FR" smtClean="0"/>
              <a:t>‹#›</a:t>
            </a:fld>
            <a:endParaRPr lang="fr-FR"/>
          </a:p>
        </p:txBody>
      </p:sp>
    </p:spTree>
    <p:extLst>
      <p:ext uri="{BB962C8B-B14F-4D97-AF65-F5344CB8AC3E}">
        <p14:creationId xmlns:p14="http://schemas.microsoft.com/office/powerpoint/2010/main" val="1447627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BA82532A-305F-4D7E-B0BF-026327F3D6D6}" type="datetimeFigureOut">
              <a:rPr lang="fr-FR" smtClean="0"/>
              <a:t>31/07/2019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564524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82532A-305F-4D7E-B0BF-026327F3D6D6}" type="datetimeFigureOut">
              <a:rPr lang="fr-FR" smtClean="0"/>
              <a:t>31/07/2019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2812746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BA82532A-305F-4D7E-B0BF-026327F3D6D6}" type="datetimeFigureOut">
              <a:rPr lang="fr-FR" smtClean="0"/>
              <a:t>31/07/2019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1047821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A82532A-305F-4D7E-B0BF-026327F3D6D6}" type="datetimeFigureOut">
              <a:rPr lang="fr-FR" smtClean="0"/>
              <a:t>31/07/2019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1495782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A82532A-305F-4D7E-B0BF-026327F3D6D6}" type="datetimeFigureOut">
              <a:rPr lang="fr-FR" smtClean="0"/>
              <a:t>31/07/2019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3902940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BA82532A-305F-4D7E-B0BF-026327F3D6D6}" type="datetimeFigureOut">
              <a:rPr lang="fr-FR" smtClean="0"/>
              <a:t>31/07/2019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3408712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A82532A-305F-4D7E-B0BF-026327F3D6D6}" type="datetimeFigureOut">
              <a:rPr lang="fr-FR" smtClean="0"/>
              <a:t>31/07/2019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303247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A82532A-305F-4D7E-B0BF-026327F3D6D6}" type="datetimeFigureOut">
              <a:rPr lang="fr-FR" smtClean="0"/>
              <a:t>31/07/2019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1006241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A82532A-305F-4D7E-B0BF-026327F3D6D6}" type="datetimeFigureOut">
              <a:rPr lang="fr-FR" smtClean="0"/>
              <a:t>31/07/2019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1045834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82532A-305F-4D7E-B0BF-026327F3D6D6}" type="datetimeFigureOut">
              <a:rPr lang="fr-FR" smtClean="0"/>
              <a:t>31/07/2019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2027054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82532A-305F-4D7E-B0BF-026327F3D6D6}" type="datetimeFigureOut">
              <a:rPr lang="fr-FR" smtClean="0"/>
              <a:t>31/07/2019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8D6C066-1F05-430C-B810-C543E343B6CB}" type="slidenum">
              <a:rPr lang="fr-FR" smtClean="0"/>
              <a:t>‹#›</a:t>
            </a:fld>
            <a:endParaRPr lang="fr-FR"/>
          </a:p>
        </p:txBody>
      </p:sp>
    </p:spTree>
    <p:extLst>
      <p:ext uri="{BB962C8B-B14F-4D97-AF65-F5344CB8AC3E}">
        <p14:creationId xmlns:p14="http://schemas.microsoft.com/office/powerpoint/2010/main" val="109621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2532A-305F-4D7E-B0BF-026327F3D6D6}" type="datetimeFigureOut">
              <a:rPr lang="fr-FR" smtClean="0"/>
              <a:t>31/07/2019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D6C066-1F05-430C-B810-C543E343B6CB}" type="slidenum">
              <a:rPr lang="fr-FR" smtClean="0"/>
              <a:t>‹#›</a:t>
            </a:fld>
            <a:endParaRPr lang="fr-FR"/>
          </a:p>
        </p:txBody>
      </p:sp>
    </p:spTree>
    <p:extLst>
      <p:ext uri="{BB962C8B-B14F-4D97-AF65-F5344CB8AC3E}">
        <p14:creationId xmlns:p14="http://schemas.microsoft.com/office/powerpoint/2010/main" val="1893134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ZoneTexte 115"/>
          <p:cNvSpPr txBox="1"/>
          <p:nvPr/>
        </p:nvSpPr>
        <p:spPr>
          <a:xfrm>
            <a:off x="1993900" y="3916240"/>
            <a:ext cx="8115300" cy="830997"/>
          </a:xfrm>
          <a:prstGeom prst="rect">
            <a:avLst/>
          </a:prstGeom>
          <a:noFill/>
        </p:spPr>
        <p:txBody>
          <a:bodyPr wrap="square" rtlCol="0">
            <a:spAutoFit/>
          </a:bodyPr>
          <a:lstStyle/>
          <a:p>
            <a:pPr algn="just"/>
            <a:r>
              <a:rPr lang="fr-FR" sz="1200" b="1" dirty="0">
                <a:latin typeface="Times New Roman" panose="02020603050405020304" pitchFamily="18" charset="0"/>
                <a:cs typeface="Times New Roman" panose="02020603050405020304" pitchFamily="18" charset="0"/>
              </a:rPr>
              <a:t>Figure S1. Primer design for PCR amplification of the CRISPR </a:t>
            </a:r>
            <a:r>
              <a:rPr lang="fr-FR" sz="1200" b="1" dirty="0" err="1">
                <a:latin typeface="Times New Roman" panose="02020603050405020304" pitchFamily="18" charset="0"/>
                <a:cs typeface="Times New Roman" panose="02020603050405020304" pitchFamily="18" charset="0"/>
              </a:rPr>
              <a:t>array</a:t>
            </a:r>
            <a:r>
              <a:rPr lang="fr-FR" sz="1200" b="1" dirty="0">
                <a:latin typeface="Times New Roman" panose="02020603050405020304" pitchFamily="18" charset="0"/>
                <a:cs typeface="Times New Roman" panose="02020603050405020304" pitchFamily="18" charset="0"/>
              </a:rPr>
              <a:t> </a:t>
            </a:r>
            <a:r>
              <a:rPr lang="fr-FR" sz="1200" b="1" dirty="0" err="1">
                <a:latin typeface="Times New Roman" panose="02020603050405020304" pitchFamily="18" charset="0"/>
                <a:cs typeface="Times New Roman" panose="02020603050405020304" pitchFamily="18" charset="0"/>
              </a:rPr>
              <a:t>from</a:t>
            </a:r>
            <a:r>
              <a:rPr lang="fr-FR" sz="1200" b="1" dirty="0">
                <a:latin typeface="Times New Roman" panose="02020603050405020304" pitchFamily="18" charset="0"/>
                <a:cs typeface="Times New Roman" panose="02020603050405020304" pitchFamily="18" charset="0"/>
              </a:rPr>
              <a:t> </a:t>
            </a:r>
            <a:r>
              <a:rPr lang="fr-FR" sz="1200" b="1" i="1" dirty="0">
                <a:latin typeface="Times New Roman" panose="02020603050405020304" pitchFamily="18" charset="0"/>
                <a:cs typeface="Times New Roman" panose="02020603050405020304" pitchFamily="18" charset="0"/>
              </a:rPr>
              <a:t>X.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panose="02020603050405020304" pitchFamily="18" charset="0"/>
                <a:cs typeface="Times New Roman" panose="02020603050405020304" pitchFamily="18" charset="0"/>
              </a:rPr>
              <a:t> </a:t>
            </a:r>
            <a:r>
              <a:rPr lang="fr-FR" sz="1200" b="1" dirty="0" err="1">
                <a:latin typeface="Times New Roman" panose="02020603050405020304" pitchFamily="18" charset="0"/>
                <a:cs typeface="Times New Roman" panose="02020603050405020304" pitchFamily="18" charset="0"/>
              </a:rPr>
              <a:t>pv</a:t>
            </a:r>
            <a:r>
              <a:rPr lang="fr-FR" sz="1200" b="1" dirty="0">
                <a:latin typeface="Times New Roman" panose="02020603050405020304" pitchFamily="18" charset="0"/>
                <a:cs typeface="Times New Roman" panose="02020603050405020304" pitchFamily="18" charset="0"/>
              </a:rPr>
              <a:t>.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panose="02020603050405020304" pitchFamily="18" charset="0"/>
                <a:cs typeface="Times New Roman" panose="02020603050405020304" pitchFamily="18" charset="0"/>
              </a:rPr>
              <a:t>. </a:t>
            </a:r>
            <a:r>
              <a:rPr lang="fr-FR" sz="1200" dirty="0">
                <a:latin typeface="Times New Roman" panose="02020603050405020304" pitchFamily="18" charset="0"/>
                <a:cs typeface="Times New Roman" panose="02020603050405020304" pitchFamily="18" charset="0"/>
              </a:rPr>
              <a:t>A, amplification of the full-</a:t>
            </a:r>
            <a:r>
              <a:rPr lang="fr-FR" sz="1200" dirty="0" err="1">
                <a:latin typeface="Times New Roman" panose="02020603050405020304" pitchFamily="18" charset="0"/>
                <a:cs typeface="Times New Roman" panose="02020603050405020304" pitchFamily="18" charset="0"/>
              </a:rPr>
              <a:t>length</a:t>
            </a:r>
            <a:r>
              <a:rPr lang="fr-FR"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CRISPR arrays using primers </a:t>
            </a:r>
            <a:r>
              <a:rPr lang="en-US" sz="1200" dirty="0" err="1">
                <a:latin typeface="Times New Roman" panose="02020603050405020304" pitchFamily="18" charset="0"/>
                <a:cs typeface="Times New Roman" panose="02020603050405020304" pitchFamily="18" charset="0"/>
              </a:rPr>
              <a:t>Leader_fw</a:t>
            </a:r>
            <a:r>
              <a:rPr lang="en-US" sz="1200" dirty="0">
                <a:latin typeface="Times New Roman" panose="02020603050405020304" pitchFamily="18" charset="0"/>
                <a:cs typeface="Times New Roman" panose="02020603050405020304" pitchFamily="18" charset="0"/>
              </a:rPr>
              <a:t> and </a:t>
            </a:r>
            <a:r>
              <a:rPr lang="en-US" sz="1200" dirty="0" err="1">
                <a:latin typeface="Times New Roman" panose="02020603050405020304" pitchFamily="18" charset="0"/>
                <a:cs typeface="Times New Roman" panose="02020603050405020304" pitchFamily="18" charset="0"/>
              </a:rPr>
              <a:t>Terminator_rev</a:t>
            </a:r>
            <a:r>
              <a:rPr lang="en-US" sz="1200" dirty="0">
                <a:latin typeface="Times New Roman" panose="02020603050405020304" pitchFamily="18" charset="0"/>
                <a:cs typeface="Times New Roman" panose="02020603050405020304" pitchFamily="18" charset="0"/>
              </a:rPr>
              <a:t>. B, </a:t>
            </a:r>
            <a:r>
              <a:rPr lang="fr-FR" sz="1200" dirty="0">
                <a:latin typeface="Times New Roman" panose="02020603050405020304" pitchFamily="18" charset="0"/>
                <a:cs typeface="Times New Roman" panose="02020603050405020304" pitchFamily="18" charset="0"/>
              </a:rPr>
              <a:t>amplification</a:t>
            </a:r>
            <a:r>
              <a:rPr lang="en-US" sz="1200" dirty="0">
                <a:latin typeface="Times New Roman" panose="02020603050405020304" pitchFamily="18" charset="0"/>
                <a:cs typeface="Times New Roman" panose="02020603050405020304" pitchFamily="18" charset="0"/>
              </a:rPr>
              <a:t> to internal regions of the CRISPR arrays using spacer-specific primers. Forward primers are shown as red rectangles with an arrow, reverse primers are represented by blue rectangles with an arrow.</a:t>
            </a:r>
            <a:endParaRPr lang="fr-FR" sz="1200" dirty="0">
              <a:latin typeface="Times New Roman" panose="02020603050405020304" pitchFamily="18" charset="0"/>
              <a:cs typeface="Times New Roman" panose="02020603050405020304" pitchFamily="18" charset="0"/>
            </a:endParaRPr>
          </a:p>
        </p:txBody>
      </p:sp>
      <p:grpSp>
        <p:nvGrpSpPr>
          <p:cNvPr id="9" name="Grouper 8"/>
          <p:cNvGrpSpPr/>
          <p:nvPr/>
        </p:nvGrpSpPr>
        <p:grpSpPr>
          <a:xfrm>
            <a:off x="1993900" y="1014850"/>
            <a:ext cx="8115300" cy="2839600"/>
            <a:chOff x="1993900" y="1014850"/>
            <a:chExt cx="8115300" cy="2839600"/>
          </a:xfrm>
          <a:effectLst/>
        </p:grpSpPr>
        <p:grpSp>
          <p:nvGrpSpPr>
            <p:cNvPr id="118" name="Groupe 117"/>
            <p:cNvGrpSpPr/>
            <p:nvPr/>
          </p:nvGrpSpPr>
          <p:grpSpPr>
            <a:xfrm>
              <a:off x="1993900" y="1014850"/>
              <a:ext cx="8115300" cy="2839600"/>
              <a:chOff x="2070100" y="862450"/>
              <a:chExt cx="8115300" cy="2839600"/>
            </a:xfrm>
          </p:grpSpPr>
          <p:grpSp>
            <p:nvGrpSpPr>
              <p:cNvPr id="112" name="Groupe 111"/>
              <p:cNvGrpSpPr/>
              <p:nvPr/>
            </p:nvGrpSpPr>
            <p:grpSpPr>
              <a:xfrm>
                <a:off x="2954867" y="862451"/>
                <a:ext cx="6736395" cy="1070574"/>
                <a:chOff x="2846917" y="1211701"/>
                <a:chExt cx="6736395" cy="1070574"/>
              </a:xfrm>
            </p:grpSpPr>
            <p:cxnSp>
              <p:nvCxnSpPr>
                <p:cNvPr id="3" name="Connecteur droit 2"/>
                <p:cNvCxnSpPr>
                  <a:endCxn id="6" idx="2"/>
                </p:cNvCxnSpPr>
                <p:nvPr/>
              </p:nvCxnSpPr>
              <p:spPr>
                <a:xfrm>
                  <a:off x="2846917" y="1746250"/>
                  <a:ext cx="6585678" cy="3097"/>
                </a:xfrm>
                <a:prstGeom prst="line">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743361" y="1521136"/>
                  <a:ext cx="3138506" cy="437881"/>
                </a:xfrm>
                <a:prstGeom prst="rect">
                  <a:avLst/>
                </a:prstGeom>
                <a:solidFill>
                  <a:schemeClr val="bg1"/>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Times New Roman" panose="02020603050405020304" pitchFamily="18" charset="0"/>
                      <a:cs typeface="Times New Roman" panose="02020603050405020304" pitchFamily="18" charset="0"/>
                    </a:rPr>
                    <a:t>CRISPR </a:t>
                  </a:r>
                  <a:r>
                    <a:rPr lang="fr-FR" sz="1600" dirty="0" err="1">
                      <a:solidFill>
                        <a:schemeClr val="tx1"/>
                      </a:solidFill>
                      <a:latin typeface="Times New Roman" panose="02020603050405020304" pitchFamily="18" charset="0"/>
                      <a:cs typeface="Times New Roman" panose="02020603050405020304" pitchFamily="18" charset="0"/>
                    </a:rPr>
                    <a:t>array</a:t>
                  </a:r>
                  <a:endParaRPr lang="fr-FR" sz="1600" dirty="0">
                    <a:solidFill>
                      <a:schemeClr val="tx1"/>
                    </a:solidFill>
                    <a:latin typeface="Times New Roman" panose="02020603050405020304" pitchFamily="18" charset="0"/>
                    <a:cs typeface="Times New Roman" panose="02020603050405020304" pitchFamily="18" charset="0"/>
                  </a:endParaRPr>
                </a:p>
              </p:txBody>
            </p:sp>
            <p:sp>
              <p:nvSpPr>
                <p:cNvPr id="2" name="ZoneTexte 1"/>
                <p:cNvSpPr txBox="1"/>
                <p:nvPr/>
              </p:nvSpPr>
              <p:spPr>
                <a:xfrm>
                  <a:off x="2858552" y="1442163"/>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5’</a:t>
                  </a:r>
                </a:p>
              </p:txBody>
            </p:sp>
            <p:sp>
              <p:nvSpPr>
                <p:cNvPr id="6" name="ZoneTexte 5"/>
                <p:cNvSpPr txBox="1"/>
                <p:nvPr/>
              </p:nvSpPr>
              <p:spPr>
                <a:xfrm>
                  <a:off x="9281877" y="1472348"/>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3’</a:t>
                  </a:r>
                </a:p>
              </p:txBody>
            </p:sp>
            <p:sp>
              <p:nvSpPr>
                <p:cNvPr id="95" name="Rectangle avec flèche vers la droite 94"/>
                <p:cNvSpPr/>
                <p:nvPr/>
              </p:nvSpPr>
              <p:spPr>
                <a:xfrm>
                  <a:off x="3558330" y="1476668"/>
                  <a:ext cx="689819" cy="219075"/>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Rectangle avec flèche vers la droite 95"/>
                <p:cNvSpPr/>
                <p:nvPr/>
              </p:nvSpPr>
              <p:spPr>
                <a:xfrm rot="10800000">
                  <a:off x="8377079" y="1782030"/>
                  <a:ext cx="689819" cy="219075"/>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ZoneTexte 93"/>
                <p:cNvSpPr txBox="1"/>
                <p:nvPr/>
              </p:nvSpPr>
              <p:spPr>
                <a:xfrm>
                  <a:off x="3444929" y="1211701"/>
                  <a:ext cx="853119"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Leader_fw</a:t>
                  </a:r>
                </a:p>
              </p:txBody>
            </p:sp>
            <p:sp>
              <p:nvSpPr>
                <p:cNvPr id="107" name="ZoneTexte 106"/>
                <p:cNvSpPr txBox="1"/>
                <p:nvPr/>
              </p:nvSpPr>
              <p:spPr>
                <a:xfrm>
                  <a:off x="8301778" y="2005276"/>
                  <a:ext cx="1143711"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Terminator_rev</a:t>
                  </a:r>
                </a:p>
              </p:txBody>
            </p:sp>
          </p:grpSp>
          <p:grpSp>
            <p:nvGrpSpPr>
              <p:cNvPr id="106" name="Groupe 105"/>
              <p:cNvGrpSpPr/>
              <p:nvPr/>
            </p:nvGrpSpPr>
            <p:grpSpPr>
              <a:xfrm>
                <a:off x="2966501" y="2179340"/>
                <a:ext cx="6716294" cy="1426090"/>
                <a:chOff x="2895599" y="2719090"/>
                <a:chExt cx="6716294" cy="1426090"/>
              </a:xfrm>
            </p:grpSpPr>
            <p:cxnSp>
              <p:nvCxnSpPr>
                <p:cNvPr id="97" name="Connecteur droit 96"/>
                <p:cNvCxnSpPr/>
                <p:nvPr/>
              </p:nvCxnSpPr>
              <p:spPr>
                <a:xfrm>
                  <a:off x="2907248" y="3426004"/>
                  <a:ext cx="6580717" cy="879"/>
                </a:xfrm>
                <a:prstGeom prst="line">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4780409" y="3207061"/>
                  <a:ext cx="3138506" cy="437881"/>
                </a:xfrm>
                <a:prstGeom prst="rect">
                  <a:avLst/>
                </a:prstGeom>
                <a:solidFill>
                  <a:schemeClr val="bg1"/>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Times New Roman" panose="02020603050405020304" pitchFamily="18" charset="0"/>
                      <a:cs typeface="Times New Roman" panose="02020603050405020304" pitchFamily="18" charset="0"/>
                    </a:rPr>
                    <a:t>CRISPR </a:t>
                  </a:r>
                  <a:r>
                    <a:rPr lang="fr-FR" sz="1600" dirty="0" err="1">
                      <a:solidFill>
                        <a:schemeClr val="tx1"/>
                      </a:solidFill>
                      <a:latin typeface="Times New Roman" panose="02020603050405020304" pitchFamily="18" charset="0"/>
                      <a:cs typeface="Times New Roman" panose="02020603050405020304" pitchFamily="18" charset="0"/>
                    </a:rPr>
                    <a:t>array</a:t>
                  </a:r>
                  <a:endParaRPr lang="fr-FR" sz="1600" dirty="0">
                    <a:solidFill>
                      <a:schemeClr val="tx1"/>
                    </a:solidFill>
                    <a:latin typeface="Times New Roman" panose="02020603050405020304" pitchFamily="18" charset="0"/>
                    <a:cs typeface="Times New Roman" panose="02020603050405020304" pitchFamily="18" charset="0"/>
                  </a:endParaRPr>
                </a:p>
              </p:txBody>
            </p:sp>
            <p:sp>
              <p:nvSpPr>
                <p:cNvPr id="99" name="ZoneTexte 98"/>
                <p:cNvSpPr txBox="1"/>
                <p:nvPr/>
              </p:nvSpPr>
              <p:spPr>
                <a:xfrm>
                  <a:off x="2895599" y="3102690"/>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5’</a:t>
                  </a:r>
                </a:p>
              </p:txBody>
            </p:sp>
            <p:sp>
              <p:nvSpPr>
                <p:cNvPr id="100" name="ZoneTexte 99"/>
                <p:cNvSpPr txBox="1"/>
                <p:nvPr/>
              </p:nvSpPr>
              <p:spPr>
                <a:xfrm>
                  <a:off x="9310458" y="3141339"/>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3’</a:t>
                  </a:r>
                </a:p>
              </p:txBody>
            </p:sp>
            <p:sp>
              <p:nvSpPr>
                <p:cNvPr id="101" name="Rectangle avec flèche vers la droite 100"/>
                <p:cNvSpPr/>
                <p:nvPr/>
              </p:nvSpPr>
              <p:spPr>
                <a:xfrm>
                  <a:off x="4881253" y="2981771"/>
                  <a:ext cx="459097" cy="206788"/>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Rectangle avec flèche vers la droite 102"/>
                <p:cNvSpPr/>
                <p:nvPr/>
              </p:nvSpPr>
              <p:spPr>
                <a:xfrm>
                  <a:off x="5459103" y="2981771"/>
                  <a:ext cx="459097" cy="206788"/>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Rectangle avec flèche vers la droite 103"/>
                <p:cNvSpPr/>
                <p:nvPr/>
              </p:nvSpPr>
              <p:spPr>
                <a:xfrm rot="10800000">
                  <a:off x="6187229" y="3664237"/>
                  <a:ext cx="459097" cy="206788"/>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Rectangle avec flèche vers la droite 104"/>
                <p:cNvSpPr/>
                <p:nvPr/>
              </p:nvSpPr>
              <p:spPr>
                <a:xfrm rot="10800000">
                  <a:off x="7300678" y="3668375"/>
                  <a:ext cx="459097" cy="206788"/>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ZoneTexte 107"/>
                <p:cNvSpPr txBox="1"/>
                <p:nvPr/>
              </p:nvSpPr>
              <p:spPr>
                <a:xfrm>
                  <a:off x="4601045" y="2719090"/>
                  <a:ext cx="73930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S#21_fw</a:t>
                  </a:r>
                </a:p>
              </p:txBody>
            </p:sp>
            <p:sp>
              <p:nvSpPr>
                <p:cNvPr id="109" name="ZoneTexte 108"/>
                <p:cNvSpPr txBox="1"/>
                <p:nvPr/>
              </p:nvSpPr>
              <p:spPr>
                <a:xfrm>
                  <a:off x="5340350" y="2719090"/>
                  <a:ext cx="73930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S#19_fw</a:t>
                  </a:r>
                </a:p>
              </p:txBody>
            </p:sp>
            <p:sp>
              <p:nvSpPr>
                <p:cNvPr id="110" name="ZoneTexte 109"/>
                <p:cNvSpPr txBox="1"/>
                <p:nvPr/>
              </p:nvSpPr>
              <p:spPr>
                <a:xfrm>
                  <a:off x="6133888" y="3863621"/>
                  <a:ext cx="774571"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S#18_rev</a:t>
                  </a:r>
                </a:p>
              </p:txBody>
            </p:sp>
            <p:sp>
              <p:nvSpPr>
                <p:cNvPr id="111" name="ZoneTexte 110"/>
                <p:cNvSpPr txBox="1"/>
                <p:nvPr/>
              </p:nvSpPr>
              <p:spPr>
                <a:xfrm>
                  <a:off x="7300677" y="3868181"/>
                  <a:ext cx="774571"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S#02_rev</a:t>
                  </a:r>
                </a:p>
              </p:txBody>
            </p:sp>
          </p:grpSp>
          <p:sp>
            <p:nvSpPr>
              <p:cNvPr id="114" name="Rectangle 113"/>
              <p:cNvSpPr/>
              <p:nvPr/>
            </p:nvSpPr>
            <p:spPr>
              <a:xfrm>
                <a:off x="2070100" y="862450"/>
                <a:ext cx="8115300" cy="283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9" name="ZoneTexte 28"/>
            <p:cNvSpPr txBox="1"/>
            <p:nvPr/>
          </p:nvSpPr>
          <p:spPr>
            <a:xfrm>
              <a:off x="2049140" y="1073682"/>
              <a:ext cx="575525" cy="323165"/>
            </a:xfrm>
            <a:prstGeom prst="rect">
              <a:avLst/>
            </a:prstGeom>
            <a:noFill/>
          </p:spPr>
          <p:txBody>
            <a:bodyPr wrap="square" rtlCol="0">
              <a:spAutoFit/>
            </a:bodyPr>
            <a:lstStyle/>
            <a:p>
              <a:r>
                <a:rPr lang="fr-FR" sz="1500" b="1" dirty="0">
                  <a:latin typeface="Times New Roman" panose="02020603050405020304" pitchFamily="18" charset="0"/>
                  <a:cs typeface="Times New Roman" panose="02020603050405020304" pitchFamily="18" charset="0"/>
                </a:rPr>
                <a:t>(A)</a:t>
              </a:r>
            </a:p>
          </p:txBody>
        </p:sp>
        <p:sp>
          <p:nvSpPr>
            <p:cNvPr id="30" name="ZoneTexte 29"/>
            <p:cNvSpPr txBox="1"/>
            <p:nvPr/>
          </p:nvSpPr>
          <p:spPr>
            <a:xfrm>
              <a:off x="2068059" y="2683423"/>
              <a:ext cx="499237" cy="323165"/>
            </a:xfrm>
            <a:prstGeom prst="rect">
              <a:avLst/>
            </a:prstGeom>
            <a:noFill/>
          </p:spPr>
          <p:txBody>
            <a:bodyPr wrap="square" rtlCol="0">
              <a:spAutoFit/>
            </a:bodyPr>
            <a:lstStyle/>
            <a:p>
              <a:r>
                <a:rPr lang="fr-FR" sz="1500" b="1" dirty="0">
                  <a:latin typeface="Times New Roman"/>
                  <a:cs typeface="Times New Roman"/>
                </a:rPr>
                <a:t>(B)</a:t>
              </a:r>
            </a:p>
          </p:txBody>
        </p:sp>
      </p:grpSp>
    </p:spTree>
    <p:extLst>
      <p:ext uri="{BB962C8B-B14F-4D97-AF65-F5344CB8AC3E}">
        <p14:creationId xmlns:p14="http://schemas.microsoft.com/office/powerpoint/2010/main" val="1511630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ZoneTexte 115"/>
          <p:cNvSpPr txBox="1"/>
          <p:nvPr/>
        </p:nvSpPr>
        <p:spPr>
          <a:xfrm>
            <a:off x="1993900" y="3916240"/>
            <a:ext cx="8115300" cy="1200329"/>
          </a:xfrm>
          <a:prstGeom prst="rect">
            <a:avLst/>
          </a:prstGeom>
          <a:noFill/>
        </p:spPr>
        <p:txBody>
          <a:bodyPr wrap="square" rtlCol="0">
            <a:spAutoFit/>
          </a:bodyPr>
          <a:lstStyle/>
          <a:p>
            <a:pPr algn="just"/>
            <a:r>
              <a:rPr lang="fr-FR" sz="1200" b="1" dirty="0">
                <a:latin typeface="Times New Roman" panose="02020603050405020304" pitchFamily="18" charset="0"/>
                <a:cs typeface="Times New Roman" panose="02020603050405020304" pitchFamily="18" charset="0"/>
              </a:rPr>
              <a:t>Figure S2. </a:t>
            </a:r>
            <a:r>
              <a:rPr lang="en-US" sz="1200" b="1" dirty="0">
                <a:latin typeface="Times New Roman" panose="02020603050405020304" pitchFamily="18" charset="0"/>
                <a:cs typeface="Times New Roman" panose="02020603050405020304" pitchFamily="18" charset="0"/>
              </a:rPr>
              <a:t>Primer design for PCR amplification of CRISPR regions adjacent to an IS element</a:t>
            </a:r>
            <a:r>
              <a:rPr lang="fr-FR" sz="1200" b="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 primer combinations used for strains LB302, LB305, LG115 and NCPPB 3608; B, primer combinations used for strain LG097</a:t>
            </a:r>
            <a:r>
              <a:rPr lang="fr-FR"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Forward primers are shown as red rectangles with an arrow, reverse primers are represented by blue rectangles with an arrow. The yellow triangle indicates the leader sequence and the red triangle indicates the terminator sequence. Deep blue rectangles indicate CRISPR repeats. CRISPR spacers are represented by green diamonds. Spacers are numbered from 1 to 23, starting with the terminator proximal spacer, which presumably represents the oldest spacer. Orange rectangles indicate IS elements.</a:t>
            </a:r>
            <a:endParaRPr lang="fr-FR" sz="1200" dirty="0">
              <a:latin typeface="Times New Roman" panose="02020603050405020304" pitchFamily="18" charset="0"/>
              <a:cs typeface="Times New Roman" panose="02020603050405020304" pitchFamily="18" charset="0"/>
            </a:endParaRPr>
          </a:p>
        </p:txBody>
      </p:sp>
      <p:grpSp>
        <p:nvGrpSpPr>
          <p:cNvPr id="4" name="Grouper 3"/>
          <p:cNvGrpSpPr/>
          <p:nvPr/>
        </p:nvGrpSpPr>
        <p:grpSpPr>
          <a:xfrm>
            <a:off x="1993900" y="622300"/>
            <a:ext cx="8167732" cy="3232150"/>
            <a:chOff x="1993900" y="622300"/>
            <a:chExt cx="8167732" cy="3232150"/>
          </a:xfrm>
          <a:effectLst/>
        </p:grpSpPr>
        <p:cxnSp>
          <p:nvCxnSpPr>
            <p:cNvPr id="154" name="Connecteur droit 153"/>
            <p:cNvCxnSpPr/>
            <p:nvPr/>
          </p:nvCxnSpPr>
          <p:spPr>
            <a:xfrm flipV="1">
              <a:off x="2730119" y="3128405"/>
              <a:ext cx="7128275" cy="2325"/>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 name="Connecteur droit 2"/>
            <p:cNvCxnSpPr/>
            <p:nvPr/>
          </p:nvCxnSpPr>
          <p:spPr>
            <a:xfrm flipV="1">
              <a:off x="2694394" y="1322186"/>
              <a:ext cx="7128275" cy="2325"/>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2657346" y="1050942"/>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5’</a:t>
              </a:r>
            </a:p>
          </p:txBody>
        </p:sp>
        <p:sp>
          <p:nvSpPr>
            <p:cNvPr id="6" name="ZoneTexte 5"/>
            <p:cNvSpPr txBox="1"/>
            <p:nvPr/>
          </p:nvSpPr>
          <p:spPr>
            <a:xfrm>
              <a:off x="9592274" y="1044026"/>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3’</a:t>
              </a:r>
            </a:p>
          </p:txBody>
        </p:sp>
        <p:sp>
          <p:nvSpPr>
            <p:cNvPr id="94" name="ZoneTexte 93"/>
            <p:cNvSpPr txBox="1"/>
            <p:nvPr/>
          </p:nvSpPr>
          <p:spPr>
            <a:xfrm>
              <a:off x="2864902" y="662287"/>
              <a:ext cx="853119"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Leader_fw</a:t>
              </a:r>
            </a:p>
          </p:txBody>
        </p:sp>
        <p:sp>
          <p:nvSpPr>
            <p:cNvPr id="44" name="ZoneTexte 43"/>
            <p:cNvSpPr txBox="1"/>
            <p:nvPr/>
          </p:nvSpPr>
          <p:spPr>
            <a:xfrm>
              <a:off x="5105503" y="1750235"/>
              <a:ext cx="72327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IS-1_rev</a:t>
              </a:r>
            </a:p>
          </p:txBody>
        </p:sp>
        <p:sp>
          <p:nvSpPr>
            <p:cNvPr id="61" name="ZoneTexte 60"/>
            <p:cNvSpPr txBox="1"/>
            <p:nvPr/>
          </p:nvSpPr>
          <p:spPr>
            <a:xfrm>
              <a:off x="5909777" y="656730"/>
              <a:ext cx="688009"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IS-2_fw</a:t>
              </a:r>
            </a:p>
          </p:txBody>
        </p:sp>
        <p:sp>
          <p:nvSpPr>
            <p:cNvPr id="81" name="ZoneTexte 80"/>
            <p:cNvSpPr txBox="1"/>
            <p:nvPr/>
          </p:nvSpPr>
          <p:spPr>
            <a:xfrm>
              <a:off x="7251318" y="1741807"/>
              <a:ext cx="774571"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S#18_rev</a:t>
              </a:r>
            </a:p>
          </p:txBody>
        </p:sp>
        <p:sp>
          <p:nvSpPr>
            <p:cNvPr id="113" name="ZoneTexte 112"/>
            <p:cNvSpPr txBox="1"/>
            <p:nvPr/>
          </p:nvSpPr>
          <p:spPr>
            <a:xfrm>
              <a:off x="2057607" y="1048282"/>
              <a:ext cx="575525" cy="323165"/>
            </a:xfrm>
            <a:prstGeom prst="rect">
              <a:avLst/>
            </a:prstGeom>
            <a:noFill/>
          </p:spPr>
          <p:txBody>
            <a:bodyPr wrap="square" rtlCol="0">
              <a:spAutoFit/>
            </a:bodyPr>
            <a:lstStyle/>
            <a:p>
              <a:r>
                <a:rPr lang="fr-FR" sz="1500" b="1" dirty="0">
                  <a:latin typeface="Times New Roman" panose="02020603050405020304" pitchFamily="18" charset="0"/>
                  <a:cs typeface="Times New Roman" panose="02020603050405020304" pitchFamily="18" charset="0"/>
                </a:rPr>
                <a:t>(A)</a:t>
              </a:r>
            </a:p>
          </p:txBody>
        </p:sp>
        <p:sp>
          <p:nvSpPr>
            <p:cNvPr id="115" name="ZoneTexte 114"/>
            <p:cNvSpPr txBox="1"/>
            <p:nvPr/>
          </p:nvSpPr>
          <p:spPr>
            <a:xfrm>
              <a:off x="2093459" y="2801956"/>
              <a:ext cx="499237" cy="323165"/>
            </a:xfrm>
            <a:prstGeom prst="rect">
              <a:avLst/>
            </a:prstGeom>
            <a:noFill/>
          </p:spPr>
          <p:txBody>
            <a:bodyPr wrap="square" rtlCol="0">
              <a:spAutoFit/>
            </a:bodyPr>
            <a:lstStyle/>
            <a:p>
              <a:r>
                <a:rPr lang="fr-FR" sz="1500" b="1" dirty="0">
                  <a:latin typeface="Times New Roman"/>
                  <a:cs typeface="Times New Roman"/>
                </a:rPr>
                <a:t>(B)</a:t>
              </a:r>
            </a:p>
          </p:txBody>
        </p:sp>
        <p:sp>
          <p:nvSpPr>
            <p:cNvPr id="114" name="Rectangle 113"/>
            <p:cNvSpPr/>
            <p:nvPr/>
          </p:nvSpPr>
          <p:spPr>
            <a:xfrm>
              <a:off x="1993900" y="622300"/>
              <a:ext cx="8115300" cy="3232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3752695" y="113168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Losange 31"/>
            <p:cNvSpPr/>
            <p:nvPr/>
          </p:nvSpPr>
          <p:spPr>
            <a:xfrm>
              <a:off x="3905251" y="1116796"/>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5" name="ZoneTexte 4"/>
            <p:cNvSpPr txBox="1"/>
            <p:nvPr/>
          </p:nvSpPr>
          <p:spPr>
            <a:xfrm>
              <a:off x="3876773" y="1173927"/>
              <a:ext cx="341760"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23</a:t>
              </a:r>
            </a:p>
          </p:txBody>
        </p:sp>
        <p:sp>
          <p:nvSpPr>
            <p:cNvPr id="34" name="Rectangle 33"/>
            <p:cNvSpPr/>
            <p:nvPr/>
          </p:nvSpPr>
          <p:spPr>
            <a:xfrm>
              <a:off x="4183507" y="113168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Losange 34"/>
            <p:cNvSpPr/>
            <p:nvPr/>
          </p:nvSpPr>
          <p:spPr>
            <a:xfrm>
              <a:off x="4336063" y="1116796"/>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36" name="ZoneTexte 35"/>
            <p:cNvSpPr txBox="1"/>
            <p:nvPr/>
          </p:nvSpPr>
          <p:spPr>
            <a:xfrm>
              <a:off x="4307585" y="1173927"/>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22</a:t>
              </a:r>
            </a:p>
          </p:txBody>
        </p:sp>
        <p:sp>
          <p:nvSpPr>
            <p:cNvPr id="37" name="Rectangle 36"/>
            <p:cNvSpPr/>
            <p:nvPr/>
          </p:nvSpPr>
          <p:spPr>
            <a:xfrm>
              <a:off x="4602969" y="113168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Losange 37"/>
            <p:cNvSpPr/>
            <p:nvPr/>
          </p:nvSpPr>
          <p:spPr>
            <a:xfrm>
              <a:off x="4755525" y="1116796"/>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39" name="ZoneTexte 38"/>
            <p:cNvSpPr txBox="1"/>
            <p:nvPr/>
          </p:nvSpPr>
          <p:spPr>
            <a:xfrm>
              <a:off x="4727047" y="1173927"/>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21</a:t>
              </a:r>
            </a:p>
          </p:txBody>
        </p:sp>
        <p:sp>
          <p:nvSpPr>
            <p:cNvPr id="40" name="Rectangle 39"/>
            <p:cNvSpPr/>
            <p:nvPr/>
          </p:nvSpPr>
          <p:spPr>
            <a:xfrm>
              <a:off x="5029765" y="113858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Triangle isocèle 29"/>
            <p:cNvSpPr/>
            <p:nvPr/>
          </p:nvSpPr>
          <p:spPr>
            <a:xfrm rot="5400000">
              <a:off x="2982693" y="1193660"/>
              <a:ext cx="396000" cy="252773"/>
            </a:xfrm>
            <a:prstGeom prst="triangl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Rectangle avec flèche vers la droite 94"/>
            <p:cNvSpPr/>
            <p:nvPr/>
          </p:nvSpPr>
          <p:spPr>
            <a:xfrm>
              <a:off x="3034372" y="888727"/>
              <a:ext cx="531788" cy="219075"/>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313018" y="1127924"/>
              <a:ext cx="1132547" cy="402087"/>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p:cNvSpPr txBox="1"/>
            <p:nvPr/>
          </p:nvSpPr>
          <p:spPr>
            <a:xfrm>
              <a:off x="5435144" y="1188335"/>
              <a:ext cx="881973" cy="276999"/>
            </a:xfrm>
            <a:prstGeom prst="rect">
              <a:avLst/>
            </a:prstGeom>
            <a:noFill/>
          </p:spPr>
          <p:txBody>
            <a:bodyPr wrap="none" rtlCol="0">
              <a:spAutoFit/>
            </a:bodyPr>
            <a:lstStyle/>
            <a:p>
              <a:r>
                <a:rPr lang="fr-FR" sz="1200" b="1" dirty="0">
                  <a:latin typeface="Times New Roman" panose="02020603050405020304" pitchFamily="18" charset="0"/>
                  <a:cs typeface="Times New Roman" panose="02020603050405020304" pitchFamily="18" charset="0"/>
                </a:rPr>
                <a:t>IS element</a:t>
              </a:r>
            </a:p>
          </p:txBody>
        </p:sp>
        <p:sp>
          <p:nvSpPr>
            <p:cNvPr id="43" name="Rectangle avec flèche vers la droite 42"/>
            <p:cNvSpPr/>
            <p:nvPr/>
          </p:nvSpPr>
          <p:spPr>
            <a:xfrm rot="10800000">
              <a:off x="5137094" y="1533304"/>
              <a:ext cx="531788" cy="219075"/>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avec flèche vers la droite 59"/>
            <p:cNvSpPr/>
            <p:nvPr/>
          </p:nvSpPr>
          <p:spPr>
            <a:xfrm>
              <a:off x="6026721" y="896410"/>
              <a:ext cx="531788" cy="219075"/>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Rectangle 61"/>
            <p:cNvSpPr/>
            <p:nvPr/>
          </p:nvSpPr>
          <p:spPr>
            <a:xfrm>
              <a:off x="6568216" y="114297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3" name="Losange 62"/>
            <p:cNvSpPr/>
            <p:nvPr/>
          </p:nvSpPr>
          <p:spPr>
            <a:xfrm>
              <a:off x="6720772" y="1128086"/>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64" name="ZoneTexte 63"/>
            <p:cNvSpPr txBox="1"/>
            <p:nvPr/>
          </p:nvSpPr>
          <p:spPr>
            <a:xfrm>
              <a:off x="6692294" y="1185217"/>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20</a:t>
              </a:r>
            </a:p>
          </p:txBody>
        </p:sp>
        <p:sp>
          <p:nvSpPr>
            <p:cNvPr id="65" name="Rectangle 64"/>
            <p:cNvSpPr/>
            <p:nvPr/>
          </p:nvSpPr>
          <p:spPr>
            <a:xfrm>
              <a:off x="6999028" y="114297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 name="Losange 65"/>
            <p:cNvSpPr/>
            <p:nvPr/>
          </p:nvSpPr>
          <p:spPr>
            <a:xfrm>
              <a:off x="7151584" y="1128086"/>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67" name="ZoneTexte 66"/>
            <p:cNvSpPr txBox="1"/>
            <p:nvPr/>
          </p:nvSpPr>
          <p:spPr>
            <a:xfrm>
              <a:off x="7123106" y="1185217"/>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19</a:t>
              </a:r>
            </a:p>
          </p:txBody>
        </p:sp>
        <p:sp>
          <p:nvSpPr>
            <p:cNvPr id="68" name="Rectangle 67"/>
            <p:cNvSpPr/>
            <p:nvPr/>
          </p:nvSpPr>
          <p:spPr>
            <a:xfrm>
              <a:off x="7418490" y="114297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Losange 68"/>
            <p:cNvSpPr/>
            <p:nvPr/>
          </p:nvSpPr>
          <p:spPr>
            <a:xfrm>
              <a:off x="7571046" y="1128086"/>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70" name="ZoneTexte 69"/>
            <p:cNvSpPr txBox="1"/>
            <p:nvPr/>
          </p:nvSpPr>
          <p:spPr>
            <a:xfrm>
              <a:off x="7542568" y="1185217"/>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18</a:t>
              </a:r>
            </a:p>
          </p:txBody>
        </p:sp>
        <p:sp>
          <p:nvSpPr>
            <p:cNvPr id="71" name="Rectangle 70"/>
            <p:cNvSpPr/>
            <p:nvPr/>
          </p:nvSpPr>
          <p:spPr>
            <a:xfrm>
              <a:off x="7845286" y="1149878"/>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3" name="Losange 72"/>
            <p:cNvSpPr/>
            <p:nvPr/>
          </p:nvSpPr>
          <p:spPr>
            <a:xfrm>
              <a:off x="8006143" y="1119353"/>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74" name="ZoneTexte 73"/>
            <p:cNvSpPr txBox="1"/>
            <p:nvPr/>
          </p:nvSpPr>
          <p:spPr>
            <a:xfrm>
              <a:off x="7977665" y="1176484"/>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17</a:t>
              </a:r>
            </a:p>
          </p:txBody>
        </p:sp>
        <p:sp>
          <p:nvSpPr>
            <p:cNvPr id="75" name="Rectangle 74"/>
            <p:cNvSpPr/>
            <p:nvPr/>
          </p:nvSpPr>
          <p:spPr>
            <a:xfrm>
              <a:off x="8273049" y="1134245"/>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6" name="Losange 75"/>
            <p:cNvSpPr/>
            <p:nvPr/>
          </p:nvSpPr>
          <p:spPr>
            <a:xfrm>
              <a:off x="8425605" y="1119353"/>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77" name="ZoneTexte 76"/>
            <p:cNvSpPr txBox="1"/>
            <p:nvPr/>
          </p:nvSpPr>
          <p:spPr>
            <a:xfrm>
              <a:off x="8397127" y="1176484"/>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16</a:t>
              </a:r>
            </a:p>
          </p:txBody>
        </p:sp>
        <p:sp>
          <p:nvSpPr>
            <p:cNvPr id="78" name="Rectangle 77"/>
            <p:cNvSpPr/>
            <p:nvPr/>
          </p:nvSpPr>
          <p:spPr>
            <a:xfrm>
              <a:off x="8699845" y="1141145"/>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p:cNvSpPr txBox="1"/>
            <p:nvPr/>
          </p:nvSpPr>
          <p:spPr>
            <a:xfrm>
              <a:off x="8983989" y="998434"/>
              <a:ext cx="574307" cy="369332"/>
            </a:xfrm>
            <a:prstGeom prst="rect">
              <a:avLst/>
            </a:prstGeom>
            <a:noFill/>
          </p:spPr>
          <p:txBody>
            <a:bodyPr wrap="square" rtlCol="0">
              <a:spAutoFit/>
            </a:bodyPr>
            <a:lstStyle/>
            <a:p>
              <a:r>
                <a:rPr lang="fr-FR" dirty="0"/>
                <a:t>…….</a:t>
              </a:r>
            </a:p>
          </p:txBody>
        </p:sp>
        <p:sp>
          <p:nvSpPr>
            <p:cNvPr id="80" name="Rectangle avec flèche vers la droite 79"/>
            <p:cNvSpPr/>
            <p:nvPr/>
          </p:nvSpPr>
          <p:spPr>
            <a:xfrm rot="10800000">
              <a:off x="7299414" y="1534453"/>
              <a:ext cx="531788" cy="219075"/>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ZoneTexte 82"/>
            <p:cNvSpPr txBox="1"/>
            <p:nvPr/>
          </p:nvSpPr>
          <p:spPr>
            <a:xfrm>
              <a:off x="2690367" y="2852347"/>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5’</a:t>
              </a:r>
            </a:p>
          </p:txBody>
        </p:sp>
        <p:sp>
          <p:nvSpPr>
            <p:cNvPr id="84" name="ZoneTexte 83"/>
            <p:cNvSpPr txBox="1"/>
            <p:nvPr/>
          </p:nvSpPr>
          <p:spPr>
            <a:xfrm>
              <a:off x="9625064" y="2856572"/>
              <a:ext cx="30143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3’</a:t>
              </a:r>
            </a:p>
          </p:txBody>
        </p:sp>
        <p:sp>
          <p:nvSpPr>
            <p:cNvPr id="85" name="ZoneTexte 84"/>
            <p:cNvSpPr txBox="1"/>
            <p:nvPr/>
          </p:nvSpPr>
          <p:spPr>
            <a:xfrm>
              <a:off x="2864902" y="2463692"/>
              <a:ext cx="853119"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Leader_fw</a:t>
              </a:r>
            </a:p>
          </p:txBody>
        </p:sp>
        <p:sp>
          <p:nvSpPr>
            <p:cNvPr id="86" name="ZoneTexte 85"/>
            <p:cNvSpPr txBox="1"/>
            <p:nvPr/>
          </p:nvSpPr>
          <p:spPr>
            <a:xfrm>
              <a:off x="5763226" y="3568697"/>
              <a:ext cx="723275"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IS-1_rev</a:t>
              </a:r>
            </a:p>
          </p:txBody>
        </p:sp>
        <p:sp>
          <p:nvSpPr>
            <p:cNvPr id="87" name="ZoneTexte 86"/>
            <p:cNvSpPr txBox="1"/>
            <p:nvPr/>
          </p:nvSpPr>
          <p:spPr>
            <a:xfrm>
              <a:off x="6416494" y="2432086"/>
              <a:ext cx="688009"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IS-2_fw</a:t>
              </a:r>
            </a:p>
          </p:txBody>
        </p:sp>
        <p:sp>
          <p:nvSpPr>
            <p:cNvPr id="88" name="ZoneTexte 87"/>
            <p:cNvSpPr txBox="1"/>
            <p:nvPr/>
          </p:nvSpPr>
          <p:spPr>
            <a:xfrm>
              <a:off x="5018443" y="3562041"/>
              <a:ext cx="774571"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S#18_rev</a:t>
              </a:r>
            </a:p>
          </p:txBody>
        </p:sp>
        <p:sp>
          <p:nvSpPr>
            <p:cNvPr id="89" name="Rectangle 88"/>
            <p:cNvSpPr/>
            <p:nvPr/>
          </p:nvSpPr>
          <p:spPr>
            <a:xfrm>
              <a:off x="3495520" y="2933093"/>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0" name="Losange 89"/>
            <p:cNvSpPr/>
            <p:nvPr/>
          </p:nvSpPr>
          <p:spPr>
            <a:xfrm>
              <a:off x="3648076" y="2918201"/>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91" name="ZoneTexte 90"/>
            <p:cNvSpPr txBox="1"/>
            <p:nvPr/>
          </p:nvSpPr>
          <p:spPr>
            <a:xfrm>
              <a:off x="3619598" y="2975332"/>
              <a:ext cx="341760"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23</a:t>
              </a:r>
            </a:p>
          </p:txBody>
        </p:sp>
        <p:sp>
          <p:nvSpPr>
            <p:cNvPr id="92" name="Rectangle 91"/>
            <p:cNvSpPr/>
            <p:nvPr/>
          </p:nvSpPr>
          <p:spPr>
            <a:xfrm>
              <a:off x="3926332" y="2933093"/>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3" name="Losange 92"/>
            <p:cNvSpPr/>
            <p:nvPr/>
          </p:nvSpPr>
          <p:spPr>
            <a:xfrm>
              <a:off x="4078888" y="2918201"/>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02" name="ZoneTexte 101"/>
            <p:cNvSpPr txBox="1"/>
            <p:nvPr/>
          </p:nvSpPr>
          <p:spPr>
            <a:xfrm>
              <a:off x="4050410" y="2975332"/>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22</a:t>
              </a:r>
            </a:p>
          </p:txBody>
        </p:sp>
        <p:sp>
          <p:nvSpPr>
            <p:cNvPr id="117" name="Rectangle 116"/>
            <p:cNvSpPr/>
            <p:nvPr/>
          </p:nvSpPr>
          <p:spPr>
            <a:xfrm>
              <a:off x="4345794" y="2933093"/>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9" name="Losange 118"/>
            <p:cNvSpPr/>
            <p:nvPr/>
          </p:nvSpPr>
          <p:spPr>
            <a:xfrm>
              <a:off x="4498350" y="2918201"/>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20" name="ZoneTexte 119"/>
            <p:cNvSpPr txBox="1"/>
            <p:nvPr/>
          </p:nvSpPr>
          <p:spPr>
            <a:xfrm>
              <a:off x="4469872" y="2975332"/>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20</a:t>
              </a:r>
            </a:p>
          </p:txBody>
        </p:sp>
        <p:sp>
          <p:nvSpPr>
            <p:cNvPr id="121" name="Rectangle 120"/>
            <p:cNvSpPr/>
            <p:nvPr/>
          </p:nvSpPr>
          <p:spPr>
            <a:xfrm>
              <a:off x="4772590" y="2939993"/>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2" name="Triangle isocèle 121"/>
            <p:cNvSpPr/>
            <p:nvPr/>
          </p:nvSpPr>
          <p:spPr>
            <a:xfrm rot="5400000">
              <a:off x="2982693" y="2995065"/>
              <a:ext cx="396000" cy="252773"/>
            </a:xfrm>
            <a:prstGeom prst="triangl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Rectangle avec flèche vers la droite 122"/>
            <p:cNvSpPr/>
            <p:nvPr/>
          </p:nvSpPr>
          <p:spPr>
            <a:xfrm>
              <a:off x="3034372" y="2690132"/>
              <a:ext cx="531788" cy="219075"/>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Rectangle 123"/>
            <p:cNvSpPr/>
            <p:nvPr/>
          </p:nvSpPr>
          <p:spPr>
            <a:xfrm>
              <a:off x="5923117" y="2936861"/>
              <a:ext cx="908194" cy="402087"/>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ZoneTexte 124"/>
            <p:cNvSpPr txBox="1"/>
            <p:nvPr/>
          </p:nvSpPr>
          <p:spPr>
            <a:xfrm>
              <a:off x="5949337" y="2990915"/>
              <a:ext cx="881973" cy="276999"/>
            </a:xfrm>
            <a:prstGeom prst="rect">
              <a:avLst/>
            </a:prstGeom>
            <a:noFill/>
          </p:spPr>
          <p:txBody>
            <a:bodyPr wrap="none" rtlCol="0">
              <a:spAutoFit/>
            </a:bodyPr>
            <a:lstStyle/>
            <a:p>
              <a:r>
                <a:rPr lang="fr-FR" sz="1200" b="1" dirty="0">
                  <a:latin typeface="Times New Roman" panose="02020603050405020304" pitchFamily="18" charset="0"/>
                  <a:cs typeface="Times New Roman" panose="02020603050405020304" pitchFamily="18" charset="0"/>
                </a:rPr>
                <a:t>IS element</a:t>
              </a:r>
            </a:p>
          </p:txBody>
        </p:sp>
        <p:sp>
          <p:nvSpPr>
            <p:cNvPr id="126" name="Rectangle avec flèche vers la droite 125"/>
            <p:cNvSpPr/>
            <p:nvPr/>
          </p:nvSpPr>
          <p:spPr>
            <a:xfrm rot="10800000">
              <a:off x="5785292" y="3354941"/>
              <a:ext cx="531788" cy="219075"/>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7" name="Rectangle avec flèche vers la droite 126"/>
            <p:cNvSpPr/>
            <p:nvPr/>
          </p:nvSpPr>
          <p:spPr>
            <a:xfrm>
              <a:off x="6484419" y="2705347"/>
              <a:ext cx="531788" cy="219075"/>
            </a:xfrm>
            <a:prstGeom prst="rightArrowCallout">
              <a:avLst>
                <a:gd name="adj1" fmla="val 22826"/>
                <a:gd name="adj2" fmla="val 40217"/>
                <a:gd name="adj3" fmla="val 57609"/>
                <a:gd name="adj4" fmla="val 46336"/>
              </a:avLst>
            </a:prstGeom>
            <a:solidFill>
              <a:srgbClr val="FF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Rectangle 127"/>
            <p:cNvSpPr/>
            <p:nvPr/>
          </p:nvSpPr>
          <p:spPr>
            <a:xfrm>
              <a:off x="6975583" y="2931260"/>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9" name="Losange 128"/>
            <p:cNvSpPr/>
            <p:nvPr/>
          </p:nvSpPr>
          <p:spPr>
            <a:xfrm>
              <a:off x="4920547" y="2929491"/>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30" name="ZoneTexte 129"/>
            <p:cNvSpPr txBox="1"/>
            <p:nvPr/>
          </p:nvSpPr>
          <p:spPr>
            <a:xfrm>
              <a:off x="4892069" y="2986622"/>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19</a:t>
              </a:r>
            </a:p>
          </p:txBody>
        </p:sp>
        <p:sp>
          <p:nvSpPr>
            <p:cNvPr id="131" name="Rectangle 130"/>
            <p:cNvSpPr/>
            <p:nvPr/>
          </p:nvSpPr>
          <p:spPr>
            <a:xfrm>
              <a:off x="5198803" y="2944383"/>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2" name="Losange 131"/>
            <p:cNvSpPr/>
            <p:nvPr/>
          </p:nvSpPr>
          <p:spPr>
            <a:xfrm>
              <a:off x="5351359" y="2929491"/>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33" name="ZoneTexte 132"/>
            <p:cNvSpPr txBox="1"/>
            <p:nvPr/>
          </p:nvSpPr>
          <p:spPr>
            <a:xfrm>
              <a:off x="5322881" y="2986622"/>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18</a:t>
              </a:r>
            </a:p>
          </p:txBody>
        </p:sp>
        <p:sp>
          <p:nvSpPr>
            <p:cNvPr id="134" name="Rectangle 133"/>
            <p:cNvSpPr/>
            <p:nvPr/>
          </p:nvSpPr>
          <p:spPr>
            <a:xfrm>
              <a:off x="5618265" y="2944383"/>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5" name="Losange 134"/>
            <p:cNvSpPr/>
            <p:nvPr/>
          </p:nvSpPr>
          <p:spPr>
            <a:xfrm>
              <a:off x="7131744" y="2920758"/>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36" name="ZoneTexte 135"/>
            <p:cNvSpPr txBox="1"/>
            <p:nvPr/>
          </p:nvSpPr>
          <p:spPr>
            <a:xfrm>
              <a:off x="7102913" y="2987453"/>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17</a:t>
              </a:r>
            </a:p>
          </p:txBody>
        </p:sp>
        <p:sp>
          <p:nvSpPr>
            <p:cNvPr id="140" name="Rectangle 139"/>
            <p:cNvSpPr/>
            <p:nvPr/>
          </p:nvSpPr>
          <p:spPr>
            <a:xfrm>
              <a:off x="7406274" y="2935650"/>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1" name="Losange 140"/>
            <p:cNvSpPr/>
            <p:nvPr/>
          </p:nvSpPr>
          <p:spPr>
            <a:xfrm>
              <a:off x="7558830" y="2920758"/>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42" name="ZoneTexte 141"/>
            <p:cNvSpPr txBox="1"/>
            <p:nvPr/>
          </p:nvSpPr>
          <p:spPr>
            <a:xfrm>
              <a:off x="7530352" y="2977889"/>
              <a:ext cx="338554"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16</a:t>
              </a:r>
            </a:p>
          </p:txBody>
        </p:sp>
        <p:sp>
          <p:nvSpPr>
            <p:cNvPr id="143" name="Rectangle 142"/>
            <p:cNvSpPr/>
            <p:nvPr/>
          </p:nvSpPr>
          <p:spPr>
            <a:xfrm>
              <a:off x="7833070" y="2942550"/>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5" name="Rectangle avec flèche vers la droite 144"/>
            <p:cNvSpPr/>
            <p:nvPr/>
          </p:nvSpPr>
          <p:spPr>
            <a:xfrm rot="10800000">
              <a:off x="5074284" y="3357079"/>
              <a:ext cx="531788" cy="219075"/>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Losange 145"/>
            <p:cNvSpPr/>
            <p:nvPr/>
          </p:nvSpPr>
          <p:spPr>
            <a:xfrm>
              <a:off x="8484305" y="2917248"/>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47" name="ZoneTexte 146"/>
            <p:cNvSpPr txBox="1"/>
            <p:nvPr/>
          </p:nvSpPr>
          <p:spPr>
            <a:xfrm>
              <a:off x="8500541" y="2974379"/>
              <a:ext cx="261610"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2</a:t>
              </a:r>
            </a:p>
          </p:txBody>
        </p:sp>
        <p:sp>
          <p:nvSpPr>
            <p:cNvPr id="148" name="Rectangle 147"/>
            <p:cNvSpPr/>
            <p:nvPr/>
          </p:nvSpPr>
          <p:spPr>
            <a:xfrm>
              <a:off x="8758545" y="2939040"/>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9" name="Rectangle 148"/>
            <p:cNvSpPr/>
            <p:nvPr/>
          </p:nvSpPr>
          <p:spPr>
            <a:xfrm>
              <a:off x="8342231" y="2931176"/>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0" name="Losange 149"/>
            <p:cNvSpPr/>
            <p:nvPr/>
          </p:nvSpPr>
          <p:spPr>
            <a:xfrm>
              <a:off x="8905346" y="2918909"/>
              <a:ext cx="269955" cy="406502"/>
            </a:xfrm>
            <a:prstGeom prst="diamond">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500" dirty="0"/>
            </a:p>
          </p:txBody>
        </p:sp>
        <p:sp>
          <p:nvSpPr>
            <p:cNvPr id="151" name="ZoneTexte 150"/>
            <p:cNvSpPr txBox="1"/>
            <p:nvPr/>
          </p:nvSpPr>
          <p:spPr>
            <a:xfrm>
              <a:off x="8917259" y="2978527"/>
              <a:ext cx="261610" cy="276999"/>
            </a:xfrm>
            <a:prstGeom prst="rect">
              <a:avLst/>
            </a:prstGeom>
            <a:noFill/>
          </p:spPr>
          <p:txBody>
            <a:bodyPr wrap="none" rtlCol="0">
              <a:spAutoFit/>
            </a:bodyPr>
            <a:lstStyle/>
            <a:p>
              <a:r>
                <a:rPr lang="fr-FR" sz="1200" b="1" dirty="0">
                  <a:solidFill>
                    <a:schemeClr val="bg1"/>
                  </a:solidFill>
                  <a:latin typeface="Times New Roman" panose="02020603050405020304" pitchFamily="18" charset="0"/>
                  <a:cs typeface="Times New Roman" panose="02020603050405020304" pitchFamily="18" charset="0"/>
                </a:rPr>
                <a:t>1</a:t>
              </a:r>
            </a:p>
          </p:txBody>
        </p:sp>
        <p:sp>
          <p:nvSpPr>
            <p:cNvPr id="152" name="Rectangle 151"/>
            <p:cNvSpPr/>
            <p:nvPr/>
          </p:nvSpPr>
          <p:spPr>
            <a:xfrm>
              <a:off x="9179586" y="2931176"/>
              <a:ext cx="152556" cy="39600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3" name="ZoneTexte 152"/>
            <p:cNvSpPr txBox="1"/>
            <p:nvPr/>
          </p:nvSpPr>
          <p:spPr>
            <a:xfrm>
              <a:off x="7926242" y="2806547"/>
              <a:ext cx="458780" cy="369332"/>
            </a:xfrm>
            <a:prstGeom prst="rect">
              <a:avLst/>
            </a:prstGeom>
            <a:noFill/>
          </p:spPr>
          <p:txBody>
            <a:bodyPr wrap="none" rtlCol="0">
              <a:spAutoFit/>
            </a:bodyPr>
            <a:lstStyle/>
            <a:p>
              <a:r>
                <a:rPr lang="fr-FR" dirty="0"/>
                <a:t>…..</a:t>
              </a:r>
            </a:p>
          </p:txBody>
        </p:sp>
        <p:sp>
          <p:nvSpPr>
            <p:cNvPr id="155" name="Rectangle avec flèche vers la droite 154"/>
            <p:cNvSpPr/>
            <p:nvPr/>
          </p:nvSpPr>
          <p:spPr>
            <a:xfrm rot="10800000">
              <a:off x="9226679" y="3349041"/>
              <a:ext cx="531788" cy="219075"/>
            </a:xfrm>
            <a:prstGeom prst="rightArrowCallout">
              <a:avLst>
                <a:gd name="adj1" fmla="val 22826"/>
                <a:gd name="adj2" fmla="val 40217"/>
                <a:gd name="adj3" fmla="val 57609"/>
                <a:gd name="adj4" fmla="val 46336"/>
              </a:avLst>
            </a:prstGeom>
            <a:solidFill>
              <a:schemeClr val="accent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6" name="ZoneTexte 155"/>
            <p:cNvSpPr txBox="1"/>
            <p:nvPr/>
          </p:nvSpPr>
          <p:spPr>
            <a:xfrm>
              <a:off x="9017921" y="3570683"/>
              <a:ext cx="1143711" cy="276999"/>
            </a:xfrm>
            <a:prstGeom prst="rect">
              <a:avLst/>
            </a:prstGeom>
            <a:noFill/>
          </p:spPr>
          <p:txBody>
            <a:bodyPr wrap="none" rtlCol="0">
              <a:spAutoFit/>
            </a:bodyPr>
            <a:lstStyle/>
            <a:p>
              <a:r>
                <a:rPr lang="fr-FR" sz="1200" dirty="0">
                  <a:latin typeface="Times New Roman" panose="02020603050405020304" pitchFamily="18" charset="0"/>
                  <a:cs typeface="Times New Roman" panose="02020603050405020304" pitchFamily="18" charset="0"/>
                </a:rPr>
                <a:t>Terminator_rev</a:t>
              </a:r>
            </a:p>
          </p:txBody>
        </p:sp>
      </p:grpSp>
      <p:sp>
        <p:nvSpPr>
          <p:cNvPr id="96" name="Triangle isocèle 95"/>
          <p:cNvSpPr/>
          <p:nvPr/>
        </p:nvSpPr>
        <p:spPr>
          <a:xfrm rot="16200000">
            <a:off x="9372479" y="2995322"/>
            <a:ext cx="396000" cy="252773"/>
          </a:xfrm>
          <a:prstGeom prst="triangle">
            <a:avLst/>
          </a:prstGeom>
          <a:solidFill>
            <a:srgbClr val="FF00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76996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ZoneTexte 66"/>
          <p:cNvSpPr txBox="1"/>
          <p:nvPr/>
        </p:nvSpPr>
        <p:spPr>
          <a:xfrm>
            <a:off x="2537261" y="5361590"/>
            <a:ext cx="4329205" cy="1200329"/>
          </a:xfrm>
          <a:prstGeom prst="rect">
            <a:avLst/>
          </a:prstGeom>
          <a:noFill/>
        </p:spPr>
        <p:txBody>
          <a:bodyPr wrap="square" rtlCol="0">
            <a:spAutoFit/>
          </a:bodyPr>
          <a:lstStyle/>
          <a:p>
            <a:pPr algn="just"/>
            <a:r>
              <a:rPr lang="en-US" sz="1200" b="1" dirty="0">
                <a:latin typeface="Times New Roman"/>
                <a:cs typeface="Times New Roman"/>
              </a:rPr>
              <a:t>Figure S3</a:t>
            </a:r>
            <a:r>
              <a:rPr lang="en-US" sz="1200" dirty="0">
                <a:latin typeface="Times New Roman"/>
                <a:cs typeface="Times New Roman"/>
              </a:rPr>
              <a:t>: </a:t>
            </a:r>
            <a:r>
              <a:rPr lang="en-US" sz="1200" b="1" dirty="0">
                <a:latin typeface="Times New Roman"/>
                <a:cs typeface="Times New Roman"/>
              </a:rPr>
              <a:t>PCR </a:t>
            </a:r>
            <a:r>
              <a:rPr lang="en-US" sz="1200" b="1" dirty="0" err="1">
                <a:latin typeface="Times New Roman"/>
                <a:cs typeface="Times New Roman"/>
              </a:rPr>
              <a:t>amplific</a:t>
            </a:r>
            <a:r>
              <a:rPr lang="en-GB" sz="1200" b="1" dirty="0" err="1">
                <a:latin typeface="Times New Roman"/>
                <a:cs typeface="Times New Roman"/>
              </a:rPr>
              <a:t>ation</a:t>
            </a:r>
            <a:r>
              <a:rPr lang="en-GB" sz="1200" b="1" dirty="0">
                <a:latin typeface="Times New Roman"/>
                <a:cs typeface="Times New Roman"/>
              </a:rPr>
              <a:t> of a 220-bp </a:t>
            </a:r>
            <a:r>
              <a:rPr lang="en-GB" sz="1200" b="1" i="1" dirty="0">
                <a:latin typeface="Times New Roman"/>
                <a:cs typeface="Times New Roman"/>
              </a:rPr>
              <a:t>cas1</a:t>
            </a:r>
            <a:r>
              <a:rPr lang="en-GB" sz="1200" b="1" dirty="0">
                <a:latin typeface="Times New Roman"/>
                <a:cs typeface="Times New Roman"/>
              </a:rPr>
              <a:t> gene fragment from strains of </a:t>
            </a:r>
            <a:r>
              <a:rPr lang="en-GB" sz="1200" b="1" i="1" dirty="0">
                <a:latin typeface="Times New Roman"/>
                <a:cs typeface="Times New Roman"/>
              </a:rPr>
              <a:t>X. </a:t>
            </a:r>
            <a:r>
              <a:rPr lang="en-GB" sz="1200" b="1" i="1" dirty="0" err="1">
                <a:latin typeface="Times New Roman"/>
                <a:cs typeface="Times New Roman"/>
              </a:rPr>
              <a:t>citri</a:t>
            </a:r>
            <a:r>
              <a:rPr lang="en-GB" sz="1200" b="1" dirty="0">
                <a:latin typeface="Times New Roman"/>
                <a:cs typeface="Times New Roman"/>
              </a:rPr>
              <a:t> </a:t>
            </a:r>
            <a:r>
              <a:rPr lang="en-GB" sz="1200" b="1" dirty="0" err="1">
                <a:latin typeface="Times New Roman"/>
                <a:cs typeface="Times New Roman"/>
              </a:rPr>
              <a:t>pv</a:t>
            </a:r>
            <a:r>
              <a:rPr lang="en-GB" sz="1200" b="1" dirty="0">
                <a:latin typeface="Times New Roman"/>
                <a:cs typeface="Times New Roman"/>
              </a:rPr>
              <a:t>. </a:t>
            </a:r>
            <a:r>
              <a:rPr lang="en-GB" sz="1200" b="1" i="1" dirty="0" err="1">
                <a:latin typeface="Times New Roman"/>
                <a:cs typeface="Times New Roman"/>
              </a:rPr>
              <a:t>citri</a:t>
            </a:r>
            <a:r>
              <a:rPr lang="en-GB" sz="1200" b="1" dirty="0">
                <a:latin typeface="Times New Roman"/>
                <a:cs typeface="Times New Roman"/>
              </a:rPr>
              <a:t>.</a:t>
            </a:r>
            <a:r>
              <a:rPr lang="en-GB" sz="1200" dirty="0">
                <a:latin typeface="Times New Roman"/>
                <a:cs typeface="Times New Roman"/>
              </a:rPr>
              <a:t> M, molecular weight marker (1-kb ladder, Promega); n, negative control (PCR reaction without template DNA). A, strains no. 1-22 of Table 1; B, strains no. 23-44 of Table 1; C, strains no. 45-57 of Table 1. The red box indicates</a:t>
            </a:r>
            <a:r>
              <a:rPr lang="en-GB" sz="1200" i="1" dirty="0">
                <a:latin typeface="Times New Roman"/>
                <a:cs typeface="Times New Roman"/>
              </a:rPr>
              <a:t> X. </a:t>
            </a:r>
            <a:r>
              <a:rPr lang="en-GB" sz="1200" i="1" dirty="0" err="1">
                <a:latin typeface="Times New Roman"/>
                <a:cs typeface="Times New Roman"/>
              </a:rPr>
              <a:t>citri</a:t>
            </a:r>
            <a:r>
              <a:rPr lang="en-GB" sz="1200" i="1" dirty="0">
                <a:latin typeface="Times New Roman"/>
                <a:cs typeface="Times New Roman"/>
              </a:rPr>
              <a:t> </a:t>
            </a:r>
            <a:r>
              <a:rPr lang="en-GB" sz="1200" dirty="0" err="1">
                <a:latin typeface="Times New Roman"/>
                <a:cs typeface="Times New Roman"/>
              </a:rPr>
              <a:t>pv</a:t>
            </a:r>
            <a:r>
              <a:rPr lang="en-GB" sz="1200" dirty="0">
                <a:latin typeface="Times New Roman"/>
                <a:cs typeface="Times New Roman"/>
              </a:rPr>
              <a:t>.</a:t>
            </a:r>
            <a:r>
              <a:rPr lang="en-GB" sz="1200" i="1" dirty="0">
                <a:latin typeface="Times New Roman"/>
                <a:cs typeface="Times New Roman"/>
              </a:rPr>
              <a:t> </a:t>
            </a:r>
            <a:r>
              <a:rPr lang="en-GB" sz="1200" i="1" dirty="0" err="1">
                <a:latin typeface="Times New Roman"/>
                <a:cs typeface="Times New Roman"/>
              </a:rPr>
              <a:t>bilvae</a:t>
            </a:r>
            <a:r>
              <a:rPr lang="en-GB" sz="1200" dirty="0">
                <a:latin typeface="Times New Roman"/>
                <a:cs typeface="Times New Roman"/>
              </a:rPr>
              <a:t> strain NCPPB 3213.</a:t>
            </a:r>
            <a:r>
              <a:rPr lang="fr-FR" sz="1200" dirty="0">
                <a:latin typeface="Times New Roman"/>
                <a:cs typeface="Times New Roman"/>
              </a:rPr>
              <a:t> </a:t>
            </a:r>
          </a:p>
        </p:txBody>
      </p:sp>
      <p:grpSp>
        <p:nvGrpSpPr>
          <p:cNvPr id="2" name="Grouper 1"/>
          <p:cNvGrpSpPr/>
          <p:nvPr/>
        </p:nvGrpSpPr>
        <p:grpSpPr>
          <a:xfrm>
            <a:off x="2254251" y="330170"/>
            <a:ext cx="5113866" cy="5118133"/>
            <a:chOff x="2254251" y="330170"/>
            <a:chExt cx="5113866" cy="5118133"/>
          </a:xfrm>
        </p:grpSpPr>
        <p:grpSp>
          <p:nvGrpSpPr>
            <p:cNvPr id="64" name="Grouper 63"/>
            <p:cNvGrpSpPr/>
            <p:nvPr/>
          </p:nvGrpSpPr>
          <p:grpSpPr>
            <a:xfrm>
              <a:off x="2254251" y="330170"/>
              <a:ext cx="5113866" cy="5118133"/>
              <a:chOff x="491068" y="135433"/>
              <a:chExt cx="5113866" cy="5118133"/>
            </a:xfrm>
          </p:grpSpPr>
          <p:pic>
            <p:nvPicPr>
              <p:cNvPr id="6" name="Image 5" descr="CRISPR_Cas1_XCC(45-57).pdf"/>
              <p:cNvPicPr>
                <a:picLocks noChangeAspect="1"/>
              </p:cNvPicPr>
              <p:nvPr/>
            </p:nvPicPr>
            <p:blipFill rotWithShape="1">
              <a:blip r:embed="rId2" cstate="print">
                <a:extLst>
                  <a:ext uri="{28A0092B-C50C-407E-A947-70E740481C1C}">
                    <a14:useLocalDpi xmlns:a14="http://schemas.microsoft.com/office/drawing/2010/main" val="0"/>
                  </a:ext>
                </a:extLst>
              </a:blip>
              <a:srcRect l="13130" t="22099" r="10315" b="46198"/>
              <a:stretch/>
            </p:blipFill>
            <p:spPr>
              <a:xfrm>
                <a:off x="1158240" y="3830319"/>
                <a:ext cx="4185920" cy="1173901"/>
              </a:xfrm>
              <a:prstGeom prst="rect">
                <a:avLst/>
              </a:prstGeom>
            </p:spPr>
          </p:pic>
          <p:sp>
            <p:nvSpPr>
              <p:cNvPr id="8" name="Rectangle 7"/>
              <p:cNvSpPr/>
              <p:nvPr/>
            </p:nvSpPr>
            <p:spPr>
              <a:xfrm>
                <a:off x="491068" y="2709332"/>
                <a:ext cx="5113866" cy="609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Image 11" descr="CRISPR_Cas1_XCC(1-22).pdf"/>
              <p:cNvPicPr>
                <a:picLocks noChangeAspect="1"/>
              </p:cNvPicPr>
              <p:nvPr/>
            </p:nvPicPr>
            <p:blipFill rotWithShape="1">
              <a:blip r:embed="rId3" cstate="print">
                <a:extLst>
                  <a:ext uri="{28A0092B-C50C-407E-A947-70E740481C1C}">
                    <a14:useLocalDpi xmlns:a14="http://schemas.microsoft.com/office/drawing/2010/main" val="0"/>
                  </a:ext>
                </a:extLst>
              </a:blip>
              <a:srcRect l="14445" t="20247" r="15185" b="38395"/>
              <a:stretch/>
            </p:blipFill>
            <p:spPr>
              <a:xfrm rot="21540000">
                <a:off x="1158691" y="445890"/>
                <a:ext cx="3859699" cy="1701316"/>
              </a:xfrm>
              <a:prstGeom prst="rect">
                <a:avLst/>
              </a:prstGeom>
            </p:spPr>
          </p:pic>
          <p:sp>
            <p:nvSpPr>
              <p:cNvPr id="15" name="Rectangle 14"/>
              <p:cNvSpPr/>
              <p:nvPr/>
            </p:nvSpPr>
            <p:spPr>
              <a:xfrm>
                <a:off x="5012267" y="389466"/>
                <a:ext cx="491066" cy="17526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863599" y="524932"/>
                <a:ext cx="338667" cy="1601259"/>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n>
                    <a:solidFill>
                      <a:srgbClr val="000000"/>
                    </a:solidFill>
                  </a:ln>
                  <a:solidFill>
                    <a:srgbClr val="000000"/>
                  </a:solidFill>
                </a:endParaRPr>
              </a:p>
            </p:txBody>
          </p:sp>
          <p:sp>
            <p:nvSpPr>
              <p:cNvPr id="13" name="Rectangle 12"/>
              <p:cNvSpPr/>
              <p:nvPr/>
            </p:nvSpPr>
            <p:spPr>
              <a:xfrm>
                <a:off x="711201" y="186263"/>
                <a:ext cx="4555066" cy="355603"/>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1007536" y="143937"/>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M</a:t>
                </a:r>
              </a:p>
            </p:txBody>
          </p:sp>
          <p:sp>
            <p:nvSpPr>
              <p:cNvPr id="17" name="Rectangle 16"/>
              <p:cNvSpPr/>
              <p:nvPr/>
            </p:nvSpPr>
            <p:spPr>
              <a:xfrm>
                <a:off x="1168403" y="143931"/>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1</a:t>
                </a:r>
              </a:p>
            </p:txBody>
          </p:sp>
          <p:sp>
            <p:nvSpPr>
              <p:cNvPr id="18" name="Rectangle 17"/>
              <p:cNvSpPr/>
              <p:nvPr/>
            </p:nvSpPr>
            <p:spPr>
              <a:xfrm>
                <a:off x="1329270" y="143925"/>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a:t>
                </a:r>
              </a:p>
            </p:txBody>
          </p:sp>
          <p:sp>
            <p:nvSpPr>
              <p:cNvPr id="19" name="Rectangle 18"/>
              <p:cNvSpPr/>
              <p:nvPr/>
            </p:nvSpPr>
            <p:spPr>
              <a:xfrm>
                <a:off x="1490137" y="143919"/>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3</a:t>
                </a:r>
              </a:p>
            </p:txBody>
          </p:sp>
          <p:sp>
            <p:nvSpPr>
              <p:cNvPr id="20" name="Rectangle 19"/>
              <p:cNvSpPr/>
              <p:nvPr/>
            </p:nvSpPr>
            <p:spPr>
              <a:xfrm>
                <a:off x="1651004" y="143913"/>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a:t>
                </a:r>
              </a:p>
            </p:txBody>
          </p:sp>
          <p:sp>
            <p:nvSpPr>
              <p:cNvPr id="21" name="Rectangle 20"/>
              <p:cNvSpPr/>
              <p:nvPr/>
            </p:nvSpPr>
            <p:spPr>
              <a:xfrm>
                <a:off x="1803404" y="143907"/>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5</a:t>
                </a:r>
              </a:p>
            </p:txBody>
          </p:sp>
          <p:sp>
            <p:nvSpPr>
              <p:cNvPr id="22" name="Rectangle 21"/>
              <p:cNvSpPr/>
              <p:nvPr/>
            </p:nvSpPr>
            <p:spPr>
              <a:xfrm>
                <a:off x="2040469" y="135433"/>
                <a:ext cx="2412995"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a:t>
                </a:r>
              </a:p>
            </p:txBody>
          </p:sp>
          <p:sp>
            <p:nvSpPr>
              <p:cNvPr id="26" name="Rectangle 25"/>
              <p:cNvSpPr/>
              <p:nvPr/>
            </p:nvSpPr>
            <p:spPr>
              <a:xfrm>
                <a:off x="4673606" y="143899"/>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n</a:t>
                </a:r>
              </a:p>
            </p:txBody>
          </p:sp>
          <p:sp>
            <p:nvSpPr>
              <p:cNvPr id="23" name="Rectangle 22"/>
              <p:cNvSpPr/>
              <p:nvPr/>
            </p:nvSpPr>
            <p:spPr>
              <a:xfrm>
                <a:off x="4182538" y="143917"/>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20</a:t>
                </a:r>
              </a:p>
            </p:txBody>
          </p:sp>
          <p:sp>
            <p:nvSpPr>
              <p:cNvPr id="24" name="Rectangle 23"/>
              <p:cNvSpPr/>
              <p:nvPr/>
            </p:nvSpPr>
            <p:spPr>
              <a:xfrm>
                <a:off x="4351872" y="143911"/>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21</a:t>
                </a:r>
              </a:p>
            </p:txBody>
          </p:sp>
          <p:sp>
            <p:nvSpPr>
              <p:cNvPr id="25" name="Rectangle 24"/>
              <p:cNvSpPr/>
              <p:nvPr/>
            </p:nvSpPr>
            <p:spPr>
              <a:xfrm>
                <a:off x="4512739" y="143905"/>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22</a:t>
                </a:r>
              </a:p>
            </p:txBody>
          </p:sp>
          <p:sp>
            <p:nvSpPr>
              <p:cNvPr id="27" name="Rectangle 26"/>
              <p:cNvSpPr/>
              <p:nvPr/>
            </p:nvSpPr>
            <p:spPr>
              <a:xfrm>
                <a:off x="718611" y="1672166"/>
                <a:ext cx="618064" cy="44979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dirty="0">
                    <a:solidFill>
                      <a:schemeClr val="bg1"/>
                    </a:solidFill>
                    <a:latin typeface="Times New Roman"/>
                    <a:cs typeface="Times New Roman"/>
                  </a:rPr>
                  <a:t>250 bp</a:t>
                </a:r>
              </a:p>
            </p:txBody>
          </p:sp>
          <p:pic>
            <p:nvPicPr>
              <p:cNvPr id="29" name="Image 28" descr="CRISPR_Cas1_XCC(23-44).pdf"/>
              <p:cNvPicPr>
                <a:picLocks noChangeAspect="1"/>
              </p:cNvPicPr>
              <p:nvPr/>
            </p:nvPicPr>
            <p:blipFill rotWithShape="1">
              <a:blip r:embed="rId4">
                <a:extLst>
                  <a:ext uri="{28A0092B-C50C-407E-A947-70E740481C1C}">
                    <a14:useLocalDpi xmlns:a14="http://schemas.microsoft.com/office/drawing/2010/main" val="0"/>
                  </a:ext>
                </a:extLst>
              </a:blip>
              <a:srcRect l="13981" t="25555" r="15926" b="44321"/>
              <a:stretch/>
            </p:blipFill>
            <p:spPr>
              <a:xfrm>
                <a:off x="1159931" y="2311399"/>
                <a:ext cx="3833376" cy="1388533"/>
              </a:xfrm>
              <a:prstGeom prst="rect">
                <a:avLst/>
              </a:prstGeom>
            </p:spPr>
          </p:pic>
          <p:sp>
            <p:nvSpPr>
              <p:cNvPr id="41" name="Rectangle 40"/>
              <p:cNvSpPr/>
              <p:nvPr/>
            </p:nvSpPr>
            <p:spPr>
              <a:xfrm>
                <a:off x="863600" y="2226732"/>
                <a:ext cx="338667" cy="1601259"/>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n>
                    <a:solidFill>
                      <a:srgbClr val="000000"/>
                    </a:solidFill>
                  </a:ln>
                  <a:solidFill>
                    <a:srgbClr val="000000"/>
                  </a:solidFill>
                </a:endParaRPr>
              </a:p>
            </p:txBody>
          </p:sp>
          <p:sp>
            <p:nvSpPr>
              <p:cNvPr id="42" name="Rectangle 41"/>
              <p:cNvSpPr/>
              <p:nvPr/>
            </p:nvSpPr>
            <p:spPr>
              <a:xfrm>
                <a:off x="745068" y="2108197"/>
                <a:ext cx="4555066" cy="228604"/>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Rectangle 29"/>
              <p:cNvSpPr/>
              <p:nvPr/>
            </p:nvSpPr>
            <p:spPr>
              <a:xfrm>
                <a:off x="1007535" y="1930408"/>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M</a:t>
                </a:r>
              </a:p>
            </p:txBody>
          </p:sp>
          <p:sp>
            <p:nvSpPr>
              <p:cNvPr id="31" name="Rectangle 30"/>
              <p:cNvSpPr/>
              <p:nvPr/>
            </p:nvSpPr>
            <p:spPr>
              <a:xfrm>
                <a:off x="1168402" y="1930402"/>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23</a:t>
                </a:r>
              </a:p>
            </p:txBody>
          </p:sp>
          <p:sp>
            <p:nvSpPr>
              <p:cNvPr id="32" name="Rectangle 31"/>
              <p:cNvSpPr/>
              <p:nvPr/>
            </p:nvSpPr>
            <p:spPr>
              <a:xfrm>
                <a:off x="1329269" y="1930396"/>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24</a:t>
                </a:r>
              </a:p>
            </p:txBody>
          </p:sp>
          <p:sp>
            <p:nvSpPr>
              <p:cNvPr id="33" name="Rectangle 32"/>
              <p:cNvSpPr/>
              <p:nvPr/>
            </p:nvSpPr>
            <p:spPr>
              <a:xfrm>
                <a:off x="1490136" y="1930390"/>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25</a:t>
                </a:r>
              </a:p>
            </p:txBody>
          </p:sp>
          <p:sp>
            <p:nvSpPr>
              <p:cNvPr id="34" name="Rectangle 33"/>
              <p:cNvSpPr/>
              <p:nvPr/>
            </p:nvSpPr>
            <p:spPr>
              <a:xfrm>
                <a:off x="1651003" y="1930384"/>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26</a:t>
                </a:r>
              </a:p>
            </p:txBody>
          </p:sp>
          <p:sp>
            <p:nvSpPr>
              <p:cNvPr id="35" name="Rectangle 34"/>
              <p:cNvSpPr/>
              <p:nvPr/>
            </p:nvSpPr>
            <p:spPr>
              <a:xfrm>
                <a:off x="1803403" y="1930378"/>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27</a:t>
                </a:r>
              </a:p>
            </p:txBody>
          </p:sp>
          <p:sp>
            <p:nvSpPr>
              <p:cNvPr id="36" name="Rectangle 35"/>
              <p:cNvSpPr/>
              <p:nvPr/>
            </p:nvSpPr>
            <p:spPr>
              <a:xfrm>
                <a:off x="2040468" y="1921904"/>
                <a:ext cx="2412995"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a:t>
                </a:r>
              </a:p>
            </p:txBody>
          </p:sp>
          <p:sp>
            <p:nvSpPr>
              <p:cNvPr id="37" name="Rectangle 36"/>
              <p:cNvSpPr/>
              <p:nvPr/>
            </p:nvSpPr>
            <p:spPr>
              <a:xfrm>
                <a:off x="4648204" y="1930370"/>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n</a:t>
                </a:r>
              </a:p>
            </p:txBody>
          </p:sp>
          <p:sp>
            <p:nvSpPr>
              <p:cNvPr id="38" name="Rectangle 37"/>
              <p:cNvSpPr/>
              <p:nvPr/>
            </p:nvSpPr>
            <p:spPr>
              <a:xfrm>
                <a:off x="4174070" y="1930388"/>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42</a:t>
                </a:r>
              </a:p>
            </p:txBody>
          </p:sp>
          <p:sp>
            <p:nvSpPr>
              <p:cNvPr id="39" name="Rectangle 38"/>
              <p:cNvSpPr/>
              <p:nvPr/>
            </p:nvSpPr>
            <p:spPr>
              <a:xfrm>
                <a:off x="4334937" y="1930382"/>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43</a:t>
                </a:r>
              </a:p>
            </p:txBody>
          </p:sp>
          <p:sp>
            <p:nvSpPr>
              <p:cNvPr id="40" name="Rectangle 39"/>
              <p:cNvSpPr/>
              <p:nvPr/>
            </p:nvSpPr>
            <p:spPr>
              <a:xfrm>
                <a:off x="4495804" y="1930376"/>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44</a:t>
                </a:r>
              </a:p>
            </p:txBody>
          </p:sp>
          <p:sp>
            <p:nvSpPr>
              <p:cNvPr id="44" name="Rectangle 43"/>
              <p:cNvSpPr/>
              <p:nvPr/>
            </p:nvSpPr>
            <p:spPr>
              <a:xfrm>
                <a:off x="718611" y="3306237"/>
                <a:ext cx="618064" cy="44979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dirty="0">
                    <a:solidFill>
                      <a:schemeClr val="bg1"/>
                    </a:solidFill>
                    <a:latin typeface="Times New Roman"/>
                    <a:cs typeface="Times New Roman"/>
                  </a:rPr>
                  <a:t>250 bp</a:t>
                </a:r>
              </a:p>
            </p:txBody>
          </p:sp>
          <p:sp>
            <p:nvSpPr>
              <p:cNvPr id="61" name="Rectangle 60"/>
              <p:cNvSpPr/>
              <p:nvPr/>
            </p:nvSpPr>
            <p:spPr>
              <a:xfrm>
                <a:off x="857250" y="3699932"/>
                <a:ext cx="338667" cy="136101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n>
                    <a:solidFill>
                      <a:srgbClr val="000000"/>
                    </a:solidFill>
                  </a:ln>
                  <a:solidFill>
                    <a:srgbClr val="000000"/>
                  </a:solidFill>
                </a:endParaRPr>
              </a:p>
            </p:txBody>
          </p:sp>
          <p:sp>
            <p:nvSpPr>
              <p:cNvPr id="60" name="Rectangle 59"/>
              <p:cNvSpPr/>
              <p:nvPr/>
            </p:nvSpPr>
            <p:spPr>
              <a:xfrm>
                <a:off x="3556000" y="3702050"/>
                <a:ext cx="1934633" cy="1551516"/>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Rectangle 42"/>
              <p:cNvSpPr/>
              <p:nvPr/>
            </p:nvSpPr>
            <p:spPr>
              <a:xfrm>
                <a:off x="762002" y="3674528"/>
                <a:ext cx="4711698" cy="228604"/>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Rectangle 44"/>
              <p:cNvSpPr/>
              <p:nvPr/>
            </p:nvSpPr>
            <p:spPr>
              <a:xfrm>
                <a:off x="783168" y="3652517"/>
                <a:ext cx="4696882" cy="228604"/>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6" name="Rectangle 45"/>
              <p:cNvSpPr/>
              <p:nvPr/>
            </p:nvSpPr>
            <p:spPr>
              <a:xfrm>
                <a:off x="1007535" y="3546677"/>
                <a:ext cx="524933"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M</a:t>
                </a:r>
              </a:p>
            </p:txBody>
          </p:sp>
          <p:sp>
            <p:nvSpPr>
              <p:cNvPr id="47" name="Rectangle 46"/>
              <p:cNvSpPr/>
              <p:nvPr/>
            </p:nvSpPr>
            <p:spPr>
              <a:xfrm>
                <a:off x="1168402" y="3546671"/>
                <a:ext cx="524933"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45</a:t>
                </a:r>
              </a:p>
            </p:txBody>
          </p:sp>
          <p:sp>
            <p:nvSpPr>
              <p:cNvPr id="48" name="Rectangle 47"/>
              <p:cNvSpPr/>
              <p:nvPr/>
            </p:nvSpPr>
            <p:spPr>
              <a:xfrm>
                <a:off x="1322919" y="3546665"/>
                <a:ext cx="524933"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46</a:t>
                </a:r>
              </a:p>
            </p:txBody>
          </p:sp>
          <p:sp>
            <p:nvSpPr>
              <p:cNvPr id="49" name="Rectangle 48"/>
              <p:cNvSpPr/>
              <p:nvPr/>
            </p:nvSpPr>
            <p:spPr>
              <a:xfrm>
                <a:off x="1483786" y="3546659"/>
                <a:ext cx="524933"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47</a:t>
                </a:r>
              </a:p>
            </p:txBody>
          </p:sp>
          <p:sp>
            <p:nvSpPr>
              <p:cNvPr id="52" name="Rectangle 51"/>
              <p:cNvSpPr/>
              <p:nvPr/>
            </p:nvSpPr>
            <p:spPr>
              <a:xfrm>
                <a:off x="1703919" y="3538173"/>
                <a:ext cx="1483781"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a:t>
                </a:r>
              </a:p>
            </p:txBody>
          </p:sp>
          <p:sp>
            <p:nvSpPr>
              <p:cNvPr id="54" name="Rectangle 53"/>
              <p:cNvSpPr/>
              <p:nvPr/>
            </p:nvSpPr>
            <p:spPr>
              <a:xfrm>
                <a:off x="2878670" y="3553007"/>
                <a:ext cx="524933"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56</a:t>
                </a:r>
              </a:p>
            </p:txBody>
          </p:sp>
          <p:sp>
            <p:nvSpPr>
              <p:cNvPr id="57" name="Rectangle 56"/>
              <p:cNvSpPr/>
              <p:nvPr/>
            </p:nvSpPr>
            <p:spPr>
              <a:xfrm>
                <a:off x="3043770" y="3553007"/>
                <a:ext cx="524933" cy="50380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57</a:t>
                </a:r>
              </a:p>
            </p:txBody>
          </p:sp>
          <p:sp>
            <p:nvSpPr>
              <p:cNvPr id="58" name="Rectangle 57"/>
              <p:cNvSpPr/>
              <p:nvPr/>
            </p:nvSpPr>
            <p:spPr>
              <a:xfrm>
                <a:off x="3200404" y="3505170"/>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chemeClr val="tx1"/>
                    </a:solidFill>
                    <a:latin typeface="Times New Roman"/>
                    <a:cs typeface="Times New Roman"/>
                  </a:rPr>
                  <a:t>n</a:t>
                </a:r>
              </a:p>
            </p:txBody>
          </p:sp>
          <p:sp>
            <p:nvSpPr>
              <p:cNvPr id="62" name="Rectangle 61"/>
              <p:cNvSpPr/>
              <p:nvPr/>
            </p:nvSpPr>
            <p:spPr>
              <a:xfrm>
                <a:off x="806450" y="4998717"/>
                <a:ext cx="4362450" cy="228604"/>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3" name="Rectangle 62"/>
              <p:cNvSpPr/>
              <p:nvPr/>
            </p:nvSpPr>
            <p:spPr>
              <a:xfrm>
                <a:off x="724961" y="4658787"/>
                <a:ext cx="618064" cy="44979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dirty="0">
                    <a:solidFill>
                      <a:schemeClr val="bg1"/>
                    </a:solidFill>
                    <a:latin typeface="Times New Roman"/>
                    <a:cs typeface="Times New Roman"/>
                  </a:rPr>
                  <a:t>250 bp</a:t>
                </a:r>
              </a:p>
            </p:txBody>
          </p:sp>
        </p:grpSp>
        <p:sp>
          <p:nvSpPr>
            <p:cNvPr id="66" name="Rectangle 65"/>
            <p:cNvSpPr/>
            <p:nvPr/>
          </p:nvSpPr>
          <p:spPr>
            <a:xfrm>
              <a:off x="2537883" y="537637"/>
              <a:ext cx="4311650" cy="4724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9" name="Rectangle 68"/>
            <p:cNvSpPr/>
            <p:nvPr/>
          </p:nvSpPr>
          <p:spPr>
            <a:xfrm>
              <a:off x="2448979" y="524945"/>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solidFill>
                    <a:srgbClr val="FFFFFF"/>
                  </a:solidFill>
                  <a:latin typeface="Times New Roman"/>
                  <a:cs typeface="Times New Roman"/>
                </a:rPr>
                <a:t>A</a:t>
              </a:r>
            </a:p>
          </p:txBody>
        </p:sp>
        <p:sp>
          <p:nvSpPr>
            <p:cNvPr id="71" name="Rectangle 70"/>
            <p:cNvSpPr/>
            <p:nvPr/>
          </p:nvSpPr>
          <p:spPr>
            <a:xfrm>
              <a:off x="2457442" y="2336812"/>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solidFill>
                    <a:srgbClr val="FFFFFF"/>
                  </a:solidFill>
                  <a:latin typeface="Times New Roman"/>
                  <a:cs typeface="Times New Roman"/>
                </a:rPr>
                <a:t>B</a:t>
              </a:r>
            </a:p>
          </p:txBody>
        </p:sp>
        <p:sp>
          <p:nvSpPr>
            <p:cNvPr id="72" name="Rectangle 71"/>
            <p:cNvSpPr/>
            <p:nvPr/>
          </p:nvSpPr>
          <p:spPr>
            <a:xfrm>
              <a:off x="2448975" y="3894676"/>
              <a:ext cx="524933" cy="6096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b="1" dirty="0">
                  <a:solidFill>
                    <a:srgbClr val="FFFFFF"/>
                  </a:solidFill>
                  <a:latin typeface="Times New Roman"/>
                  <a:cs typeface="Times New Roman"/>
                </a:rPr>
                <a:t>C</a:t>
              </a:r>
            </a:p>
          </p:txBody>
        </p:sp>
        <p:sp>
          <p:nvSpPr>
            <p:cNvPr id="73" name="Rectangle 72"/>
            <p:cNvSpPr/>
            <p:nvPr/>
          </p:nvSpPr>
          <p:spPr>
            <a:xfrm>
              <a:off x="3132666" y="759887"/>
              <a:ext cx="141817" cy="151765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314100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642924" y="4727801"/>
            <a:ext cx="5274715" cy="1015663"/>
          </a:xfrm>
          <a:prstGeom prst="rect">
            <a:avLst/>
          </a:prstGeom>
        </p:spPr>
        <p:txBody>
          <a:bodyPr wrap="square">
            <a:spAutoFit/>
          </a:bodyPr>
          <a:lstStyle/>
          <a:p>
            <a:pPr algn="just"/>
            <a:r>
              <a:rPr lang="en-US" sz="1200" b="1" dirty="0">
                <a:latin typeface="Times New Roman"/>
                <a:cs typeface="Times New Roman"/>
              </a:rPr>
              <a:t>Figure S4. </a:t>
            </a:r>
            <a:r>
              <a:rPr lang="fr-FR" sz="1200" b="1" dirty="0">
                <a:latin typeface="Times New Roman"/>
                <a:cs typeface="Times New Roman"/>
              </a:rPr>
              <a:t>Structure of the CRISPR </a:t>
            </a:r>
            <a:r>
              <a:rPr lang="fr-FR" sz="1200" b="1" dirty="0" err="1">
                <a:latin typeface="Times New Roman"/>
                <a:cs typeface="Times New Roman"/>
              </a:rPr>
              <a:t>array</a:t>
            </a:r>
            <a:r>
              <a:rPr lang="fr-FR" sz="1200" b="1" dirty="0">
                <a:latin typeface="Times New Roman"/>
                <a:cs typeface="Times New Roman"/>
              </a:rPr>
              <a:t> of </a:t>
            </a:r>
            <a:r>
              <a:rPr lang="fr-FR" sz="1200" b="1" i="1" dirty="0">
                <a:latin typeface="Times New Roman" panose="02020603050405020304" pitchFamily="18" charset="0"/>
                <a:cs typeface="Times New Roman" panose="02020603050405020304" pitchFamily="18" charset="0"/>
              </a:rPr>
              <a:t>X.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panose="02020603050405020304" pitchFamily="18" charset="0"/>
                <a:cs typeface="Times New Roman" panose="02020603050405020304" pitchFamily="18" charset="0"/>
              </a:rPr>
              <a:t> </a:t>
            </a:r>
            <a:r>
              <a:rPr lang="fr-FR" sz="1200" b="1" dirty="0" err="1">
                <a:latin typeface="Times New Roman" panose="02020603050405020304" pitchFamily="18" charset="0"/>
                <a:cs typeface="Times New Roman" panose="02020603050405020304" pitchFamily="18" charset="0"/>
              </a:rPr>
              <a:t>pv</a:t>
            </a:r>
            <a:r>
              <a:rPr lang="fr-FR" sz="1200" b="1" dirty="0">
                <a:latin typeface="Times New Roman" panose="02020603050405020304" pitchFamily="18" charset="0"/>
                <a:cs typeface="Times New Roman" panose="02020603050405020304" pitchFamily="18" charset="0"/>
              </a:rPr>
              <a:t>.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a:cs typeface="Times New Roman"/>
              </a:rPr>
              <a:t> </a:t>
            </a:r>
            <a:r>
              <a:rPr lang="fr-FR" sz="1200" b="1" dirty="0" err="1">
                <a:latin typeface="Times New Roman"/>
                <a:cs typeface="Times New Roman"/>
              </a:rPr>
              <a:t>strain</a:t>
            </a:r>
            <a:r>
              <a:rPr lang="fr-FR" sz="1200" b="1" dirty="0">
                <a:latin typeface="Times New Roman"/>
                <a:cs typeface="Times New Roman"/>
              </a:rPr>
              <a:t> NCPPB 3608. </a:t>
            </a:r>
            <a:r>
              <a:rPr lang="en-US" sz="1200" dirty="0">
                <a:latin typeface="Times New Roman"/>
                <a:cs typeface="Times New Roman"/>
              </a:rPr>
              <a:t>Red characters indicate direct repeat sequences. Blue characters indicate spacer sequences. 6 </a:t>
            </a:r>
            <a:r>
              <a:rPr lang="en-US" sz="1200" dirty="0" err="1">
                <a:latin typeface="Times New Roman"/>
                <a:cs typeface="Times New Roman"/>
              </a:rPr>
              <a:t>bp</a:t>
            </a:r>
            <a:r>
              <a:rPr lang="en-US" sz="1200" dirty="0">
                <a:latin typeface="Times New Roman"/>
                <a:cs typeface="Times New Roman"/>
              </a:rPr>
              <a:t> (</a:t>
            </a:r>
            <a:r>
              <a:rPr lang="en-US" sz="1200" dirty="0" err="1">
                <a:latin typeface="Times New Roman"/>
                <a:cs typeface="Times New Roman"/>
              </a:rPr>
              <a:t>tgaaac</a:t>
            </a:r>
            <a:r>
              <a:rPr lang="en-US" sz="1200" dirty="0">
                <a:latin typeface="Times New Roman"/>
                <a:cs typeface="Times New Roman"/>
              </a:rPr>
              <a:t>) in green boxes represent the target site duplication. Pink boxes represent the inverted repeats (28 </a:t>
            </a:r>
            <a:r>
              <a:rPr lang="en-US" sz="1200" dirty="0" err="1">
                <a:latin typeface="Times New Roman"/>
                <a:cs typeface="Times New Roman"/>
              </a:rPr>
              <a:t>bp</a:t>
            </a:r>
            <a:r>
              <a:rPr lang="en-US" sz="1200" dirty="0">
                <a:latin typeface="Times New Roman"/>
                <a:cs typeface="Times New Roman"/>
              </a:rPr>
              <a:t>). Blue boxes represent base pairs that do not match within the inverted repeats. </a:t>
            </a:r>
            <a:endParaRPr lang="fr-FR" sz="1200" dirty="0">
              <a:latin typeface="Times New Roman"/>
              <a:cs typeface="Times New Roman"/>
            </a:endParaRPr>
          </a:p>
        </p:txBody>
      </p:sp>
      <p:grpSp>
        <p:nvGrpSpPr>
          <p:cNvPr id="12" name="Grouper 11"/>
          <p:cNvGrpSpPr/>
          <p:nvPr/>
        </p:nvGrpSpPr>
        <p:grpSpPr>
          <a:xfrm>
            <a:off x="1661854" y="1053778"/>
            <a:ext cx="4985564" cy="3647692"/>
            <a:chOff x="689061" y="607949"/>
            <a:chExt cx="4985564" cy="3647692"/>
          </a:xfrm>
        </p:grpSpPr>
        <p:pic>
          <p:nvPicPr>
            <p:cNvPr id="10" name="Image 9"/>
            <p:cNvPicPr>
              <a:picLocks noChangeAspect="1"/>
            </p:cNvPicPr>
            <p:nvPr/>
          </p:nvPicPr>
          <p:blipFill>
            <a:blip r:embed="rId2"/>
            <a:stretch>
              <a:fillRect/>
            </a:stretch>
          </p:blipFill>
          <p:spPr>
            <a:xfrm>
              <a:off x="781118" y="685832"/>
              <a:ext cx="4803704" cy="3502260"/>
            </a:xfrm>
            <a:prstGeom prst="rect">
              <a:avLst/>
            </a:prstGeom>
          </p:spPr>
        </p:pic>
        <p:sp>
          <p:nvSpPr>
            <p:cNvPr id="11" name="Rectangle 10"/>
            <p:cNvSpPr/>
            <p:nvPr/>
          </p:nvSpPr>
          <p:spPr>
            <a:xfrm>
              <a:off x="689061" y="607949"/>
              <a:ext cx="4985564" cy="364769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825896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801761" y="4359051"/>
            <a:ext cx="5115877" cy="1015663"/>
          </a:xfrm>
          <a:prstGeom prst="rect">
            <a:avLst/>
          </a:prstGeom>
        </p:spPr>
        <p:txBody>
          <a:bodyPr wrap="square">
            <a:spAutoFit/>
          </a:bodyPr>
          <a:lstStyle/>
          <a:p>
            <a:pPr algn="just"/>
            <a:r>
              <a:rPr lang="fr-FR" sz="1200" b="1" dirty="0">
                <a:latin typeface="Times New Roman"/>
                <a:cs typeface="Times New Roman"/>
              </a:rPr>
              <a:t>Figure S5. </a:t>
            </a:r>
            <a:r>
              <a:rPr lang="en-US" sz="1200" b="1" dirty="0">
                <a:latin typeface="Times New Roman"/>
                <a:cs typeface="Times New Roman"/>
              </a:rPr>
              <a:t>Structure of the CRISPR array of </a:t>
            </a:r>
            <a:r>
              <a:rPr lang="fr-FR" sz="1200" b="1" i="1" dirty="0">
                <a:latin typeface="Times New Roman" panose="02020603050405020304" pitchFamily="18" charset="0"/>
                <a:cs typeface="Times New Roman" panose="02020603050405020304" pitchFamily="18" charset="0"/>
              </a:rPr>
              <a:t>X.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panose="02020603050405020304" pitchFamily="18" charset="0"/>
                <a:cs typeface="Times New Roman" panose="02020603050405020304" pitchFamily="18" charset="0"/>
              </a:rPr>
              <a:t> </a:t>
            </a:r>
            <a:r>
              <a:rPr lang="fr-FR" sz="1200" b="1" dirty="0" err="1">
                <a:latin typeface="Times New Roman" panose="02020603050405020304" pitchFamily="18" charset="0"/>
                <a:cs typeface="Times New Roman" panose="02020603050405020304" pitchFamily="18" charset="0"/>
              </a:rPr>
              <a:t>pv</a:t>
            </a:r>
            <a:r>
              <a:rPr lang="fr-FR" sz="1200" b="1" dirty="0">
                <a:latin typeface="Times New Roman" panose="02020603050405020304" pitchFamily="18" charset="0"/>
                <a:cs typeface="Times New Roman" panose="02020603050405020304" pitchFamily="18" charset="0"/>
              </a:rPr>
              <a:t>. </a:t>
            </a:r>
            <a:r>
              <a:rPr lang="fr-FR" sz="1200" b="1" i="1" dirty="0" err="1">
                <a:latin typeface="Times New Roman" panose="02020603050405020304" pitchFamily="18" charset="0"/>
                <a:cs typeface="Times New Roman" panose="02020603050405020304" pitchFamily="18" charset="0"/>
              </a:rPr>
              <a:t>citri</a:t>
            </a:r>
            <a:r>
              <a:rPr lang="en-US" sz="1200" b="1" dirty="0">
                <a:latin typeface="Times New Roman"/>
                <a:cs typeface="Times New Roman"/>
              </a:rPr>
              <a:t> strains LB302, LG115 and LB305.</a:t>
            </a:r>
            <a:r>
              <a:rPr lang="en-US" sz="1200" dirty="0">
                <a:latin typeface="Times New Roman"/>
                <a:cs typeface="Times New Roman"/>
              </a:rPr>
              <a:t> Red characters indicate direct repeat sequences. Blue characters indicate spacer sequences. 6 </a:t>
            </a:r>
            <a:r>
              <a:rPr lang="en-US" sz="1200" dirty="0" err="1">
                <a:latin typeface="Times New Roman"/>
                <a:cs typeface="Times New Roman"/>
              </a:rPr>
              <a:t>bp</a:t>
            </a:r>
            <a:r>
              <a:rPr lang="en-US" sz="1200" dirty="0">
                <a:latin typeface="Times New Roman"/>
                <a:cs typeface="Times New Roman"/>
              </a:rPr>
              <a:t> (</a:t>
            </a:r>
            <a:r>
              <a:rPr lang="en-US" sz="1200" dirty="0" err="1">
                <a:latin typeface="Times New Roman"/>
                <a:cs typeface="Times New Roman"/>
              </a:rPr>
              <a:t>tgaaac</a:t>
            </a:r>
            <a:r>
              <a:rPr lang="en-US" sz="1200" dirty="0">
                <a:latin typeface="Times New Roman"/>
                <a:cs typeface="Times New Roman"/>
              </a:rPr>
              <a:t>) in green boxes represent the target site duplication. Pink boxes represent the inverted repeats (28 </a:t>
            </a:r>
            <a:r>
              <a:rPr lang="en-US" sz="1200" dirty="0" err="1">
                <a:latin typeface="Times New Roman"/>
                <a:cs typeface="Times New Roman"/>
              </a:rPr>
              <a:t>bp</a:t>
            </a:r>
            <a:r>
              <a:rPr lang="en-US" sz="1200" dirty="0">
                <a:latin typeface="Times New Roman"/>
                <a:cs typeface="Times New Roman"/>
              </a:rPr>
              <a:t>). Blue boxes represent base pairs that do not match within the inverted repeat</a:t>
            </a:r>
            <a:r>
              <a:rPr lang="en-US" sz="1200" dirty="0"/>
              <a:t>s. </a:t>
            </a:r>
            <a:endParaRPr lang="fr-FR" sz="1200" dirty="0"/>
          </a:p>
        </p:txBody>
      </p:sp>
      <p:grpSp>
        <p:nvGrpSpPr>
          <p:cNvPr id="10" name="Grouper 9"/>
          <p:cNvGrpSpPr/>
          <p:nvPr/>
        </p:nvGrpSpPr>
        <p:grpSpPr>
          <a:xfrm>
            <a:off x="1810475" y="1161858"/>
            <a:ext cx="4918009" cy="3201864"/>
            <a:chOff x="2323894" y="999738"/>
            <a:chExt cx="4918009" cy="3201864"/>
          </a:xfrm>
        </p:grpSpPr>
        <p:pic>
          <p:nvPicPr>
            <p:cNvPr id="8" name="Image 7"/>
            <p:cNvPicPr>
              <a:picLocks noChangeAspect="1"/>
            </p:cNvPicPr>
            <p:nvPr/>
          </p:nvPicPr>
          <p:blipFill rotWithShape="1">
            <a:blip r:embed="rId2"/>
            <a:srcRect r="11379"/>
            <a:stretch/>
          </p:blipFill>
          <p:spPr>
            <a:xfrm>
              <a:off x="2429461" y="1073052"/>
              <a:ext cx="4805839" cy="3033979"/>
            </a:xfrm>
            <a:prstGeom prst="rect">
              <a:avLst/>
            </a:prstGeom>
          </p:spPr>
        </p:pic>
        <p:sp>
          <p:nvSpPr>
            <p:cNvPr id="9" name="Rectangle 8"/>
            <p:cNvSpPr/>
            <p:nvPr/>
          </p:nvSpPr>
          <p:spPr>
            <a:xfrm>
              <a:off x="2323894" y="999738"/>
              <a:ext cx="4918009" cy="3201864"/>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51817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r 6"/>
          <p:cNvGrpSpPr/>
          <p:nvPr/>
        </p:nvGrpSpPr>
        <p:grpSpPr>
          <a:xfrm>
            <a:off x="2053673" y="1688747"/>
            <a:ext cx="4893002" cy="3080274"/>
            <a:chOff x="1945585" y="1445567"/>
            <a:chExt cx="4893002" cy="3080274"/>
          </a:xfrm>
        </p:grpSpPr>
        <p:pic>
          <p:nvPicPr>
            <p:cNvPr id="5" name="Image 4"/>
            <p:cNvPicPr>
              <a:picLocks noChangeAspect="1"/>
            </p:cNvPicPr>
            <p:nvPr/>
          </p:nvPicPr>
          <p:blipFill rotWithShape="1">
            <a:blip r:embed="rId2"/>
            <a:srcRect r="12082"/>
            <a:stretch/>
          </p:blipFill>
          <p:spPr>
            <a:xfrm>
              <a:off x="2037642" y="1565631"/>
              <a:ext cx="4800945" cy="2838620"/>
            </a:xfrm>
            <a:prstGeom prst="rect">
              <a:avLst/>
            </a:prstGeom>
          </p:spPr>
        </p:pic>
        <p:sp>
          <p:nvSpPr>
            <p:cNvPr id="6" name="Rectangle 5"/>
            <p:cNvSpPr/>
            <p:nvPr/>
          </p:nvSpPr>
          <p:spPr>
            <a:xfrm>
              <a:off x="1945585" y="1445567"/>
              <a:ext cx="4877476" cy="3080274"/>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8" name="Rectangle 7"/>
          <p:cNvSpPr/>
          <p:nvPr/>
        </p:nvSpPr>
        <p:spPr>
          <a:xfrm>
            <a:off x="2021163" y="4801292"/>
            <a:ext cx="4950520" cy="830997"/>
          </a:xfrm>
          <a:prstGeom prst="rect">
            <a:avLst/>
          </a:prstGeom>
        </p:spPr>
        <p:txBody>
          <a:bodyPr wrap="square">
            <a:spAutoFit/>
          </a:bodyPr>
          <a:lstStyle/>
          <a:p>
            <a:pPr algn="just"/>
            <a:r>
              <a:rPr lang="fr-FR" sz="1200" b="1" dirty="0">
                <a:latin typeface="Times New Roman"/>
                <a:cs typeface="Times New Roman"/>
              </a:rPr>
              <a:t>Figure S6. Structure of the CRISPR </a:t>
            </a:r>
            <a:r>
              <a:rPr lang="fr-FR" sz="1200" b="1" dirty="0" err="1">
                <a:latin typeface="Times New Roman"/>
                <a:cs typeface="Times New Roman"/>
              </a:rPr>
              <a:t>array</a:t>
            </a:r>
            <a:r>
              <a:rPr lang="fr-FR" sz="1200" b="1" dirty="0">
                <a:latin typeface="Times New Roman"/>
                <a:cs typeface="Times New Roman"/>
              </a:rPr>
              <a:t> of </a:t>
            </a:r>
            <a:r>
              <a:rPr lang="fr-FR" sz="1200" b="1" i="1" dirty="0">
                <a:latin typeface="Times New Roman" panose="02020603050405020304" pitchFamily="18" charset="0"/>
                <a:cs typeface="Times New Roman" panose="02020603050405020304" pitchFamily="18" charset="0"/>
              </a:rPr>
              <a:t>X.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panose="02020603050405020304" pitchFamily="18" charset="0"/>
                <a:cs typeface="Times New Roman" panose="02020603050405020304" pitchFamily="18" charset="0"/>
              </a:rPr>
              <a:t> </a:t>
            </a:r>
            <a:r>
              <a:rPr lang="fr-FR" sz="1200" b="1" dirty="0" err="1">
                <a:latin typeface="Times New Roman" panose="02020603050405020304" pitchFamily="18" charset="0"/>
                <a:cs typeface="Times New Roman" panose="02020603050405020304" pitchFamily="18" charset="0"/>
              </a:rPr>
              <a:t>pv</a:t>
            </a:r>
            <a:r>
              <a:rPr lang="fr-FR" sz="1200" b="1" dirty="0">
                <a:latin typeface="Times New Roman" panose="02020603050405020304" pitchFamily="18" charset="0"/>
                <a:cs typeface="Times New Roman" panose="02020603050405020304" pitchFamily="18" charset="0"/>
              </a:rPr>
              <a:t>.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a:cs typeface="Times New Roman"/>
              </a:rPr>
              <a:t> </a:t>
            </a:r>
            <a:r>
              <a:rPr lang="fr-FR" sz="1200" b="1" dirty="0" err="1">
                <a:latin typeface="Times New Roman"/>
                <a:cs typeface="Times New Roman"/>
              </a:rPr>
              <a:t>strain</a:t>
            </a:r>
            <a:r>
              <a:rPr lang="fr-FR" sz="1200" b="1" dirty="0">
                <a:latin typeface="Times New Roman"/>
                <a:cs typeface="Times New Roman"/>
              </a:rPr>
              <a:t> LG097. </a:t>
            </a:r>
            <a:r>
              <a:rPr lang="fr-FR" sz="1200" dirty="0" err="1">
                <a:latin typeface="Times New Roman"/>
                <a:cs typeface="Times New Roman"/>
              </a:rPr>
              <a:t>Red</a:t>
            </a:r>
            <a:r>
              <a:rPr lang="fr-FR" sz="1200" dirty="0">
                <a:latin typeface="Times New Roman"/>
                <a:cs typeface="Times New Roman"/>
              </a:rPr>
              <a:t> </a:t>
            </a:r>
            <a:r>
              <a:rPr lang="fr-FR" sz="1200" dirty="0" err="1">
                <a:latin typeface="Times New Roman"/>
                <a:cs typeface="Times New Roman"/>
              </a:rPr>
              <a:t>characters</a:t>
            </a:r>
            <a:r>
              <a:rPr lang="fr-FR" sz="1200" dirty="0">
                <a:latin typeface="Times New Roman"/>
                <a:cs typeface="Times New Roman"/>
              </a:rPr>
              <a:t> </a:t>
            </a:r>
            <a:r>
              <a:rPr lang="fr-FR" sz="1200" dirty="0" err="1">
                <a:latin typeface="Times New Roman"/>
                <a:cs typeface="Times New Roman"/>
              </a:rPr>
              <a:t>indicate</a:t>
            </a:r>
            <a:r>
              <a:rPr lang="fr-FR" sz="1200" dirty="0">
                <a:latin typeface="Times New Roman"/>
                <a:cs typeface="Times New Roman"/>
              </a:rPr>
              <a:t> direct </a:t>
            </a:r>
            <a:r>
              <a:rPr lang="fr-FR" sz="1200" dirty="0" err="1">
                <a:latin typeface="Times New Roman"/>
                <a:cs typeface="Times New Roman"/>
              </a:rPr>
              <a:t>repeat</a:t>
            </a:r>
            <a:r>
              <a:rPr lang="fr-FR" sz="1200" dirty="0">
                <a:latin typeface="Times New Roman"/>
                <a:cs typeface="Times New Roman"/>
              </a:rPr>
              <a:t> </a:t>
            </a:r>
            <a:r>
              <a:rPr lang="fr-FR" sz="1200" dirty="0" err="1">
                <a:latin typeface="Times New Roman"/>
                <a:cs typeface="Times New Roman"/>
              </a:rPr>
              <a:t>sequences</a:t>
            </a:r>
            <a:r>
              <a:rPr lang="fr-FR" sz="1200" dirty="0">
                <a:latin typeface="Times New Roman"/>
                <a:cs typeface="Times New Roman"/>
              </a:rPr>
              <a:t>. Blue </a:t>
            </a:r>
            <a:r>
              <a:rPr lang="fr-FR" sz="1200" dirty="0" err="1">
                <a:latin typeface="Times New Roman"/>
                <a:cs typeface="Times New Roman"/>
              </a:rPr>
              <a:t>characters</a:t>
            </a:r>
            <a:r>
              <a:rPr lang="fr-FR" sz="1200" dirty="0">
                <a:latin typeface="Times New Roman"/>
                <a:cs typeface="Times New Roman"/>
              </a:rPr>
              <a:t> </a:t>
            </a:r>
            <a:r>
              <a:rPr lang="fr-FR" sz="1200" dirty="0" err="1">
                <a:latin typeface="Times New Roman"/>
                <a:cs typeface="Times New Roman"/>
              </a:rPr>
              <a:t>indicate</a:t>
            </a:r>
            <a:r>
              <a:rPr lang="fr-FR" sz="1200" dirty="0">
                <a:latin typeface="Times New Roman"/>
                <a:cs typeface="Times New Roman"/>
              </a:rPr>
              <a:t> </a:t>
            </a:r>
            <a:r>
              <a:rPr lang="fr-FR" sz="1200" dirty="0" err="1">
                <a:latin typeface="Times New Roman"/>
                <a:cs typeface="Times New Roman"/>
              </a:rPr>
              <a:t>spacer</a:t>
            </a:r>
            <a:r>
              <a:rPr lang="fr-FR" sz="1200" dirty="0">
                <a:latin typeface="Times New Roman"/>
                <a:cs typeface="Times New Roman"/>
              </a:rPr>
              <a:t> </a:t>
            </a:r>
            <a:r>
              <a:rPr lang="fr-FR" sz="1200" dirty="0" err="1">
                <a:latin typeface="Times New Roman"/>
                <a:cs typeface="Times New Roman"/>
              </a:rPr>
              <a:t>sequences</a:t>
            </a:r>
            <a:r>
              <a:rPr lang="fr-FR" sz="1200" dirty="0">
                <a:latin typeface="Times New Roman"/>
                <a:cs typeface="Times New Roman"/>
              </a:rPr>
              <a:t>. Spacer#18*, 4 </a:t>
            </a:r>
            <a:r>
              <a:rPr lang="fr-FR" sz="1200" dirty="0" err="1">
                <a:latin typeface="Times New Roman"/>
                <a:cs typeface="Times New Roman"/>
              </a:rPr>
              <a:t>bp</a:t>
            </a:r>
            <a:r>
              <a:rPr lang="fr-FR" sz="1200" dirty="0">
                <a:latin typeface="Times New Roman"/>
                <a:cs typeface="Times New Roman"/>
              </a:rPr>
              <a:t>, </a:t>
            </a:r>
            <a:r>
              <a:rPr lang="fr-FR" sz="1200" dirty="0" err="1">
                <a:latin typeface="Times New Roman"/>
                <a:cs typeface="Times New Roman"/>
              </a:rPr>
              <a:t>indicated</a:t>
            </a:r>
            <a:r>
              <a:rPr lang="fr-FR" sz="1200" dirty="0">
                <a:latin typeface="Times New Roman"/>
                <a:cs typeface="Times New Roman"/>
              </a:rPr>
              <a:t> by </a:t>
            </a:r>
            <a:r>
              <a:rPr lang="fr-FR" sz="1200" dirty="0" err="1">
                <a:latin typeface="Times New Roman"/>
                <a:cs typeface="Times New Roman"/>
              </a:rPr>
              <a:t>dashes</a:t>
            </a:r>
            <a:r>
              <a:rPr lang="fr-FR" sz="1200" dirty="0">
                <a:latin typeface="Times New Roman"/>
                <a:cs typeface="Times New Roman"/>
              </a:rPr>
              <a:t>, are </a:t>
            </a:r>
            <a:r>
              <a:rPr lang="fr-FR" sz="1200" dirty="0" err="1">
                <a:latin typeface="Times New Roman"/>
                <a:cs typeface="Times New Roman"/>
              </a:rPr>
              <a:t>deleted</a:t>
            </a:r>
            <a:r>
              <a:rPr lang="fr-FR" sz="1200" dirty="0">
                <a:latin typeface="Times New Roman"/>
                <a:cs typeface="Times New Roman"/>
              </a:rPr>
              <a:t> due to the IS </a:t>
            </a:r>
            <a:r>
              <a:rPr lang="fr-FR" sz="1200" dirty="0" err="1">
                <a:latin typeface="Times New Roman"/>
                <a:cs typeface="Times New Roman"/>
              </a:rPr>
              <a:t>element</a:t>
            </a:r>
            <a:r>
              <a:rPr lang="fr-FR" sz="1200" dirty="0">
                <a:latin typeface="Times New Roman"/>
                <a:cs typeface="Times New Roman"/>
              </a:rPr>
              <a:t> insertion.</a:t>
            </a:r>
          </a:p>
        </p:txBody>
      </p:sp>
    </p:spTree>
    <p:extLst>
      <p:ext uri="{BB962C8B-B14F-4D97-AF65-F5344CB8AC3E}">
        <p14:creationId xmlns:p14="http://schemas.microsoft.com/office/powerpoint/2010/main" val="228623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CRISPR_Cas1_XCC(45-5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4000" y="7196667"/>
            <a:ext cx="9144000" cy="6858000"/>
          </a:xfrm>
          <a:prstGeom prst="rect">
            <a:avLst/>
          </a:prstGeom>
        </p:spPr>
      </p:pic>
      <p:sp>
        <p:nvSpPr>
          <p:cNvPr id="37" name="Rectangle 36"/>
          <p:cNvSpPr/>
          <p:nvPr/>
        </p:nvSpPr>
        <p:spPr>
          <a:xfrm>
            <a:off x="2201483" y="3724888"/>
            <a:ext cx="3402437" cy="1384995"/>
          </a:xfrm>
          <a:prstGeom prst="rect">
            <a:avLst/>
          </a:prstGeom>
        </p:spPr>
        <p:txBody>
          <a:bodyPr wrap="square">
            <a:spAutoFit/>
          </a:bodyPr>
          <a:lstStyle/>
          <a:p>
            <a:pPr algn="just"/>
            <a:r>
              <a:rPr lang="en-GB" sz="1200" b="1" dirty="0">
                <a:latin typeface="Times New Roman"/>
                <a:cs typeface="Times New Roman"/>
              </a:rPr>
              <a:t>Figure S7</a:t>
            </a:r>
            <a:r>
              <a:rPr lang="en-GB" sz="1200" dirty="0">
                <a:latin typeface="Times New Roman"/>
                <a:cs typeface="Times New Roman"/>
              </a:rPr>
              <a:t>. </a:t>
            </a:r>
            <a:r>
              <a:rPr lang="en-US" sz="1200" b="1" dirty="0">
                <a:latin typeface="Times New Roman"/>
                <a:cs typeface="Times New Roman"/>
              </a:rPr>
              <a:t>PCR </a:t>
            </a:r>
            <a:r>
              <a:rPr lang="en-US" sz="1200" b="1" dirty="0" err="1">
                <a:latin typeface="Times New Roman"/>
                <a:cs typeface="Times New Roman"/>
              </a:rPr>
              <a:t>amplific</a:t>
            </a:r>
            <a:r>
              <a:rPr lang="en-GB" sz="1200" b="1" dirty="0" err="1">
                <a:latin typeface="Times New Roman"/>
                <a:cs typeface="Times New Roman"/>
              </a:rPr>
              <a:t>ation</a:t>
            </a:r>
            <a:r>
              <a:rPr lang="en-GB" sz="1200" b="1" dirty="0">
                <a:latin typeface="Times New Roman"/>
                <a:cs typeface="Times New Roman"/>
              </a:rPr>
              <a:t> of spacer/repeat units next to the IS element of five </a:t>
            </a:r>
            <a:r>
              <a:rPr lang="fr-FR" sz="1200" b="1" i="1" dirty="0">
                <a:latin typeface="Times New Roman" panose="02020603050405020304" pitchFamily="18" charset="0"/>
                <a:cs typeface="Times New Roman" panose="02020603050405020304" pitchFamily="18" charset="0"/>
              </a:rPr>
              <a:t>X. </a:t>
            </a:r>
            <a:r>
              <a:rPr lang="fr-FR" sz="1200" b="1" i="1" dirty="0" err="1">
                <a:latin typeface="Times New Roman" panose="02020603050405020304" pitchFamily="18" charset="0"/>
                <a:cs typeface="Times New Roman" panose="02020603050405020304" pitchFamily="18" charset="0"/>
              </a:rPr>
              <a:t>citri</a:t>
            </a:r>
            <a:r>
              <a:rPr lang="fr-FR" sz="1200" b="1" dirty="0">
                <a:latin typeface="Times New Roman" panose="02020603050405020304" pitchFamily="18" charset="0"/>
                <a:cs typeface="Times New Roman" panose="02020603050405020304" pitchFamily="18" charset="0"/>
              </a:rPr>
              <a:t> </a:t>
            </a:r>
            <a:r>
              <a:rPr lang="fr-FR" sz="1200" b="1" dirty="0" err="1">
                <a:latin typeface="Times New Roman" panose="02020603050405020304" pitchFamily="18" charset="0"/>
                <a:cs typeface="Times New Roman" panose="02020603050405020304" pitchFamily="18" charset="0"/>
              </a:rPr>
              <a:t>pv</a:t>
            </a:r>
            <a:r>
              <a:rPr lang="fr-FR" sz="1200" b="1" dirty="0">
                <a:latin typeface="Times New Roman" panose="02020603050405020304" pitchFamily="18" charset="0"/>
                <a:cs typeface="Times New Roman" panose="02020603050405020304" pitchFamily="18" charset="0"/>
              </a:rPr>
              <a:t>. </a:t>
            </a:r>
            <a:r>
              <a:rPr lang="fr-FR" sz="1200" b="1" i="1" dirty="0" err="1">
                <a:latin typeface="Times New Roman" panose="02020603050405020304" pitchFamily="18" charset="0"/>
                <a:cs typeface="Times New Roman" panose="02020603050405020304" pitchFamily="18" charset="0"/>
              </a:rPr>
              <a:t>citri</a:t>
            </a:r>
            <a:r>
              <a:rPr lang="en-GB" sz="1200" b="1" dirty="0">
                <a:latin typeface="Times New Roman"/>
                <a:cs typeface="Times New Roman"/>
              </a:rPr>
              <a:t> strains.</a:t>
            </a:r>
            <a:r>
              <a:rPr lang="en-GB" sz="1200" dirty="0">
                <a:latin typeface="Times New Roman"/>
                <a:cs typeface="Times New Roman"/>
              </a:rPr>
              <a:t> M, molecular weight marker (1-kb ladder, Promega); n, negative control (PCR reaction without template DNA). Lanes 2-7, primer combination </a:t>
            </a:r>
            <a:r>
              <a:rPr lang="en-GB" sz="1200" dirty="0" err="1">
                <a:latin typeface="Times New Roman"/>
                <a:cs typeface="Times New Roman"/>
              </a:rPr>
              <a:t>Leader_fw</a:t>
            </a:r>
            <a:r>
              <a:rPr lang="en-GB" sz="1200" dirty="0">
                <a:latin typeface="Times New Roman"/>
                <a:cs typeface="Times New Roman"/>
              </a:rPr>
              <a:t> and IS-1_rev; lanes 9-14, primer combination IS-2_fw and Spacer#18_rev.</a:t>
            </a:r>
            <a:r>
              <a:rPr lang="fr-FR" sz="1200" dirty="0">
                <a:latin typeface="Times New Roman"/>
                <a:cs typeface="Times New Roman"/>
              </a:rPr>
              <a:t> </a:t>
            </a:r>
          </a:p>
        </p:txBody>
      </p:sp>
      <p:pic>
        <p:nvPicPr>
          <p:cNvPr id="29" name="Image 28"/>
          <p:cNvPicPr/>
          <p:nvPr/>
        </p:nvPicPr>
        <p:blipFill>
          <a:blip r:embed="rId3">
            <a:extLst>
              <a:ext uri="{28A0092B-C50C-407E-A947-70E740481C1C}">
                <a14:useLocalDpi xmlns:a14="http://schemas.microsoft.com/office/drawing/2010/main" val="0"/>
              </a:ext>
            </a:extLst>
          </a:blip>
          <a:srcRect/>
          <a:stretch>
            <a:fillRect/>
          </a:stretch>
        </p:blipFill>
        <p:spPr bwMode="auto">
          <a:xfrm>
            <a:off x="2155435" y="951831"/>
            <a:ext cx="3467735" cy="2756535"/>
          </a:xfrm>
          <a:prstGeom prst="rect">
            <a:avLst/>
          </a:prstGeom>
          <a:noFill/>
          <a:ln>
            <a:noFill/>
          </a:ln>
        </p:spPr>
      </p:pic>
    </p:spTree>
    <p:extLst>
      <p:ext uri="{BB962C8B-B14F-4D97-AF65-F5344CB8AC3E}">
        <p14:creationId xmlns:p14="http://schemas.microsoft.com/office/powerpoint/2010/main" val="54649091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6569</TotalTime>
  <Words>222</Words>
  <Application>Microsoft Macintosh PowerPoint</Application>
  <PresentationFormat>Widescreen</PresentationFormat>
  <Paragraphs>93</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IRD</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Kwanho JEONG</dc:creator>
  <cp:lastModifiedBy>Microsoft Office User</cp:lastModifiedBy>
  <cp:revision>110</cp:revision>
  <cp:lastPrinted>2018-08-27T13:01:04Z</cp:lastPrinted>
  <dcterms:created xsi:type="dcterms:W3CDTF">2018-03-26T14:17:04Z</dcterms:created>
  <dcterms:modified xsi:type="dcterms:W3CDTF">2019-07-31T14:08:41Z</dcterms:modified>
</cp:coreProperties>
</file>