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60" r:id="rId4"/>
    <p:sldId id="259" r:id="rId5"/>
    <p:sldId id="261" r:id="rId6"/>
    <p:sldId id="264" r:id="rId7"/>
    <p:sldId id="263" r:id="rId8"/>
    <p:sldId id="265" r:id="rId9"/>
    <p:sldId id="262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51"/>
  </p:normalViewPr>
  <p:slideViewPr>
    <p:cSldViewPr snapToGrid="0">
      <p:cViewPr varScale="1">
        <p:scale>
          <a:sx n="115" d="100"/>
          <a:sy n="115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F1101D-0807-4A4F-A654-28B75F6CAA15}" type="datetimeFigureOut">
              <a:rPr kumimoji="1" lang="zh-CN" altLang="en-US" smtClean="0"/>
              <a:t>2023/8/21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207CB-ADF3-8D42-BFF7-110A43A9CEB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89242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8207CB-ADF3-8D42-BFF7-110A43A9CEB2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10503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5E54BF-4C85-C47B-CA5E-1E17E74344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4A90E00-6A32-34DC-11AE-0F2CA72373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71ED7F-5E4A-4B72-84B9-D93B001C0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119A9-81FF-1F46-BAE2-17A1CB93FAF8}" type="datetimeFigureOut">
              <a:rPr kumimoji="1" lang="zh-CN" altLang="en-US" smtClean="0"/>
              <a:t>2023/8/21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27DC63E-99B4-1093-0FBD-D9055680A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08475A-067E-BBFB-93E3-BB2BE3179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D7DEE-2FC7-CD42-96E6-7AC0736213C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5190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34CB7C-E476-8D38-15F3-A463473E7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4872882-5C84-DB24-3DF6-33288799B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ADF4877-A641-1ED0-1A31-F252A1CFD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119A9-81FF-1F46-BAE2-17A1CB93FAF8}" type="datetimeFigureOut">
              <a:rPr kumimoji="1" lang="zh-CN" altLang="en-US" smtClean="0"/>
              <a:t>2023/8/21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206884D-0CAA-F565-B066-5EB1C963D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8025F0-DFCA-4305-387D-288870EEC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D7DEE-2FC7-CD42-96E6-7AC0736213C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60465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645D7C-7EC8-6C5C-FC9B-69ABE339F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ABCA010-BE20-BDBC-B266-72BF9AD4E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B342636-732E-6988-2E07-2EA0EC0B3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119A9-81FF-1F46-BAE2-17A1CB93FAF8}" type="datetimeFigureOut">
              <a:rPr kumimoji="1" lang="zh-CN" altLang="en-US" smtClean="0"/>
              <a:t>2023/8/21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970652-8A89-436D-06E1-80FEC0731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CFCBC84-1DF0-BD5D-6B15-241541C91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D7DEE-2FC7-CD42-96E6-7AC0736213C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74018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786FA3-75CA-1E15-7121-598FFDC24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847027-B30C-2D1B-D0C6-1AA11013C9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EBEB885-FE9F-F85C-17FD-1147C13DA9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C9B329A-9A98-4266-A2DC-470FFC703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119A9-81FF-1F46-BAE2-17A1CB93FAF8}" type="datetimeFigureOut">
              <a:rPr kumimoji="1" lang="zh-CN" altLang="en-US" smtClean="0"/>
              <a:t>2023/8/21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97C07D1-6437-50AE-F227-32E4B755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D5B9A00-E498-9701-A1CF-027C87E2F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D7DEE-2FC7-CD42-96E6-7AC0736213C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58022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51768B-C793-8E13-AE62-3590D8061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65DA759-FEEA-C73D-BB09-947BB699A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1613782-0F31-3B9C-7B8E-69C54B9E7F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A400858-4429-E0C4-C213-58477FA88F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0B670EA-7B9A-5795-F238-45D157E30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EF95C72-4799-9252-832E-B4372116A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119A9-81FF-1F46-BAE2-17A1CB93FAF8}" type="datetimeFigureOut">
              <a:rPr kumimoji="1" lang="zh-CN" altLang="en-US" smtClean="0"/>
              <a:t>2023/8/21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5F2C1C2-7AF3-9045-813B-94DA6C320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AB661D3-922F-581C-54DF-51AC083AC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D7DEE-2FC7-CD42-96E6-7AC0736213C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44568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8C09DA-1115-56B0-5414-A38DF7DD4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1AE2103-C3C6-BAC7-5357-3056FD87F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119A9-81FF-1F46-BAE2-17A1CB93FAF8}" type="datetimeFigureOut">
              <a:rPr kumimoji="1" lang="zh-CN" altLang="en-US" smtClean="0"/>
              <a:t>2023/8/21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5006304-960F-3E26-9E47-7FFFB46CB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0434D8F-4DBE-49ED-A0D7-E274285CB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D7DEE-2FC7-CD42-96E6-7AC0736213C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03798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8BD3832-DCFF-54D7-4D2F-05ED185B9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119A9-81FF-1F46-BAE2-17A1CB93FAF8}" type="datetimeFigureOut">
              <a:rPr kumimoji="1" lang="zh-CN" altLang="en-US" smtClean="0"/>
              <a:t>2023/8/21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A0BCE32-6051-152E-0780-C4EE8BDA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D8642A0-7385-B806-29BD-15B520D5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D7DEE-2FC7-CD42-96E6-7AC0736213C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06161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89291E-BB1A-BC38-2B9C-8EB0A753D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257BE0-151F-F7CB-1784-54608AB68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851C981-A9A2-636D-97B8-3BCF45A6D2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F073C75-B320-EB8D-B856-84C4A11A1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119A9-81FF-1F46-BAE2-17A1CB93FAF8}" type="datetimeFigureOut">
              <a:rPr kumimoji="1" lang="zh-CN" altLang="en-US" smtClean="0"/>
              <a:t>2023/8/21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8C9BABE-4656-DF7B-B4B8-CC7B13BB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EBC688E-8DD6-9E8F-F9F2-CF886CB87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D7DEE-2FC7-CD42-96E6-7AC0736213C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20011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4596DD-3170-461A-2DDC-2138016A9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1EBA643-B364-ABF1-2F61-DDDFF2E38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E1C7D1F-7891-1585-B9E9-0FC87162C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F5BFBE5-2FE2-3176-7F8C-5D8E71096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119A9-81FF-1F46-BAE2-17A1CB93FAF8}" type="datetimeFigureOut">
              <a:rPr kumimoji="1" lang="zh-CN" altLang="en-US" smtClean="0"/>
              <a:t>2023/8/21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F310CFC-87D7-D323-CB43-605A15B23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5A9525B-240D-3488-8B26-445895651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D7DEE-2FC7-CD42-96E6-7AC0736213C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85342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5997D1-3E20-8F11-90B5-46D1B8B1E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F9C48F0-4027-B5C3-3938-4E4CB22DEE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F094F3C-1F26-8D18-FC28-48706DEBC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119A9-81FF-1F46-BAE2-17A1CB93FAF8}" type="datetimeFigureOut">
              <a:rPr kumimoji="1" lang="zh-CN" altLang="en-US" smtClean="0"/>
              <a:t>2023/8/21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C74FD57-0454-7C08-FA19-7C104CF40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9ADD57-18F2-14FF-321F-64B6F38C1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D7DEE-2FC7-CD42-96E6-7AC0736213C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95182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C334A36-B4E3-5BF5-CE9D-7793848E89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A67B4B7-2EA8-C304-AC1B-56228E4D7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7D6B7BE-07A0-D9A0-37C0-8187BF58C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119A9-81FF-1F46-BAE2-17A1CB93FAF8}" type="datetimeFigureOut">
              <a:rPr kumimoji="1" lang="zh-CN" altLang="en-US" smtClean="0"/>
              <a:t>2023/8/21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F9925B6-346E-0B1F-E06E-449B7A16F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A35984-87D0-683C-6CAF-38EA4B597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D7DEE-2FC7-CD42-96E6-7AC0736213C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19758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DBE7817-B516-E97C-8EF4-CF4F863F2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CDCED08-C823-DDBE-1346-A7A27515C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E653773-BC7B-DA94-0BD5-BDECE9BF85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119A9-81FF-1F46-BAE2-17A1CB93FAF8}" type="datetimeFigureOut">
              <a:rPr kumimoji="1" lang="zh-CN" altLang="en-US" smtClean="0"/>
              <a:t>2023/8/21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587701-D47B-9F67-157D-F27EF74CCF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1F722ED-FC4D-D60B-216D-4EC2BC90B7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D7DEE-2FC7-CD42-96E6-7AC0736213C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01361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"/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"/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"/><Relationship Id="rId2" Type="http://schemas.openxmlformats.org/officeDocument/2006/relationships/image" Target="../media/image17.t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6669C95-AB91-ED21-3A24-C0D4B180D82F}"/>
              </a:ext>
            </a:extLst>
          </p:cNvPr>
          <p:cNvSpPr txBox="1"/>
          <p:nvPr/>
        </p:nvSpPr>
        <p:spPr>
          <a:xfrm>
            <a:off x="809721" y="257078"/>
            <a:ext cx="14131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500" dirty="0"/>
              <a:t>A</a:t>
            </a:r>
            <a:endParaRPr kumimoji="1" lang="zh-CN" altLang="en-US" sz="2500" dirty="0"/>
          </a:p>
        </p:txBody>
      </p:sp>
      <p:pic>
        <p:nvPicPr>
          <p:cNvPr id="4" name="图片 3" descr="雪地上&#10;&#10;描述已自动生成">
            <a:extLst>
              <a:ext uri="{FF2B5EF4-FFF2-40B4-BE49-F238E27FC236}">
                <a16:creationId xmlns:a16="http://schemas.microsoft.com/office/drawing/2014/main" id="{91B8B0E4-B1DF-A302-644E-BDABBD9E5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655" y="1502064"/>
            <a:ext cx="5015345" cy="334356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BE4A17B-D77D-561A-6A4E-109C1BBC64E9}"/>
              </a:ext>
            </a:extLst>
          </p:cNvPr>
          <p:cNvSpPr txBox="1"/>
          <p:nvPr/>
        </p:nvSpPr>
        <p:spPr>
          <a:xfrm>
            <a:off x="1288472" y="997527"/>
            <a:ext cx="1413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H3K4me3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图片 6" descr="雪地上的风景&#10;&#10;描述已自动生成">
            <a:extLst>
              <a:ext uri="{FF2B5EF4-FFF2-40B4-BE49-F238E27FC236}">
                <a16:creationId xmlns:a16="http://schemas.microsoft.com/office/drawing/2014/main" id="{0AC2CD8C-5038-7B6C-329E-F9877EF7A3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4037" y="1502064"/>
            <a:ext cx="5015346" cy="334356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EF77368-B27F-0B8E-C542-F8122B5FCCCF}"/>
              </a:ext>
            </a:extLst>
          </p:cNvPr>
          <p:cNvSpPr txBox="1"/>
          <p:nvPr/>
        </p:nvSpPr>
        <p:spPr>
          <a:xfrm>
            <a:off x="6747163" y="997527"/>
            <a:ext cx="1413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314E8FF-D315-FD62-BA9D-161879B2F915}"/>
              </a:ext>
            </a:extLst>
          </p:cNvPr>
          <p:cNvSpPr txBox="1"/>
          <p:nvPr/>
        </p:nvSpPr>
        <p:spPr>
          <a:xfrm rot="19220536">
            <a:off x="1867077" y="3238436"/>
            <a:ext cx="630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DMSO</a:t>
            </a:r>
            <a:endParaRPr kumimoji="1"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1AABBEA-531B-720C-2C34-CEE3A2F28211}"/>
              </a:ext>
            </a:extLst>
          </p:cNvPr>
          <p:cNvSpPr txBox="1"/>
          <p:nvPr/>
        </p:nvSpPr>
        <p:spPr>
          <a:xfrm rot="19220536">
            <a:off x="1802264" y="3321159"/>
            <a:ext cx="11942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SP-2509 1 </a:t>
            </a:r>
            <a:r>
              <a:rPr kumimoji="1"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endParaRPr kumimoji="1"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AE6745B-7EA8-C3C2-8A14-CA22F8847615}"/>
              </a:ext>
            </a:extLst>
          </p:cNvPr>
          <p:cNvSpPr txBox="1"/>
          <p:nvPr/>
        </p:nvSpPr>
        <p:spPr>
          <a:xfrm rot="19220536">
            <a:off x="2086282" y="3401526"/>
            <a:ext cx="11942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SP-2509 10 </a:t>
            </a:r>
            <a:r>
              <a:rPr kumimoji="1"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endParaRPr kumimoji="1"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E96172E-9D79-1EB5-EAB5-8349AE029DAE}"/>
              </a:ext>
            </a:extLst>
          </p:cNvPr>
          <p:cNvSpPr txBox="1"/>
          <p:nvPr/>
        </p:nvSpPr>
        <p:spPr>
          <a:xfrm rot="19220536">
            <a:off x="2982827" y="3255090"/>
            <a:ext cx="630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DMSO</a:t>
            </a:r>
            <a:endParaRPr kumimoji="1"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FB11676-CD55-0578-4812-BA2FED2CB527}"/>
              </a:ext>
            </a:extLst>
          </p:cNvPr>
          <p:cNvSpPr txBox="1"/>
          <p:nvPr/>
        </p:nvSpPr>
        <p:spPr>
          <a:xfrm rot="19220536">
            <a:off x="2918014" y="3337813"/>
            <a:ext cx="11942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SP-2509 1 </a:t>
            </a:r>
            <a:r>
              <a:rPr kumimoji="1"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endParaRPr kumimoji="1"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A01A87D-7D1D-65E5-3358-B5B7FC34F0B8}"/>
              </a:ext>
            </a:extLst>
          </p:cNvPr>
          <p:cNvSpPr txBox="1"/>
          <p:nvPr/>
        </p:nvSpPr>
        <p:spPr>
          <a:xfrm rot="19220536">
            <a:off x="3202032" y="3418180"/>
            <a:ext cx="11942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SP-2509 10 </a:t>
            </a:r>
            <a:r>
              <a:rPr kumimoji="1"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endParaRPr kumimoji="1"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041EB68-80D4-94D1-8E5A-A679639136EA}"/>
              </a:ext>
            </a:extLst>
          </p:cNvPr>
          <p:cNvSpPr txBox="1"/>
          <p:nvPr/>
        </p:nvSpPr>
        <p:spPr>
          <a:xfrm>
            <a:off x="2067702" y="3990015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Low-glucose</a:t>
            </a:r>
            <a:endParaRPr kumimoji="1" lang="zh-CN" altLang="en-US" sz="10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C1D20AE-FDCF-0CF5-9B75-AF1160AB94A8}"/>
              </a:ext>
            </a:extLst>
          </p:cNvPr>
          <p:cNvSpPr txBox="1"/>
          <p:nvPr/>
        </p:nvSpPr>
        <p:spPr>
          <a:xfrm>
            <a:off x="3369634" y="3990015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Glucose</a:t>
            </a:r>
            <a:endParaRPr kumimoji="1" lang="zh-CN" altLang="en-US" sz="1000" dirty="0"/>
          </a:p>
        </p:txBody>
      </p: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58506CEF-4104-4572-34C7-7062755CA14A}"/>
              </a:ext>
            </a:extLst>
          </p:cNvPr>
          <p:cNvCxnSpPr/>
          <p:nvPr/>
        </p:nvCxnSpPr>
        <p:spPr>
          <a:xfrm>
            <a:off x="4103674" y="2820040"/>
            <a:ext cx="18441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A66D8556-F40A-8265-7166-0A6F0C326060}"/>
              </a:ext>
            </a:extLst>
          </p:cNvPr>
          <p:cNvCxnSpPr/>
          <p:nvPr/>
        </p:nvCxnSpPr>
        <p:spPr>
          <a:xfrm>
            <a:off x="4103674" y="3051787"/>
            <a:ext cx="18441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79532270-D575-0CA5-6749-16DAD47FD8DC}"/>
              </a:ext>
            </a:extLst>
          </p:cNvPr>
          <p:cNvSpPr txBox="1"/>
          <p:nvPr/>
        </p:nvSpPr>
        <p:spPr>
          <a:xfrm>
            <a:off x="4240438" y="2682869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17 </a:t>
            </a:r>
            <a:r>
              <a:rPr kumimoji="1" lang="en-US" altLang="zh-CN" sz="1000" dirty="0" err="1"/>
              <a:t>kDa</a:t>
            </a:r>
            <a:endParaRPr kumimoji="1" lang="zh-CN" altLang="en-US" sz="10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811C9AE-9225-1ED8-4FF5-31F38AD80654}"/>
              </a:ext>
            </a:extLst>
          </p:cNvPr>
          <p:cNvSpPr txBox="1"/>
          <p:nvPr/>
        </p:nvSpPr>
        <p:spPr>
          <a:xfrm>
            <a:off x="4240438" y="2929090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11 </a:t>
            </a:r>
            <a:r>
              <a:rPr kumimoji="1" lang="en-US" altLang="zh-CN" sz="1000" dirty="0" err="1"/>
              <a:t>kDa</a:t>
            </a:r>
            <a:endParaRPr kumimoji="1"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043845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游戏机, 飞机, 飞行&#10;&#10;描述已自动生成">
            <a:extLst>
              <a:ext uri="{FF2B5EF4-FFF2-40B4-BE49-F238E27FC236}">
                <a16:creationId xmlns:a16="http://schemas.microsoft.com/office/drawing/2014/main" id="{48E19F9F-450C-E6CA-A84F-070410716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655" y="1720272"/>
            <a:ext cx="5126182" cy="3417455"/>
          </a:xfrm>
          <a:prstGeom prst="rect">
            <a:avLst/>
          </a:prstGeom>
        </p:spPr>
      </p:pic>
      <p:pic>
        <p:nvPicPr>
          <p:cNvPr id="6" name="图片 5" descr="图片包含 背景图案&#10;&#10;描述已自动生成">
            <a:extLst>
              <a:ext uri="{FF2B5EF4-FFF2-40B4-BE49-F238E27FC236}">
                <a16:creationId xmlns:a16="http://schemas.microsoft.com/office/drawing/2014/main" id="{B76C8DEF-A2A0-E1AA-D2C8-8FF105758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335" y="1720272"/>
            <a:ext cx="5126182" cy="341745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1BBB2F1-9FF0-9533-8361-86C60FE19BE8}"/>
              </a:ext>
            </a:extLst>
          </p:cNvPr>
          <p:cNvSpPr txBox="1"/>
          <p:nvPr/>
        </p:nvSpPr>
        <p:spPr>
          <a:xfrm>
            <a:off x="1080654" y="1122219"/>
            <a:ext cx="1413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0" dirty="0">
                <a:effectLst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β-actin</a:t>
            </a:r>
            <a:r>
              <a:rPr lang="zh-CN" altLang="zh-CN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9712A5C-8270-3C91-BCEF-CF5328616D71}"/>
              </a:ext>
            </a:extLst>
          </p:cNvPr>
          <p:cNvSpPr txBox="1"/>
          <p:nvPr/>
        </p:nvSpPr>
        <p:spPr>
          <a:xfrm>
            <a:off x="6778335" y="1122219"/>
            <a:ext cx="1413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D1B1A4F-A6AD-33CD-10E7-7FEF41F33309}"/>
              </a:ext>
            </a:extLst>
          </p:cNvPr>
          <p:cNvSpPr txBox="1"/>
          <p:nvPr/>
        </p:nvSpPr>
        <p:spPr>
          <a:xfrm>
            <a:off x="725054" y="257078"/>
            <a:ext cx="14131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5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zh-CN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FDF02F6-7BA6-333E-75C6-46CB62A36F74}"/>
              </a:ext>
            </a:extLst>
          </p:cNvPr>
          <p:cNvSpPr txBox="1"/>
          <p:nvPr/>
        </p:nvSpPr>
        <p:spPr>
          <a:xfrm rot="19220536">
            <a:off x="2388694" y="3699021"/>
            <a:ext cx="630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DMSO</a:t>
            </a:r>
            <a:endParaRPr kumimoji="1"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3351513-5446-BD04-F482-4FD3AF17ED41}"/>
              </a:ext>
            </a:extLst>
          </p:cNvPr>
          <p:cNvSpPr txBox="1"/>
          <p:nvPr/>
        </p:nvSpPr>
        <p:spPr>
          <a:xfrm rot="19220536">
            <a:off x="2323881" y="3781744"/>
            <a:ext cx="11942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SP-2509 1 </a:t>
            </a:r>
            <a:r>
              <a:rPr kumimoji="1"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endParaRPr kumimoji="1"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E7158C3-C779-FB96-E293-E05AB5EC6113}"/>
              </a:ext>
            </a:extLst>
          </p:cNvPr>
          <p:cNvSpPr txBox="1"/>
          <p:nvPr/>
        </p:nvSpPr>
        <p:spPr>
          <a:xfrm rot="19220536">
            <a:off x="2607899" y="3862111"/>
            <a:ext cx="11942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SP-2509 10 </a:t>
            </a:r>
            <a:r>
              <a:rPr kumimoji="1"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endParaRPr kumimoji="1"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D19F6C7-B120-1666-9DD7-95BA07D5C269}"/>
              </a:ext>
            </a:extLst>
          </p:cNvPr>
          <p:cNvSpPr txBox="1"/>
          <p:nvPr/>
        </p:nvSpPr>
        <p:spPr>
          <a:xfrm rot="19220536">
            <a:off x="3504444" y="3715675"/>
            <a:ext cx="630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DMSO</a:t>
            </a:r>
            <a:endParaRPr kumimoji="1"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AB954FA-5E7F-7B08-4DF5-3F358790234A}"/>
              </a:ext>
            </a:extLst>
          </p:cNvPr>
          <p:cNvSpPr txBox="1"/>
          <p:nvPr/>
        </p:nvSpPr>
        <p:spPr>
          <a:xfrm rot="19220536">
            <a:off x="3439631" y="3798398"/>
            <a:ext cx="11942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SP-2509 1 </a:t>
            </a:r>
            <a:r>
              <a:rPr kumimoji="1"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endParaRPr kumimoji="1"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0AB69FC-34EF-8428-78EC-0F2755AFC9A4}"/>
              </a:ext>
            </a:extLst>
          </p:cNvPr>
          <p:cNvSpPr txBox="1"/>
          <p:nvPr/>
        </p:nvSpPr>
        <p:spPr>
          <a:xfrm rot="19220536">
            <a:off x="3723649" y="3878765"/>
            <a:ext cx="11942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SP-2509 10 </a:t>
            </a:r>
            <a:r>
              <a:rPr kumimoji="1"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endParaRPr kumimoji="1"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888582C-50DA-CEE7-45A8-6F668C780508}"/>
              </a:ext>
            </a:extLst>
          </p:cNvPr>
          <p:cNvSpPr txBox="1"/>
          <p:nvPr/>
        </p:nvSpPr>
        <p:spPr>
          <a:xfrm>
            <a:off x="2589319" y="4450600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Low-glucose</a:t>
            </a:r>
            <a:endParaRPr kumimoji="1" lang="zh-CN" altLang="en-US" sz="10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0A05912-2732-31B5-CDF3-0D1D3E5C8E56}"/>
              </a:ext>
            </a:extLst>
          </p:cNvPr>
          <p:cNvSpPr txBox="1"/>
          <p:nvPr/>
        </p:nvSpPr>
        <p:spPr>
          <a:xfrm>
            <a:off x="3891251" y="4450600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Glucose</a:t>
            </a:r>
            <a:endParaRPr kumimoji="1" lang="zh-CN" altLang="en-US" sz="1000" dirty="0"/>
          </a:p>
        </p:txBody>
      </p: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9626EF75-CF46-E56E-2331-26A8C9B5C918}"/>
              </a:ext>
            </a:extLst>
          </p:cNvPr>
          <p:cNvCxnSpPr/>
          <p:nvPr/>
        </p:nvCxnSpPr>
        <p:spPr>
          <a:xfrm>
            <a:off x="4660628" y="3385304"/>
            <a:ext cx="18441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6AA7DEB9-2A87-E0BB-FA98-C02E43070294}"/>
              </a:ext>
            </a:extLst>
          </p:cNvPr>
          <p:cNvCxnSpPr/>
          <p:nvPr/>
        </p:nvCxnSpPr>
        <p:spPr>
          <a:xfrm>
            <a:off x="4658592" y="3560317"/>
            <a:ext cx="18441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BE01220A-D5CB-6424-1A4F-AF7CD592C7D3}"/>
              </a:ext>
            </a:extLst>
          </p:cNvPr>
          <p:cNvSpPr txBox="1"/>
          <p:nvPr/>
        </p:nvSpPr>
        <p:spPr>
          <a:xfrm>
            <a:off x="4814834" y="3265349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48 </a:t>
            </a:r>
            <a:r>
              <a:rPr kumimoji="1" lang="en-US" altLang="zh-CN" sz="1000" dirty="0" err="1"/>
              <a:t>kDa</a:t>
            </a:r>
            <a:endParaRPr kumimoji="1" lang="zh-CN" altLang="en-US" sz="10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5D3DCB7-3EA4-3831-C799-85956199F427}"/>
              </a:ext>
            </a:extLst>
          </p:cNvPr>
          <p:cNvSpPr txBox="1"/>
          <p:nvPr/>
        </p:nvSpPr>
        <p:spPr>
          <a:xfrm>
            <a:off x="4814834" y="3436756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35 </a:t>
            </a:r>
            <a:r>
              <a:rPr kumimoji="1" lang="en-US" altLang="zh-CN" sz="1000" dirty="0" err="1"/>
              <a:t>kDa</a:t>
            </a:r>
            <a:endParaRPr kumimoji="1"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4064085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雪地上的飞机&#10;&#10;中度可信度描述已自动生成">
            <a:extLst>
              <a:ext uri="{FF2B5EF4-FFF2-40B4-BE49-F238E27FC236}">
                <a16:creationId xmlns:a16="http://schemas.microsoft.com/office/drawing/2014/main" id="{3632F6C7-CDC2-8B1A-B770-B915EB509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204" y="1737077"/>
            <a:ext cx="5075767" cy="338384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968CB3D-7DC1-E5F1-98F3-48895163AC1D}"/>
              </a:ext>
            </a:extLst>
          </p:cNvPr>
          <p:cNvSpPr txBox="1"/>
          <p:nvPr/>
        </p:nvSpPr>
        <p:spPr>
          <a:xfrm>
            <a:off x="374073" y="290945"/>
            <a:ext cx="14131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5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zh-CN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D8A3C53-24CF-4CCD-6651-5B58DB66E9F7}"/>
              </a:ext>
            </a:extLst>
          </p:cNvPr>
          <p:cNvSpPr txBox="1"/>
          <p:nvPr/>
        </p:nvSpPr>
        <p:spPr>
          <a:xfrm>
            <a:off x="594204" y="1205345"/>
            <a:ext cx="2678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p-PDH</a:t>
            </a:r>
            <a:endParaRPr kumimoji="1" lang="zh-CN" altLang="en-US" dirty="0"/>
          </a:p>
        </p:txBody>
      </p:sp>
      <p:pic>
        <p:nvPicPr>
          <p:cNvPr id="7" name="图片 6" descr="文本&#10;&#10;中度可信度描述已自动生成">
            <a:extLst>
              <a:ext uri="{FF2B5EF4-FFF2-40B4-BE49-F238E27FC236}">
                <a16:creationId xmlns:a16="http://schemas.microsoft.com/office/drawing/2014/main" id="{7CFB03A1-D680-07A5-020E-240DCA795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2131" y="1737077"/>
            <a:ext cx="5075768" cy="338384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994A5B0-113E-5758-23D9-330118EB544E}"/>
              </a:ext>
            </a:extLst>
          </p:cNvPr>
          <p:cNvSpPr txBox="1"/>
          <p:nvPr/>
        </p:nvSpPr>
        <p:spPr>
          <a:xfrm>
            <a:off x="1080654" y="3757135"/>
            <a:ext cx="14131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SP-2509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ED21708-A111-8784-C1DE-A6AA7F089BF1}"/>
              </a:ext>
            </a:extLst>
          </p:cNvPr>
          <p:cNvSpPr txBox="1"/>
          <p:nvPr/>
        </p:nvSpPr>
        <p:spPr>
          <a:xfrm>
            <a:off x="1220700" y="4042645"/>
            <a:ext cx="599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DCA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82D92F6-6359-D727-4D1A-CE1675D3E9DD}"/>
              </a:ext>
            </a:extLst>
          </p:cNvPr>
          <p:cNvSpPr txBox="1"/>
          <p:nvPr/>
        </p:nvSpPr>
        <p:spPr>
          <a:xfrm>
            <a:off x="2205420" y="373944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112745A-E61D-D9CB-B21A-7A85DEB760B5}"/>
              </a:ext>
            </a:extLst>
          </p:cNvPr>
          <p:cNvSpPr txBox="1"/>
          <p:nvPr/>
        </p:nvSpPr>
        <p:spPr>
          <a:xfrm>
            <a:off x="2452834" y="3742833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52D53CA-A8B2-D6DC-037C-24F987832BA1}"/>
              </a:ext>
            </a:extLst>
          </p:cNvPr>
          <p:cNvSpPr txBox="1"/>
          <p:nvPr/>
        </p:nvSpPr>
        <p:spPr>
          <a:xfrm>
            <a:off x="2714549" y="3736047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92422E8-0D61-03FC-F783-DB223981F224}"/>
              </a:ext>
            </a:extLst>
          </p:cNvPr>
          <p:cNvSpPr txBox="1"/>
          <p:nvPr/>
        </p:nvSpPr>
        <p:spPr>
          <a:xfrm>
            <a:off x="2961963" y="3745378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22D6DEF-58A4-87DE-75EE-20AB7D99BEB9}"/>
              </a:ext>
            </a:extLst>
          </p:cNvPr>
          <p:cNvSpPr txBox="1"/>
          <p:nvPr/>
        </p:nvSpPr>
        <p:spPr>
          <a:xfrm>
            <a:off x="3540932" y="373944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825AD3C-4A9E-B166-FF9D-00D868174924}"/>
              </a:ext>
            </a:extLst>
          </p:cNvPr>
          <p:cNvSpPr txBox="1"/>
          <p:nvPr/>
        </p:nvSpPr>
        <p:spPr>
          <a:xfrm>
            <a:off x="3788346" y="3742833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B6F8B79-234A-0D8C-B094-F911882FE37F}"/>
              </a:ext>
            </a:extLst>
          </p:cNvPr>
          <p:cNvSpPr txBox="1"/>
          <p:nvPr/>
        </p:nvSpPr>
        <p:spPr>
          <a:xfrm>
            <a:off x="4050061" y="3736047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99D438B-B14F-14C7-D8F2-3323FA4DA317}"/>
              </a:ext>
            </a:extLst>
          </p:cNvPr>
          <p:cNvSpPr txBox="1"/>
          <p:nvPr/>
        </p:nvSpPr>
        <p:spPr>
          <a:xfrm>
            <a:off x="4297475" y="3745378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88DC37D-2E5B-6F0D-705E-966CABBA2C7C}"/>
              </a:ext>
            </a:extLst>
          </p:cNvPr>
          <p:cNvSpPr txBox="1"/>
          <p:nvPr/>
        </p:nvSpPr>
        <p:spPr>
          <a:xfrm>
            <a:off x="2211794" y="4042645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52AE5B7-C569-0D6F-9A2D-8465E6303B39}"/>
              </a:ext>
            </a:extLst>
          </p:cNvPr>
          <p:cNvSpPr txBox="1"/>
          <p:nvPr/>
        </p:nvSpPr>
        <p:spPr>
          <a:xfrm>
            <a:off x="2471536" y="4039252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05E6FD5-A561-E5C0-F158-CFFB6427E5D9}"/>
              </a:ext>
            </a:extLst>
          </p:cNvPr>
          <p:cNvSpPr txBox="1"/>
          <p:nvPr/>
        </p:nvSpPr>
        <p:spPr>
          <a:xfrm>
            <a:off x="2703256" y="404519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E0EEF3E-00F4-4995-4094-785127974F33}"/>
              </a:ext>
            </a:extLst>
          </p:cNvPr>
          <p:cNvSpPr txBox="1"/>
          <p:nvPr/>
        </p:nvSpPr>
        <p:spPr>
          <a:xfrm>
            <a:off x="2963002" y="4047735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3E9CDF6-E743-0A7A-33C3-8613C1CC0A91}"/>
              </a:ext>
            </a:extLst>
          </p:cNvPr>
          <p:cNvSpPr txBox="1"/>
          <p:nvPr/>
        </p:nvSpPr>
        <p:spPr>
          <a:xfrm>
            <a:off x="3553702" y="404519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517B7EC-E49D-9017-037B-F785EE58BBCE}"/>
              </a:ext>
            </a:extLst>
          </p:cNvPr>
          <p:cNvSpPr txBox="1"/>
          <p:nvPr/>
        </p:nvSpPr>
        <p:spPr>
          <a:xfrm>
            <a:off x="3813444" y="4041797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B526244-1B1C-117C-D53F-6F8B76CEA4AC}"/>
              </a:ext>
            </a:extLst>
          </p:cNvPr>
          <p:cNvSpPr txBox="1"/>
          <p:nvPr/>
        </p:nvSpPr>
        <p:spPr>
          <a:xfrm>
            <a:off x="4045164" y="4047735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D9741B2-1161-6989-548B-4B7F56442CD3}"/>
              </a:ext>
            </a:extLst>
          </p:cNvPr>
          <p:cNvSpPr txBox="1"/>
          <p:nvPr/>
        </p:nvSpPr>
        <p:spPr>
          <a:xfrm>
            <a:off x="4304910" y="405028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46FBF48-F359-E0A0-2F8A-7A2386B4C7BB}"/>
              </a:ext>
            </a:extLst>
          </p:cNvPr>
          <p:cNvSpPr txBox="1"/>
          <p:nvPr/>
        </p:nvSpPr>
        <p:spPr>
          <a:xfrm>
            <a:off x="3681785" y="4317558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Low-glucose</a:t>
            </a:r>
            <a:endParaRPr kumimoji="1" lang="zh-CN" altLang="en-US" sz="10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FA47EC4-9824-797F-E8B1-F7C3A625EE50}"/>
              </a:ext>
            </a:extLst>
          </p:cNvPr>
          <p:cNvSpPr txBox="1"/>
          <p:nvPr/>
        </p:nvSpPr>
        <p:spPr>
          <a:xfrm>
            <a:off x="2453750" y="4320103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Glucose</a:t>
            </a:r>
            <a:endParaRPr kumimoji="1" lang="zh-CN" altLang="en-US" sz="1000" dirty="0"/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3F9FD815-500D-017B-18E8-6B0D2B1BB385}"/>
              </a:ext>
            </a:extLst>
          </p:cNvPr>
          <p:cNvCxnSpPr/>
          <p:nvPr/>
        </p:nvCxnSpPr>
        <p:spPr>
          <a:xfrm>
            <a:off x="4654941" y="3225591"/>
            <a:ext cx="18441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62205BD7-0056-3EC6-0C96-FE571F2EA91F}"/>
              </a:ext>
            </a:extLst>
          </p:cNvPr>
          <p:cNvCxnSpPr/>
          <p:nvPr/>
        </p:nvCxnSpPr>
        <p:spPr>
          <a:xfrm>
            <a:off x="4652903" y="3441704"/>
            <a:ext cx="18441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BB19358B-67F2-FA4C-64CD-A8DAA86A2ECE}"/>
              </a:ext>
            </a:extLst>
          </p:cNvPr>
          <p:cNvSpPr txBox="1"/>
          <p:nvPr/>
        </p:nvSpPr>
        <p:spPr>
          <a:xfrm>
            <a:off x="4814834" y="3094961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48 </a:t>
            </a:r>
            <a:r>
              <a:rPr kumimoji="1" lang="en-US" altLang="zh-CN" sz="1000" dirty="0" err="1"/>
              <a:t>kDa</a:t>
            </a:r>
            <a:endParaRPr kumimoji="1" lang="zh-CN" altLang="en-US" sz="10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D2B377B-473E-1307-E90E-97AFC043D069}"/>
              </a:ext>
            </a:extLst>
          </p:cNvPr>
          <p:cNvSpPr txBox="1"/>
          <p:nvPr/>
        </p:nvSpPr>
        <p:spPr>
          <a:xfrm>
            <a:off x="4814834" y="3311804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35 </a:t>
            </a:r>
            <a:r>
              <a:rPr kumimoji="1" lang="en-US" altLang="zh-CN" sz="1000" dirty="0" err="1"/>
              <a:t>kDa</a:t>
            </a:r>
            <a:endParaRPr kumimoji="1"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295235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F0FD727-E63F-14B2-0CF4-E3CE1BCF0C6B}"/>
              </a:ext>
            </a:extLst>
          </p:cNvPr>
          <p:cNvSpPr txBox="1"/>
          <p:nvPr/>
        </p:nvSpPr>
        <p:spPr>
          <a:xfrm>
            <a:off x="374073" y="290945"/>
            <a:ext cx="14131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5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zh-CN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 descr="雪地上&#10;&#10;描述已自动生成">
            <a:extLst>
              <a:ext uri="{FF2B5EF4-FFF2-40B4-BE49-F238E27FC236}">
                <a16:creationId xmlns:a16="http://schemas.microsoft.com/office/drawing/2014/main" id="{7D9411F8-F4D3-03C8-FAD8-60683E4E6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388" y="1852625"/>
            <a:ext cx="5349063" cy="356604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26900B1-F1DE-5CDA-0220-B73C96FAD0F0}"/>
              </a:ext>
            </a:extLst>
          </p:cNvPr>
          <p:cNvSpPr txBox="1"/>
          <p:nvPr/>
        </p:nvSpPr>
        <p:spPr>
          <a:xfrm>
            <a:off x="386388" y="1290012"/>
            <a:ext cx="1413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PDH</a:t>
            </a:r>
            <a:endParaRPr kumimoji="1" lang="zh-CN" altLang="en-US" dirty="0"/>
          </a:p>
        </p:txBody>
      </p:sp>
      <p:pic>
        <p:nvPicPr>
          <p:cNvPr id="8" name="图片 7" descr="墙上的海报&#10;&#10;中度可信度描述已自动生成">
            <a:extLst>
              <a:ext uri="{FF2B5EF4-FFF2-40B4-BE49-F238E27FC236}">
                <a16:creationId xmlns:a16="http://schemas.microsoft.com/office/drawing/2014/main" id="{2DCE65B5-8E47-FE4A-F1D1-86CE4162A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2247" y="1852626"/>
            <a:ext cx="5349063" cy="356604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C49435AD-1974-C664-C715-205E3DFFCBC0}"/>
              </a:ext>
            </a:extLst>
          </p:cNvPr>
          <p:cNvSpPr txBox="1"/>
          <p:nvPr/>
        </p:nvSpPr>
        <p:spPr>
          <a:xfrm>
            <a:off x="6096000" y="1290012"/>
            <a:ext cx="1413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Marker</a:t>
            </a:r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9746768-DB04-5159-C144-5C6CDDCF0E35}"/>
              </a:ext>
            </a:extLst>
          </p:cNvPr>
          <p:cNvSpPr txBox="1"/>
          <p:nvPr/>
        </p:nvSpPr>
        <p:spPr>
          <a:xfrm>
            <a:off x="924242" y="3757135"/>
            <a:ext cx="14131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SP-2509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C3AC644-C079-88E4-4DAF-76684C7AC0C4}"/>
              </a:ext>
            </a:extLst>
          </p:cNvPr>
          <p:cNvSpPr txBox="1"/>
          <p:nvPr/>
        </p:nvSpPr>
        <p:spPr>
          <a:xfrm>
            <a:off x="1064288" y="4042645"/>
            <a:ext cx="599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DCA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FE1BDA8-7A2D-2E74-E55B-5C382FA7403B}"/>
              </a:ext>
            </a:extLst>
          </p:cNvPr>
          <p:cNvSpPr txBox="1"/>
          <p:nvPr/>
        </p:nvSpPr>
        <p:spPr>
          <a:xfrm>
            <a:off x="1952755" y="373944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661DF3D-AE88-6227-1DEE-481E9317D0FC}"/>
              </a:ext>
            </a:extLst>
          </p:cNvPr>
          <p:cNvSpPr txBox="1"/>
          <p:nvPr/>
        </p:nvSpPr>
        <p:spPr>
          <a:xfrm>
            <a:off x="2200169" y="3742833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D396FA0-51FA-2BB5-7569-824190E8A977}"/>
              </a:ext>
            </a:extLst>
          </p:cNvPr>
          <p:cNvSpPr txBox="1"/>
          <p:nvPr/>
        </p:nvSpPr>
        <p:spPr>
          <a:xfrm>
            <a:off x="2461884" y="3736047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A677F94-C819-7384-1CBD-DE67B9CEA395}"/>
              </a:ext>
            </a:extLst>
          </p:cNvPr>
          <p:cNvSpPr txBox="1"/>
          <p:nvPr/>
        </p:nvSpPr>
        <p:spPr>
          <a:xfrm>
            <a:off x="2709298" y="3745378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AF5DD77-0DD2-643A-52BF-363A62BE39FF}"/>
              </a:ext>
            </a:extLst>
          </p:cNvPr>
          <p:cNvSpPr txBox="1"/>
          <p:nvPr/>
        </p:nvSpPr>
        <p:spPr>
          <a:xfrm>
            <a:off x="3384520" y="373944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9C0972D-0AD5-D0C6-AA12-207D9A01DEC2}"/>
              </a:ext>
            </a:extLst>
          </p:cNvPr>
          <p:cNvSpPr txBox="1"/>
          <p:nvPr/>
        </p:nvSpPr>
        <p:spPr>
          <a:xfrm>
            <a:off x="3631934" y="3742833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13E2947-810F-C09F-94D7-1E1519B3CEE9}"/>
              </a:ext>
            </a:extLst>
          </p:cNvPr>
          <p:cNvSpPr txBox="1"/>
          <p:nvPr/>
        </p:nvSpPr>
        <p:spPr>
          <a:xfrm>
            <a:off x="3893649" y="3736047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75D50A1-F612-7C42-B0B7-B9CD40F9E2C2}"/>
              </a:ext>
            </a:extLst>
          </p:cNvPr>
          <p:cNvSpPr txBox="1"/>
          <p:nvPr/>
        </p:nvSpPr>
        <p:spPr>
          <a:xfrm>
            <a:off x="4141063" y="3745378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A23951A-82DC-0981-495A-AE7A4332194C}"/>
              </a:ext>
            </a:extLst>
          </p:cNvPr>
          <p:cNvSpPr txBox="1"/>
          <p:nvPr/>
        </p:nvSpPr>
        <p:spPr>
          <a:xfrm>
            <a:off x="1959129" y="4042645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07C138F-9A10-E94C-2B2A-EFE8EAB0CE2B}"/>
              </a:ext>
            </a:extLst>
          </p:cNvPr>
          <p:cNvSpPr txBox="1"/>
          <p:nvPr/>
        </p:nvSpPr>
        <p:spPr>
          <a:xfrm>
            <a:off x="2218871" y="4039252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23A421B-F2BD-DC68-B4A6-82053EE8D22C}"/>
              </a:ext>
            </a:extLst>
          </p:cNvPr>
          <p:cNvSpPr txBox="1"/>
          <p:nvPr/>
        </p:nvSpPr>
        <p:spPr>
          <a:xfrm>
            <a:off x="2450591" y="404519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4E186F9-FC81-2673-3928-09C59FD26762}"/>
              </a:ext>
            </a:extLst>
          </p:cNvPr>
          <p:cNvSpPr txBox="1"/>
          <p:nvPr/>
        </p:nvSpPr>
        <p:spPr>
          <a:xfrm>
            <a:off x="2710337" y="4047735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3408557-0183-975A-9336-6756799A2D6B}"/>
              </a:ext>
            </a:extLst>
          </p:cNvPr>
          <p:cNvSpPr txBox="1"/>
          <p:nvPr/>
        </p:nvSpPr>
        <p:spPr>
          <a:xfrm>
            <a:off x="3397290" y="404519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A200365-4ACA-2080-A957-F1C4FF34E35E}"/>
              </a:ext>
            </a:extLst>
          </p:cNvPr>
          <p:cNvSpPr txBox="1"/>
          <p:nvPr/>
        </p:nvSpPr>
        <p:spPr>
          <a:xfrm>
            <a:off x="3657032" y="4041797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CC2B13C-29E8-1F12-D44E-D5FEAD9FC573}"/>
              </a:ext>
            </a:extLst>
          </p:cNvPr>
          <p:cNvSpPr txBox="1"/>
          <p:nvPr/>
        </p:nvSpPr>
        <p:spPr>
          <a:xfrm>
            <a:off x="3888752" y="4047735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B6E577B-247E-7D44-303F-32139A72ACFA}"/>
              </a:ext>
            </a:extLst>
          </p:cNvPr>
          <p:cNvSpPr txBox="1"/>
          <p:nvPr/>
        </p:nvSpPr>
        <p:spPr>
          <a:xfrm>
            <a:off x="4148498" y="405028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FBD54CF-B848-9A71-0466-5023EA6DF448}"/>
              </a:ext>
            </a:extLst>
          </p:cNvPr>
          <p:cNvSpPr txBox="1"/>
          <p:nvPr/>
        </p:nvSpPr>
        <p:spPr>
          <a:xfrm>
            <a:off x="3525373" y="4317558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Low-glucose</a:t>
            </a:r>
            <a:endParaRPr kumimoji="1" lang="zh-CN" altLang="en-US" sz="10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2CF2E9C-D441-3141-336F-613E0B8A8E15}"/>
              </a:ext>
            </a:extLst>
          </p:cNvPr>
          <p:cNvSpPr txBox="1"/>
          <p:nvPr/>
        </p:nvSpPr>
        <p:spPr>
          <a:xfrm>
            <a:off x="2201085" y="4320103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Glucose</a:t>
            </a:r>
            <a:endParaRPr kumimoji="1" lang="zh-CN" altLang="en-US" sz="1000" dirty="0"/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25D04131-A1F2-AD42-617E-F0624CFAE55A}"/>
              </a:ext>
            </a:extLst>
          </p:cNvPr>
          <p:cNvCxnSpPr/>
          <p:nvPr/>
        </p:nvCxnSpPr>
        <p:spPr>
          <a:xfrm>
            <a:off x="4520469" y="3315241"/>
            <a:ext cx="18441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18A57F97-02B9-6506-F305-F7B6F2AF207E}"/>
              </a:ext>
            </a:extLst>
          </p:cNvPr>
          <p:cNvCxnSpPr/>
          <p:nvPr/>
        </p:nvCxnSpPr>
        <p:spPr>
          <a:xfrm>
            <a:off x="4518431" y="3531354"/>
            <a:ext cx="18441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3171D91D-8F01-F5E5-27F5-E49788B129ED}"/>
              </a:ext>
            </a:extLst>
          </p:cNvPr>
          <p:cNvSpPr txBox="1"/>
          <p:nvPr/>
        </p:nvSpPr>
        <p:spPr>
          <a:xfrm>
            <a:off x="4680362" y="3184611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48 </a:t>
            </a:r>
            <a:r>
              <a:rPr kumimoji="1" lang="en-US" altLang="zh-CN" sz="1000" dirty="0" err="1"/>
              <a:t>kDa</a:t>
            </a:r>
            <a:endParaRPr kumimoji="1" lang="zh-CN" altLang="en-US" sz="10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2209DFC8-609C-598F-7772-C3797C3C26E9}"/>
              </a:ext>
            </a:extLst>
          </p:cNvPr>
          <p:cNvSpPr txBox="1"/>
          <p:nvPr/>
        </p:nvSpPr>
        <p:spPr>
          <a:xfrm>
            <a:off x="4680362" y="3401454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35 </a:t>
            </a:r>
            <a:r>
              <a:rPr kumimoji="1" lang="en-US" altLang="zh-CN" sz="1000" dirty="0" err="1"/>
              <a:t>kDa</a:t>
            </a:r>
            <a:endParaRPr kumimoji="1"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4153448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形用户界面&#10;&#10;中度可信度描述已自动生成">
            <a:extLst>
              <a:ext uri="{FF2B5EF4-FFF2-40B4-BE49-F238E27FC236}">
                <a16:creationId xmlns:a16="http://schemas.microsoft.com/office/drawing/2014/main" id="{B116CD0B-85D5-CF4F-9C87-1C1DC5A42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0586" y="1820331"/>
            <a:ext cx="5058836" cy="3372558"/>
          </a:xfrm>
          <a:prstGeom prst="rect">
            <a:avLst/>
          </a:prstGeom>
        </p:spPr>
      </p:pic>
      <p:pic>
        <p:nvPicPr>
          <p:cNvPr id="5" name="图片 4" descr="图片包含 男人, 滑雪, 水, 飞行&#10;&#10;描述已自动生成">
            <a:extLst>
              <a:ext uri="{FF2B5EF4-FFF2-40B4-BE49-F238E27FC236}">
                <a16:creationId xmlns:a16="http://schemas.microsoft.com/office/drawing/2014/main" id="{AC62AF52-BF02-5227-EC73-6A851E08F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234" y="1820331"/>
            <a:ext cx="5058836" cy="337255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9A1EEBC-FB85-61F1-4FA8-8561AAE2AA97}"/>
              </a:ext>
            </a:extLst>
          </p:cNvPr>
          <p:cNvSpPr txBox="1"/>
          <p:nvPr/>
        </p:nvSpPr>
        <p:spPr>
          <a:xfrm>
            <a:off x="374073" y="290945"/>
            <a:ext cx="14131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5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zh-CN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B199B7A-4208-A9FA-55B4-B7BFD74F3C05}"/>
              </a:ext>
            </a:extLst>
          </p:cNvPr>
          <p:cNvSpPr txBox="1"/>
          <p:nvPr/>
        </p:nvSpPr>
        <p:spPr>
          <a:xfrm>
            <a:off x="766234" y="1295780"/>
            <a:ext cx="1413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0" dirty="0">
                <a:effectLst/>
                <a:latin typeface="Times New Roman" panose="02020603050405020304" pitchFamily="18" charset="0"/>
                <a:ea typeface="MS PGothic" panose="020B0600070205080204" pitchFamily="34" charset="-128"/>
              </a:rPr>
              <a:t>β-actin</a:t>
            </a:r>
            <a:r>
              <a:rPr lang="zh-CN" altLang="zh-CN" dirty="0">
                <a:effectLst/>
              </a:rPr>
              <a:t> </a:t>
            </a:r>
            <a:endParaRPr kumimoji="1"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84ACB7A-D896-1ECF-7816-81CD33BADF2D}"/>
              </a:ext>
            </a:extLst>
          </p:cNvPr>
          <p:cNvSpPr txBox="1"/>
          <p:nvPr/>
        </p:nvSpPr>
        <p:spPr>
          <a:xfrm>
            <a:off x="1537855" y="3757135"/>
            <a:ext cx="14131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SP-2509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7C732CD-8E96-D180-641E-2871B92651DC}"/>
              </a:ext>
            </a:extLst>
          </p:cNvPr>
          <p:cNvSpPr txBox="1"/>
          <p:nvPr/>
        </p:nvSpPr>
        <p:spPr>
          <a:xfrm>
            <a:off x="1677901" y="4042645"/>
            <a:ext cx="599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DCA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AD4AFE1-9D02-B437-43B2-391B3FFF11BB}"/>
              </a:ext>
            </a:extLst>
          </p:cNvPr>
          <p:cNvSpPr txBox="1"/>
          <p:nvPr/>
        </p:nvSpPr>
        <p:spPr>
          <a:xfrm>
            <a:off x="2566368" y="373944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0E826B0-CFB0-FBFF-577D-C8BDFDFDB164}"/>
              </a:ext>
            </a:extLst>
          </p:cNvPr>
          <p:cNvSpPr txBox="1"/>
          <p:nvPr/>
        </p:nvSpPr>
        <p:spPr>
          <a:xfrm>
            <a:off x="2813782" y="3742833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AAEA7F0-B0F3-6179-1893-90872A0C9F55}"/>
              </a:ext>
            </a:extLst>
          </p:cNvPr>
          <p:cNvSpPr txBox="1"/>
          <p:nvPr/>
        </p:nvSpPr>
        <p:spPr>
          <a:xfrm>
            <a:off x="3075497" y="3736047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CE317EE-6C64-074A-FF0B-3D12D9F714DD}"/>
              </a:ext>
            </a:extLst>
          </p:cNvPr>
          <p:cNvSpPr txBox="1"/>
          <p:nvPr/>
        </p:nvSpPr>
        <p:spPr>
          <a:xfrm>
            <a:off x="3322911" y="3745378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244A314-56F4-DACC-F21C-F4BA1B289EBD}"/>
              </a:ext>
            </a:extLst>
          </p:cNvPr>
          <p:cNvSpPr txBox="1"/>
          <p:nvPr/>
        </p:nvSpPr>
        <p:spPr>
          <a:xfrm>
            <a:off x="3998133" y="373944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708C048-D8BF-3433-D55A-B259395AF932}"/>
              </a:ext>
            </a:extLst>
          </p:cNvPr>
          <p:cNvSpPr txBox="1"/>
          <p:nvPr/>
        </p:nvSpPr>
        <p:spPr>
          <a:xfrm>
            <a:off x="4245547" y="3742833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743E3F4-3C3F-90AB-FF12-898AF312A4F4}"/>
              </a:ext>
            </a:extLst>
          </p:cNvPr>
          <p:cNvSpPr txBox="1"/>
          <p:nvPr/>
        </p:nvSpPr>
        <p:spPr>
          <a:xfrm>
            <a:off x="4507262" y="3736047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6FF0156-C752-1061-378C-71A0AF0F44DE}"/>
              </a:ext>
            </a:extLst>
          </p:cNvPr>
          <p:cNvSpPr txBox="1"/>
          <p:nvPr/>
        </p:nvSpPr>
        <p:spPr>
          <a:xfrm>
            <a:off x="4754676" y="3745378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6CD7BA9-AFB2-2630-472B-C76D4DF0BAD4}"/>
              </a:ext>
            </a:extLst>
          </p:cNvPr>
          <p:cNvSpPr txBox="1"/>
          <p:nvPr/>
        </p:nvSpPr>
        <p:spPr>
          <a:xfrm>
            <a:off x="2572742" y="4042645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C0BEA28-9119-268E-FFB1-C5D24BAA0E37}"/>
              </a:ext>
            </a:extLst>
          </p:cNvPr>
          <p:cNvSpPr txBox="1"/>
          <p:nvPr/>
        </p:nvSpPr>
        <p:spPr>
          <a:xfrm>
            <a:off x="2832484" y="4039252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95F21BF-086B-3892-6680-6E4483564236}"/>
              </a:ext>
            </a:extLst>
          </p:cNvPr>
          <p:cNvSpPr txBox="1"/>
          <p:nvPr/>
        </p:nvSpPr>
        <p:spPr>
          <a:xfrm>
            <a:off x="3064204" y="404519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71CF46C-06B8-5673-8BF8-33D39E3B7A0A}"/>
              </a:ext>
            </a:extLst>
          </p:cNvPr>
          <p:cNvSpPr txBox="1"/>
          <p:nvPr/>
        </p:nvSpPr>
        <p:spPr>
          <a:xfrm>
            <a:off x="3323950" y="4047735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F61186B-B14D-336B-39AA-1243102E4A00}"/>
              </a:ext>
            </a:extLst>
          </p:cNvPr>
          <p:cNvSpPr txBox="1"/>
          <p:nvPr/>
        </p:nvSpPr>
        <p:spPr>
          <a:xfrm>
            <a:off x="4010903" y="404519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DA84F61-7908-C9A9-443B-BF1BB30666E5}"/>
              </a:ext>
            </a:extLst>
          </p:cNvPr>
          <p:cNvSpPr txBox="1"/>
          <p:nvPr/>
        </p:nvSpPr>
        <p:spPr>
          <a:xfrm>
            <a:off x="4270645" y="4041797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49593FD-4E40-D04D-11FD-C36E9C197E94}"/>
              </a:ext>
            </a:extLst>
          </p:cNvPr>
          <p:cNvSpPr txBox="1"/>
          <p:nvPr/>
        </p:nvSpPr>
        <p:spPr>
          <a:xfrm>
            <a:off x="4502365" y="4047735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1AE0D93-9EE1-E944-0562-C41954AAB633}"/>
              </a:ext>
            </a:extLst>
          </p:cNvPr>
          <p:cNvSpPr txBox="1"/>
          <p:nvPr/>
        </p:nvSpPr>
        <p:spPr>
          <a:xfrm>
            <a:off x="4762111" y="405028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A805F2F-93C1-FD08-2825-C64201123060}"/>
              </a:ext>
            </a:extLst>
          </p:cNvPr>
          <p:cNvSpPr txBox="1"/>
          <p:nvPr/>
        </p:nvSpPr>
        <p:spPr>
          <a:xfrm>
            <a:off x="4138986" y="4317558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Low-glucose</a:t>
            </a:r>
            <a:endParaRPr kumimoji="1" lang="zh-CN" altLang="en-US" sz="1000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F9F36E7-243F-411E-C191-337D47E9C55A}"/>
              </a:ext>
            </a:extLst>
          </p:cNvPr>
          <p:cNvSpPr txBox="1"/>
          <p:nvPr/>
        </p:nvSpPr>
        <p:spPr>
          <a:xfrm>
            <a:off x="2814698" y="4320103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Glucose</a:t>
            </a:r>
            <a:endParaRPr kumimoji="1" lang="zh-CN" altLang="en-US" sz="1000" dirty="0"/>
          </a:p>
        </p:txBody>
      </p: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74C465A0-51E2-8AC0-940C-ADCEA449C288}"/>
              </a:ext>
            </a:extLst>
          </p:cNvPr>
          <p:cNvCxnSpPr/>
          <p:nvPr/>
        </p:nvCxnSpPr>
        <p:spPr>
          <a:xfrm>
            <a:off x="5183858" y="3369031"/>
            <a:ext cx="18441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A04E6213-16FB-7D14-BD2E-060A8989626B}"/>
              </a:ext>
            </a:extLst>
          </p:cNvPr>
          <p:cNvCxnSpPr/>
          <p:nvPr/>
        </p:nvCxnSpPr>
        <p:spPr>
          <a:xfrm>
            <a:off x="5181820" y="3585144"/>
            <a:ext cx="18441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06881672-EE90-8FD4-E418-9BDAA7B5ADDF}"/>
              </a:ext>
            </a:extLst>
          </p:cNvPr>
          <p:cNvSpPr txBox="1"/>
          <p:nvPr/>
        </p:nvSpPr>
        <p:spPr>
          <a:xfrm>
            <a:off x="5343751" y="3238401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48 </a:t>
            </a:r>
            <a:r>
              <a:rPr kumimoji="1" lang="en-US" altLang="zh-CN" sz="1000" dirty="0" err="1"/>
              <a:t>kDa</a:t>
            </a:r>
            <a:endParaRPr kumimoji="1" lang="zh-CN" altLang="en-US" sz="1000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077E8CB-BF16-32EA-76B5-6B77D3121C3E}"/>
              </a:ext>
            </a:extLst>
          </p:cNvPr>
          <p:cNvSpPr txBox="1"/>
          <p:nvPr/>
        </p:nvSpPr>
        <p:spPr>
          <a:xfrm>
            <a:off x="5343751" y="3455244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35 </a:t>
            </a:r>
            <a:r>
              <a:rPr kumimoji="1" lang="en-US" altLang="zh-CN" sz="1000" dirty="0" err="1"/>
              <a:t>kDa</a:t>
            </a:r>
            <a:endParaRPr kumimoji="1"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428020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墙上挂着一幅画&#10;&#10;中度可信度描述已自动生成">
            <a:extLst>
              <a:ext uri="{FF2B5EF4-FFF2-40B4-BE49-F238E27FC236}">
                <a16:creationId xmlns:a16="http://schemas.microsoft.com/office/drawing/2014/main" id="{84A05D10-66F1-E77C-56AF-A4B22C04D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035" y="1941811"/>
            <a:ext cx="5516033" cy="3677355"/>
          </a:xfrm>
          <a:prstGeom prst="rect">
            <a:avLst/>
          </a:prstGeom>
        </p:spPr>
      </p:pic>
      <p:pic>
        <p:nvPicPr>
          <p:cNvPr id="5" name="图片 4" descr="飞机飞在天空中&#10;&#10;中度可信度描述已自动生成">
            <a:extLst>
              <a:ext uri="{FF2B5EF4-FFF2-40B4-BE49-F238E27FC236}">
                <a16:creationId xmlns:a16="http://schemas.microsoft.com/office/drawing/2014/main" id="{71D031FE-3261-A503-7938-8AB8998E2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5" y="1941811"/>
            <a:ext cx="5516032" cy="367735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E9C79F7-6464-A1C5-1357-2574A695F957}"/>
              </a:ext>
            </a:extLst>
          </p:cNvPr>
          <p:cNvSpPr txBox="1"/>
          <p:nvPr/>
        </p:nvSpPr>
        <p:spPr>
          <a:xfrm>
            <a:off x="374073" y="290945"/>
            <a:ext cx="14131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5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zh-CN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D0DB8E9-92DD-92FB-097D-5D3E58E8D9E3}"/>
              </a:ext>
            </a:extLst>
          </p:cNvPr>
          <p:cNvSpPr txBox="1"/>
          <p:nvPr/>
        </p:nvSpPr>
        <p:spPr>
          <a:xfrm>
            <a:off x="951536" y="1421177"/>
            <a:ext cx="2204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0" dirty="0">
                <a:effectLst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LSD1</a:t>
            </a:r>
            <a:r>
              <a:rPr lang="zh-CN" altLang="zh-CN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C8FAAA1-CF20-674A-2613-42F558354743}"/>
              </a:ext>
            </a:extLst>
          </p:cNvPr>
          <p:cNvSpPr txBox="1"/>
          <p:nvPr/>
        </p:nvSpPr>
        <p:spPr>
          <a:xfrm>
            <a:off x="6573402" y="1421177"/>
            <a:ext cx="2204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kern="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Marker</a:t>
            </a:r>
            <a:r>
              <a:rPr lang="zh-CN" altLang="zh-CN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7E4AD3F-A98E-1110-2DE2-4E0D80C6A645}"/>
              </a:ext>
            </a:extLst>
          </p:cNvPr>
          <p:cNvSpPr txBox="1"/>
          <p:nvPr/>
        </p:nvSpPr>
        <p:spPr>
          <a:xfrm>
            <a:off x="1614524" y="3182779"/>
            <a:ext cx="9673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Low-glucose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3F17748-F513-9B39-282C-4C2AE8E50A16}"/>
              </a:ext>
            </a:extLst>
          </p:cNvPr>
          <p:cNvSpPr txBox="1"/>
          <p:nvPr/>
        </p:nvSpPr>
        <p:spPr>
          <a:xfrm>
            <a:off x="2653552" y="3200709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55247C6-A0E8-4EF0-B574-C76ABB90FF92}"/>
              </a:ext>
            </a:extLst>
          </p:cNvPr>
          <p:cNvSpPr txBox="1"/>
          <p:nvPr/>
        </p:nvSpPr>
        <p:spPr>
          <a:xfrm>
            <a:off x="2978211" y="3200709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E5778B0-88D6-6336-9B5A-5414CCA8C699}"/>
              </a:ext>
            </a:extLst>
          </p:cNvPr>
          <p:cNvSpPr txBox="1"/>
          <p:nvPr/>
        </p:nvSpPr>
        <p:spPr>
          <a:xfrm>
            <a:off x="3245488" y="3200709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995C07B-C4D6-A8BE-6B6D-F08DD41851F3}"/>
              </a:ext>
            </a:extLst>
          </p:cNvPr>
          <p:cNvSpPr txBox="1"/>
          <p:nvPr/>
        </p:nvSpPr>
        <p:spPr>
          <a:xfrm>
            <a:off x="3570147" y="3200709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73AA11B-0DAE-A285-4B5D-B5C0003FB3F5}"/>
              </a:ext>
            </a:extLst>
          </p:cNvPr>
          <p:cNvSpPr txBox="1"/>
          <p:nvPr/>
        </p:nvSpPr>
        <p:spPr>
          <a:xfrm>
            <a:off x="3847693" y="3200709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C281AD9-AB3A-AF08-683A-3F6BB3530947}"/>
              </a:ext>
            </a:extLst>
          </p:cNvPr>
          <p:cNvSpPr txBox="1"/>
          <p:nvPr/>
        </p:nvSpPr>
        <p:spPr>
          <a:xfrm>
            <a:off x="4172352" y="3200709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DF39C6C-EE3E-DA3C-A903-21FA6F232E4D}"/>
              </a:ext>
            </a:extLst>
          </p:cNvPr>
          <p:cNvSpPr txBox="1"/>
          <p:nvPr/>
        </p:nvSpPr>
        <p:spPr>
          <a:xfrm>
            <a:off x="1830439" y="3534267"/>
            <a:ext cx="9673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siLSD1-1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820095F-3C78-2859-A360-508C8C16BF49}"/>
              </a:ext>
            </a:extLst>
          </p:cNvPr>
          <p:cNvSpPr txBox="1"/>
          <p:nvPr/>
        </p:nvSpPr>
        <p:spPr>
          <a:xfrm>
            <a:off x="2674064" y="3534267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4222C9A-D64E-8779-9BA0-44412CCC5EFB}"/>
              </a:ext>
            </a:extLst>
          </p:cNvPr>
          <p:cNvSpPr txBox="1"/>
          <p:nvPr/>
        </p:nvSpPr>
        <p:spPr>
          <a:xfrm>
            <a:off x="2986999" y="3534267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A3959F4-0392-463A-D168-CE69482D0CEB}"/>
              </a:ext>
            </a:extLst>
          </p:cNvPr>
          <p:cNvSpPr txBox="1"/>
          <p:nvPr/>
        </p:nvSpPr>
        <p:spPr>
          <a:xfrm>
            <a:off x="3254276" y="3534267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C7B3221-A92A-C124-DFEC-3612640A905A}"/>
              </a:ext>
            </a:extLst>
          </p:cNvPr>
          <p:cNvSpPr txBox="1"/>
          <p:nvPr/>
        </p:nvSpPr>
        <p:spPr>
          <a:xfrm>
            <a:off x="3578935" y="3534267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982C3CD-0B12-F545-9E36-38A546770156}"/>
              </a:ext>
            </a:extLst>
          </p:cNvPr>
          <p:cNvSpPr txBox="1"/>
          <p:nvPr/>
        </p:nvSpPr>
        <p:spPr>
          <a:xfrm>
            <a:off x="3856481" y="3534267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4157266-87D8-7242-5AEA-D6E6AB5E367E}"/>
              </a:ext>
            </a:extLst>
          </p:cNvPr>
          <p:cNvSpPr txBox="1"/>
          <p:nvPr/>
        </p:nvSpPr>
        <p:spPr>
          <a:xfrm>
            <a:off x="4181140" y="3534267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41D80C81-9262-F195-4186-E256718710DB}"/>
              </a:ext>
            </a:extLst>
          </p:cNvPr>
          <p:cNvCxnSpPr/>
          <p:nvPr/>
        </p:nvCxnSpPr>
        <p:spPr>
          <a:xfrm>
            <a:off x="4409809" y="2966647"/>
            <a:ext cx="18441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72E67B12-39B1-CC0C-1302-21765DCC0C58}"/>
              </a:ext>
            </a:extLst>
          </p:cNvPr>
          <p:cNvCxnSpPr/>
          <p:nvPr/>
        </p:nvCxnSpPr>
        <p:spPr>
          <a:xfrm>
            <a:off x="4407771" y="3102579"/>
            <a:ext cx="18441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98C5FFBE-B874-B296-F082-D7C3DC5906D9}"/>
              </a:ext>
            </a:extLst>
          </p:cNvPr>
          <p:cNvSpPr txBox="1"/>
          <p:nvPr/>
        </p:nvSpPr>
        <p:spPr>
          <a:xfrm>
            <a:off x="4617409" y="2835919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135 </a:t>
            </a:r>
            <a:r>
              <a:rPr kumimoji="1" lang="en-US" altLang="zh-CN" sz="1000" dirty="0" err="1"/>
              <a:t>kDa</a:t>
            </a:r>
            <a:endParaRPr kumimoji="1" lang="zh-CN" altLang="en-US" sz="1000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66047A01-C03F-EB41-BA8B-54B1F17D8B73}"/>
              </a:ext>
            </a:extLst>
          </p:cNvPr>
          <p:cNvSpPr txBox="1"/>
          <p:nvPr/>
        </p:nvSpPr>
        <p:spPr>
          <a:xfrm>
            <a:off x="4617409" y="2964629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100 </a:t>
            </a:r>
            <a:r>
              <a:rPr kumimoji="1" lang="en-US" altLang="zh-CN" sz="1000" dirty="0" err="1"/>
              <a:t>kDa</a:t>
            </a:r>
            <a:endParaRPr kumimoji="1"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799500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0445714-13D2-E0E9-F8F8-6DCF32FB269D}"/>
              </a:ext>
            </a:extLst>
          </p:cNvPr>
          <p:cNvSpPr txBox="1"/>
          <p:nvPr/>
        </p:nvSpPr>
        <p:spPr>
          <a:xfrm>
            <a:off x="374073" y="290945"/>
            <a:ext cx="14131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500" dirty="0"/>
              <a:t>C</a:t>
            </a:r>
            <a:endParaRPr kumimoji="1" lang="zh-CN" altLang="en-US" sz="2500" dirty="0"/>
          </a:p>
        </p:txBody>
      </p:sp>
      <p:pic>
        <p:nvPicPr>
          <p:cNvPr id="6" name="图片 5" descr="图片包含 文本&#10;&#10;描述已自动生成">
            <a:extLst>
              <a:ext uri="{FF2B5EF4-FFF2-40B4-BE49-F238E27FC236}">
                <a16:creationId xmlns:a16="http://schemas.microsoft.com/office/drawing/2014/main" id="{91F3ACCE-5921-CF88-75B8-6C3DC52BD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1" y="1871134"/>
            <a:ext cx="5168901" cy="3445934"/>
          </a:xfrm>
          <a:prstGeom prst="rect">
            <a:avLst/>
          </a:prstGeom>
        </p:spPr>
      </p:pic>
      <p:pic>
        <p:nvPicPr>
          <p:cNvPr id="8" name="图片 7" descr="黑白色的照片&#10;&#10;低可信度描述已自动生成">
            <a:extLst>
              <a:ext uri="{FF2B5EF4-FFF2-40B4-BE49-F238E27FC236}">
                <a16:creationId xmlns:a16="http://schemas.microsoft.com/office/drawing/2014/main" id="{A0CF4CF7-8161-FD28-F862-3B4364F35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656" y="1871134"/>
            <a:ext cx="5168900" cy="344593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530DDD5C-A5D0-4C5D-9331-74160B7A1910}"/>
              </a:ext>
            </a:extLst>
          </p:cNvPr>
          <p:cNvSpPr txBox="1"/>
          <p:nvPr/>
        </p:nvSpPr>
        <p:spPr>
          <a:xfrm>
            <a:off x="1188603" y="1457867"/>
            <a:ext cx="2204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0" dirty="0">
                <a:effectLst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β-actin</a:t>
            </a:r>
            <a:r>
              <a:rPr lang="zh-CN" altLang="zh-CN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9EC92C4-7914-35FA-D3A8-0107C7CEEB10}"/>
              </a:ext>
            </a:extLst>
          </p:cNvPr>
          <p:cNvSpPr txBox="1"/>
          <p:nvPr/>
        </p:nvSpPr>
        <p:spPr>
          <a:xfrm>
            <a:off x="6096000" y="1457867"/>
            <a:ext cx="2204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0" dirty="0">
                <a:effectLst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Marker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56D1F0F-E5EE-81E8-AEF2-017B47E8A085}"/>
              </a:ext>
            </a:extLst>
          </p:cNvPr>
          <p:cNvSpPr txBox="1"/>
          <p:nvPr/>
        </p:nvSpPr>
        <p:spPr>
          <a:xfrm>
            <a:off x="1676517" y="3647730"/>
            <a:ext cx="9673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Low-glucose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06310AE-D34E-F3CA-49DA-864F1A027363}"/>
              </a:ext>
            </a:extLst>
          </p:cNvPr>
          <p:cNvSpPr txBox="1"/>
          <p:nvPr/>
        </p:nvSpPr>
        <p:spPr>
          <a:xfrm>
            <a:off x="2715545" y="366566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7ADE78D-1352-113E-6204-7432DE426D74}"/>
              </a:ext>
            </a:extLst>
          </p:cNvPr>
          <p:cNvSpPr txBox="1"/>
          <p:nvPr/>
        </p:nvSpPr>
        <p:spPr>
          <a:xfrm>
            <a:off x="3040204" y="366566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F3877F3-6A76-3E04-1F70-E01FFD4CB4DE}"/>
              </a:ext>
            </a:extLst>
          </p:cNvPr>
          <p:cNvSpPr txBox="1"/>
          <p:nvPr/>
        </p:nvSpPr>
        <p:spPr>
          <a:xfrm>
            <a:off x="3307481" y="366566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79414CB-334C-FE1F-2929-1E8EC8263286}"/>
              </a:ext>
            </a:extLst>
          </p:cNvPr>
          <p:cNvSpPr txBox="1"/>
          <p:nvPr/>
        </p:nvSpPr>
        <p:spPr>
          <a:xfrm>
            <a:off x="3632140" y="366566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2BC925C-D09C-EDE9-3764-F0BB02EF2FE9}"/>
              </a:ext>
            </a:extLst>
          </p:cNvPr>
          <p:cNvSpPr txBox="1"/>
          <p:nvPr/>
        </p:nvSpPr>
        <p:spPr>
          <a:xfrm>
            <a:off x="3909686" y="366566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DDAD241-F9A1-0E28-B998-1BE338EB9DEA}"/>
              </a:ext>
            </a:extLst>
          </p:cNvPr>
          <p:cNvSpPr txBox="1"/>
          <p:nvPr/>
        </p:nvSpPr>
        <p:spPr>
          <a:xfrm>
            <a:off x="4234345" y="366566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78565AC-1FC6-80CB-4D13-8DBA712542C9}"/>
              </a:ext>
            </a:extLst>
          </p:cNvPr>
          <p:cNvSpPr txBox="1"/>
          <p:nvPr/>
        </p:nvSpPr>
        <p:spPr>
          <a:xfrm>
            <a:off x="1892432" y="3999218"/>
            <a:ext cx="9673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siLSD1-1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0198EF8-BF0B-4543-9DD9-69DF124F0393}"/>
              </a:ext>
            </a:extLst>
          </p:cNvPr>
          <p:cNvSpPr txBox="1"/>
          <p:nvPr/>
        </p:nvSpPr>
        <p:spPr>
          <a:xfrm>
            <a:off x="2736057" y="3999218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6B16166-CE8D-BB0B-F9DB-94929AC6650B}"/>
              </a:ext>
            </a:extLst>
          </p:cNvPr>
          <p:cNvSpPr txBox="1"/>
          <p:nvPr/>
        </p:nvSpPr>
        <p:spPr>
          <a:xfrm>
            <a:off x="3048992" y="3999218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E5B98A2-2E26-1BEB-8606-66F07568406F}"/>
              </a:ext>
            </a:extLst>
          </p:cNvPr>
          <p:cNvSpPr txBox="1"/>
          <p:nvPr/>
        </p:nvSpPr>
        <p:spPr>
          <a:xfrm>
            <a:off x="3316269" y="3999218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BECFC8F-A251-534C-9A28-12B1B7440D32}"/>
              </a:ext>
            </a:extLst>
          </p:cNvPr>
          <p:cNvSpPr txBox="1"/>
          <p:nvPr/>
        </p:nvSpPr>
        <p:spPr>
          <a:xfrm>
            <a:off x="3640928" y="3999218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6E0BC97-B8B7-763D-B35C-4A709EEF4624}"/>
              </a:ext>
            </a:extLst>
          </p:cNvPr>
          <p:cNvSpPr txBox="1"/>
          <p:nvPr/>
        </p:nvSpPr>
        <p:spPr>
          <a:xfrm>
            <a:off x="3918474" y="3999218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E293DC5-C6CB-6B87-AF44-0F109619B8FC}"/>
              </a:ext>
            </a:extLst>
          </p:cNvPr>
          <p:cNvSpPr txBox="1"/>
          <p:nvPr/>
        </p:nvSpPr>
        <p:spPr>
          <a:xfrm>
            <a:off x="4243133" y="3999218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35F37BCC-A2E9-CA62-10CF-A2E8945CDCC9}"/>
              </a:ext>
            </a:extLst>
          </p:cNvPr>
          <p:cNvCxnSpPr/>
          <p:nvPr/>
        </p:nvCxnSpPr>
        <p:spPr>
          <a:xfrm>
            <a:off x="4446751" y="3197554"/>
            <a:ext cx="18441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C44DB432-BF4F-8A80-744B-A98D710A6014}"/>
              </a:ext>
            </a:extLst>
          </p:cNvPr>
          <p:cNvCxnSpPr/>
          <p:nvPr/>
        </p:nvCxnSpPr>
        <p:spPr>
          <a:xfrm>
            <a:off x="4444713" y="3416613"/>
            <a:ext cx="18441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4086B7BC-4CBF-F177-5E1A-9C94462F9C4B}"/>
              </a:ext>
            </a:extLst>
          </p:cNvPr>
          <p:cNvSpPr txBox="1"/>
          <p:nvPr/>
        </p:nvSpPr>
        <p:spPr>
          <a:xfrm>
            <a:off x="4673238" y="3074443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48 </a:t>
            </a:r>
            <a:r>
              <a:rPr kumimoji="1" lang="en-US" altLang="zh-CN" sz="1000" dirty="0" err="1"/>
              <a:t>kDa</a:t>
            </a:r>
            <a:endParaRPr kumimoji="1" lang="zh-CN" altLang="en-US" sz="1000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5CC5D0C-9308-4B09-BC91-6C53117EBE99}"/>
              </a:ext>
            </a:extLst>
          </p:cNvPr>
          <p:cNvSpPr txBox="1"/>
          <p:nvPr/>
        </p:nvSpPr>
        <p:spPr>
          <a:xfrm>
            <a:off x="4673238" y="3291286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35 </a:t>
            </a:r>
            <a:r>
              <a:rPr kumimoji="1" lang="en-US" altLang="zh-CN" sz="1000" dirty="0" err="1"/>
              <a:t>kDa</a:t>
            </a:r>
            <a:endParaRPr kumimoji="1"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259424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47B4BDF-96F5-DF95-B349-1C8B730BC013}"/>
              </a:ext>
            </a:extLst>
          </p:cNvPr>
          <p:cNvSpPr txBox="1"/>
          <p:nvPr/>
        </p:nvSpPr>
        <p:spPr>
          <a:xfrm>
            <a:off x="374073" y="290945"/>
            <a:ext cx="14131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5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kumimoji="1" lang="zh-CN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 descr="图片包含 男人, 盒子, 照片, 板子&#10;&#10;描述已自动生成">
            <a:extLst>
              <a:ext uri="{FF2B5EF4-FFF2-40B4-BE49-F238E27FC236}">
                <a16:creationId xmlns:a16="http://schemas.microsoft.com/office/drawing/2014/main" id="{94E15BD8-289F-3B61-B379-B45954172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0163" y="2379127"/>
            <a:ext cx="5016501" cy="3344334"/>
          </a:xfrm>
          <a:prstGeom prst="rect">
            <a:avLst/>
          </a:prstGeom>
        </p:spPr>
      </p:pic>
      <p:pic>
        <p:nvPicPr>
          <p:cNvPr id="6" name="图片 5" descr="图片包含 飞行, 水, 男人, 滑雪&#10;&#10;描述已自动生成">
            <a:extLst>
              <a:ext uri="{FF2B5EF4-FFF2-40B4-BE49-F238E27FC236}">
                <a16:creationId xmlns:a16="http://schemas.microsoft.com/office/drawing/2014/main" id="{AD4A8824-DF68-5C19-FA24-A7DE159D7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764" y="2379127"/>
            <a:ext cx="5016502" cy="334433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159C37D-D474-B8F9-138C-01BE267EA042}"/>
              </a:ext>
            </a:extLst>
          </p:cNvPr>
          <p:cNvSpPr txBox="1"/>
          <p:nvPr/>
        </p:nvSpPr>
        <p:spPr>
          <a:xfrm>
            <a:off x="1061601" y="1593334"/>
            <a:ext cx="2204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0" dirty="0">
                <a:effectLst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LC3B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9D2F5BB-ACC0-BB66-7098-17AC7997C83D}"/>
              </a:ext>
            </a:extLst>
          </p:cNvPr>
          <p:cNvSpPr txBox="1"/>
          <p:nvPr/>
        </p:nvSpPr>
        <p:spPr>
          <a:xfrm>
            <a:off x="6096000" y="1593334"/>
            <a:ext cx="2204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kern="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Marker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EDE82C7-C9B9-A547-B09B-6EFCC83B451F}"/>
              </a:ext>
            </a:extLst>
          </p:cNvPr>
          <p:cNvSpPr txBox="1"/>
          <p:nvPr/>
        </p:nvSpPr>
        <p:spPr>
          <a:xfrm>
            <a:off x="1841728" y="4623645"/>
            <a:ext cx="9673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siLSD1-1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246E0C5-402B-A366-53AB-24D0F7006B01}"/>
              </a:ext>
            </a:extLst>
          </p:cNvPr>
          <p:cNvSpPr txBox="1"/>
          <p:nvPr/>
        </p:nvSpPr>
        <p:spPr>
          <a:xfrm>
            <a:off x="2685353" y="4623645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AB8B522-9476-0EF4-832F-2DEF3715C2E0}"/>
              </a:ext>
            </a:extLst>
          </p:cNvPr>
          <p:cNvSpPr txBox="1"/>
          <p:nvPr/>
        </p:nvSpPr>
        <p:spPr>
          <a:xfrm>
            <a:off x="2998288" y="4623645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82FEAD9-8E21-7E17-F206-A493FA013C6C}"/>
              </a:ext>
            </a:extLst>
          </p:cNvPr>
          <p:cNvSpPr txBox="1"/>
          <p:nvPr/>
        </p:nvSpPr>
        <p:spPr>
          <a:xfrm>
            <a:off x="3265565" y="4623645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F3A56BB-5E2D-C056-39BF-441F3E6052DE}"/>
              </a:ext>
            </a:extLst>
          </p:cNvPr>
          <p:cNvSpPr txBox="1"/>
          <p:nvPr/>
        </p:nvSpPr>
        <p:spPr>
          <a:xfrm>
            <a:off x="3590224" y="4623645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48E09E1-3703-49EB-9264-1DA82B841514}"/>
              </a:ext>
            </a:extLst>
          </p:cNvPr>
          <p:cNvSpPr txBox="1"/>
          <p:nvPr/>
        </p:nvSpPr>
        <p:spPr>
          <a:xfrm>
            <a:off x="3867770" y="4623645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EC3CE02C-E63D-3D8A-3E1D-045B7DED236F}"/>
              </a:ext>
            </a:extLst>
          </p:cNvPr>
          <p:cNvCxnSpPr/>
          <p:nvPr/>
        </p:nvCxnSpPr>
        <p:spPr>
          <a:xfrm>
            <a:off x="4184139" y="4414751"/>
            <a:ext cx="18441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36518FD5-6579-17B8-7437-E8544B8C3D92}"/>
              </a:ext>
            </a:extLst>
          </p:cNvPr>
          <p:cNvCxnSpPr/>
          <p:nvPr/>
        </p:nvCxnSpPr>
        <p:spPr>
          <a:xfrm>
            <a:off x="4184139" y="4631868"/>
            <a:ext cx="18441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33EF7F24-78E7-A174-25D8-6DD3A698D271}"/>
              </a:ext>
            </a:extLst>
          </p:cNvPr>
          <p:cNvSpPr txBox="1"/>
          <p:nvPr/>
        </p:nvSpPr>
        <p:spPr>
          <a:xfrm>
            <a:off x="4349526" y="4262536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17 </a:t>
            </a:r>
            <a:r>
              <a:rPr kumimoji="1" lang="en-US" altLang="zh-CN" sz="1000" dirty="0" err="1"/>
              <a:t>kDa</a:t>
            </a:r>
            <a:endParaRPr kumimoji="1" lang="zh-CN" altLang="en-US" sz="10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DF6A911-4A80-2B88-593C-E1CCAECAB1A0}"/>
              </a:ext>
            </a:extLst>
          </p:cNvPr>
          <p:cNvSpPr txBox="1"/>
          <p:nvPr/>
        </p:nvSpPr>
        <p:spPr>
          <a:xfrm>
            <a:off x="4349526" y="4508757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11 </a:t>
            </a:r>
            <a:r>
              <a:rPr kumimoji="1" lang="en-US" altLang="zh-CN" sz="1000" dirty="0" err="1"/>
              <a:t>kDa</a:t>
            </a:r>
            <a:endParaRPr kumimoji="1"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266643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A49FA45-607C-0485-5525-A336D5530CD7}"/>
              </a:ext>
            </a:extLst>
          </p:cNvPr>
          <p:cNvSpPr txBox="1"/>
          <p:nvPr/>
        </p:nvSpPr>
        <p:spPr>
          <a:xfrm>
            <a:off x="374073" y="290945"/>
            <a:ext cx="14131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5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kumimoji="1" lang="zh-CN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 descr="雪地里&#10;&#10;描述已自动生成">
            <a:extLst>
              <a:ext uri="{FF2B5EF4-FFF2-40B4-BE49-F238E27FC236}">
                <a16:creationId xmlns:a16="http://schemas.microsoft.com/office/drawing/2014/main" id="{8F82345C-91B0-97E1-464C-A4BC0CA9A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67" y="1921933"/>
            <a:ext cx="4991100" cy="33274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DE2B8161-339A-D6A3-6ACA-15E1F011CB25}"/>
              </a:ext>
            </a:extLst>
          </p:cNvPr>
          <p:cNvSpPr txBox="1"/>
          <p:nvPr/>
        </p:nvSpPr>
        <p:spPr>
          <a:xfrm>
            <a:off x="1188603" y="1457867"/>
            <a:ext cx="2204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0" dirty="0">
                <a:effectLst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β-actin</a:t>
            </a:r>
            <a:r>
              <a:rPr lang="zh-CN" altLang="zh-CN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图片 8" descr="墙上挂着一幅画&#10;&#10;中度可信度描述已自动生成">
            <a:extLst>
              <a:ext uri="{FF2B5EF4-FFF2-40B4-BE49-F238E27FC236}">
                <a16:creationId xmlns:a16="http://schemas.microsoft.com/office/drawing/2014/main" id="{C76B312C-7C09-92DB-24B7-A664B7CBF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435" y="1921933"/>
            <a:ext cx="4991101" cy="33274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68725617-0F43-5B75-326D-5906640861E1}"/>
              </a:ext>
            </a:extLst>
          </p:cNvPr>
          <p:cNvSpPr txBox="1"/>
          <p:nvPr/>
        </p:nvSpPr>
        <p:spPr>
          <a:xfrm>
            <a:off x="6303435" y="1457867"/>
            <a:ext cx="2204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0" dirty="0">
                <a:effectLst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Marker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9177F47-7357-78EB-DCBB-41E8CE6C031E}"/>
              </a:ext>
            </a:extLst>
          </p:cNvPr>
          <p:cNvSpPr txBox="1"/>
          <p:nvPr/>
        </p:nvSpPr>
        <p:spPr>
          <a:xfrm>
            <a:off x="2076190" y="3670170"/>
            <a:ext cx="9673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siLSD1-1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C34CFBC-6880-6C58-9E59-E9D41AC51E87}"/>
              </a:ext>
            </a:extLst>
          </p:cNvPr>
          <p:cNvSpPr txBox="1"/>
          <p:nvPr/>
        </p:nvSpPr>
        <p:spPr>
          <a:xfrm>
            <a:off x="2919815" y="367017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D44AB2F-DBE3-7767-AEC8-4D234DCF17B4}"/>
              </a:ext>
            </a:extLst>
          </p:cNvPr>
          <p:cNvSpPr txBox="1"/>
          <p:nvPr/>
        </p:nvSpPr>
        <p:spPr>
          <a:xfrm>
            <a:off x="3232750" y="367017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7628AD1-62C4-A60A-618E-FEB5EE9A9ED8}"/>
              </a:ext>
            </a:extLst>
          </p:cNvPr>
          <p:cNvSpPr txBox="1"/>
          <p:nvPr/>
        </p:nvSpPr>
        <p:spPr>
          <a:xfrm>
            <a:off x="3500027" y="367017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CD65333-FF6B-9FC3-E3B5-4B19508FF4E9}"/>
              </a:ext>
            </a:extLst>
          </p:cNvPr>
          <p:cNvSpPr txBox="1"/>
          <p:nvPr/>
        </p:nvSpPr>
        <p:spPr>
          <a:xfrm>
            <a:off x="3824686" y="367017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2AE61D7-70AE-CE86-FFF5-23D11E775868}"/>
              </a:ext>
            </a:extLst>
          </p:cNvPr>
          <p:cNvSpPr txBox="1"/>
          <p:nvPr/>
        </p:nvSpPr>
        <p:spPr>
          <a:xfrm>
            <a:off x="4102232" y="3670170"/>
            <a:ext cx="28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654D2DB7-1160-9943-346C-BF0974CDC901}"/>
              </a:ext>
            </a:extLst>
          </p:cNvPr>
          <p:cNvCxnSpPr/>
          <p:nvPr/>
        </p:nvCxnSpPr>
        <p:spPr>
          <a:xfrm>
            <a:off x="4340196" y="3494723"/>
            <a:ext cx="18441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130BB92D-CCC7-5F27-E1B5-A31286DC4CED}"/>
              </a:ext>
            </a:extLst>
          </p:cNvPr>
          <p:cNvCxnSpPr/>
          <p:nvPr/>
        </p:nvCxnSpPr>
        <p:spPr>
          <a:xfrm>
            <a:off x="4338160" y="3669736"/>
            <a:ext cx="18441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FFC2608C-5F79-DD71-5DC2-961507D60B6C}"/>
              </a:ext>
            </a:extLst>
          </p:cNvPr>
          <p:cNvSpPr txBox="1"/>
          <p:nvPr/>
        </p:nvSpPr>
        <p:spPr>
          <a:xfrm>
            <a:off x="4494402" y="3374768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48 </a:t>
            </a:r>
            <a:r>
              <a:rPr kumimoji="1" lang="en-US" altLang="zh-CN" sz="1000" dirty="0" err="1"/>
              <a:t>kDa</a:t>
            </a:r>
            <a:endParaRPr kumimoji="1" lang="zh-CN" altLang="en-US" sz="1000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C39CBAA-3D4F-7FF5-04AF-6A5A21528A50}"/>
              </a:ext>
            </a:extLst>
          </p:cNvPr>
          <p:cNvSpPr txBox="1"/>
          <p:nvPr/>
        </p:nvSpPr>
        <p:spPr>
          <a:xfrm>
            <a:off x="4494402" y="3546175"/>
            <a:ext cx="1231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35 </a:t>
            </a:r>
            <a:r>
              <a:rPr kumimoji="1" lang="en-US" altLang="zh-CN" sz="1000" dirty="0" err="1"/>
              <a:t>kDa</a:t>
            </a:r>
            <a:endParaRPr kumimoji="1"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4184492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194</Words>
  <Application>Microsoft Macintosh PowerPoint</Application>
  <PresentationFormat>宽屏</PresentationFormat>
  <Paragraphs>160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4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cdwa0929</dc:creator>
  <cp:lastModifiedBy>cdwa0929</cp:lastModifiedBy>
  <cp:revision>4</cp:revision>
  <dcterms:created xsi:type="dcterms:W3CDTF">2023-08-21T11:43:41Z</dcterms:created>
  <dcterms:modified xsi:type="dcterms:W3CDTF">2023-08-21T12:37:25Z</dcterms:modified>
</cp:coreProperties>
</file>