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0" r:id="rId4"/>
    <p:sldId id="257" r:id="rId5"/>
  </p:sldIdLst>
  <p:sldSz cx="6858000" cy="9906000" type="A4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110" d="100"/>
          <a:sy n="110" d="100"/>
        </p:scale>
        <p:origin x="1478" y="-28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7" Type="http://schemas.openxmlformats.org/officeDocument/2006/relationships/image" Target="../media/image19.emf"/><Relationship Id="rId2" Type="http://schemas.openxmlformats.org/officeDocument/2006/relationships/image" Target="../media/image14.emf"/><Relationship Id="rId1" Type="http://schemas.openxmlformats.org/officeDocument/2006/relationships/image" Target="../media/image13.emf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image" Target="../media/image20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52.wmf"/><Relationship Id="rId1" Type="http://schemas.openxmlformats.org/officeDocument/2006/relationships/image" Target="../media/image5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DA183-5194-439F-9C9D-F0CE44A39C0C}" type="datetimeFigureOut">
              <a:rPr lang="zh-CN" altLang="en-US" smtClean="0"/>
              <a:t>2023/8/20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96101-355C-40CD-81BC-7F4BDF48C2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35883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DA183-5194-439F-9C9D-F0CE44A39C0C}" type="datetimeFigureOut">
              <a:rPr lang="zh-CN" altLang="en-US" smtClean="0"/>
              <a:t>2023/8/20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96101-355C-40CD-81BC-7F4BDF48C2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3007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DA183-5194-439F-9C9D-F0CE44A39C0C}" type="datetimeFigureOut">
              <a:rPr lang="zh-CN" altLang="en-US" smtClean="0"/>
              <a:t>2023/8/20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96101-355C-40CD-81BC-7F4BDF48C2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768179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DA183-5194-439F-9C9D-F0CE44A39C0C}" type="datetimeFigureOut">
              <a:rPr lang="zh-CN" altLang="en-US" smtClean="0"/>
              <a:t>2023/8/20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96101-355C-40CD-81BC-7F4BDF48C2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3668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DA183-5194-439F-9C9D-F0CE44A39C0C}" type="datetimeFigureOut">
              <a:rPr lang="zh-CN" altLang="en-US" smtClean="0"/>
              <a:t>2023/8/20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96101-355C-40CD-81BC-7F4BDF48C2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7707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DA183-5194-439F-9C9D-F0CE44A39C0C}" type="datetimeFigureOut">
              <a:rPr lang="zh-CN" altLang="en-US" smtClean="0"/>
              <a:t>2023/8/20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96101-355C-40CD-81BC-7F4BDF48C2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3809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DA183-5194-439F-9C9D-F0CE44A39C0C}" type="datetimeFigureOut">
              <a:rPr lang="zh-CN" altLang="en-US" smtClean="0"/>
              <a:t>2023/8/20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96101-355C-40CD-81BC-7F4BDF48C2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65170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DA183-5194-439F-9C9D-F0CE44A39C0C}" type="datetimeFigureOut">
              <a:rPr lang="zh-CN" altLang="en-US" smtClean="0"/>
              <a:t>2023/8/20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96101-355C-40CD-81BC-7F4BDF48C2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90932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DA183-5194-439F-9C9D-F0CE44A39C0C}" type="datetimeFigureOut">
              <a:rPr lang="zh-CN" altLang="en-US" smtClean="0"/>
              <a:t>2023/8/20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96101-355C-40CD-81BC-7F4BDF48C2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87234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DA183-5194-439F-9C9D-F0CE44A39C0C}" type="datetimeFigureOut">
              <a:rPr lang="zh-CN" altLang="en-US" smtClean="0"/>
              <a:t>2023/8/20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96101-355C-40CD-81BC-7F4BDF48C2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34902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DA183-5194-439F-9C9D-F0CE44A39C0C}" type="datetimeFigureOut">
              <a:rPr lang="zh-CN" altLang="en-US" smtClean="0"/>
              <a:t>2023/8/20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96101-355C-40CD-81BC-7F4BDF48C2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1653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3DA183-5194-439F-9C9D-F0CE44A39C0C}" type="datetimeFigureOut">
              <a:rPr lang="zh-CN" altLang="en-US" smtClean="0"/>
              <a:t>2023/8/20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E96101-355C-40CD-81BC-7F4BDF48C2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41276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emf"/><Relationship Id="rId13" Type="http://schemas.openxmlformats.org/officeDocument/2006/relationships/oleObject" Target="../embeddings/oleObject6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17.emf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19.e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14.e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10" Type="http://schemas.openxmlformats.org/officeDocument/2006/relationships/image" Target="../media/image16.emf"/><Relationship Id="rId4" Type="http://schemas.openxmlformats.org/officeDocument/2006/relationships/image" Target="../media/image13.e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18.emf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1.png"/><Relationship Id="rId18" Type="http://schemas.openxmlformats.org/officeDocument/2006/relationships/image" Target="../media/image36.png"/><Relationship Id="rId26" Type="http://schemas.openxmlformats.org/officeDocument/2006/relationships/image" Target="../media/image44.png"/><Relationship Id="rId3" Type="http://schemas.openxmlformats.org/officeDocument/2006/relationships/slideLayout" Target="../slideLayouts/slideLayout2.xml"/><Relationship Id="rId21" Type="http://schemas.openxmlformats.org/officeDocument/2006/relationships/image" Target="../media/image39.png"/><Relationship Id="rId34" Type="http://schemas.openxmlformats.org/officeDocument/2006/relationships/image" Target="../media/image20.emf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17" Type="http://schemas.openxmlformats.org/officeDocument/2006/relationships/image" Target="../media/image35.png"/><Relationship Id="rId25" Type="http://schemas.openxmlformats.org/officeDocument/2006/relationships/image" Target="../media/image43.png"/><Relationship Id="rId33" Type="http://schemas.openxmlformats.org/officeDocument/2006/relationships/oleObject" Target="../embeddings/oleObject8.bin"/><Relationship Id="rId2" Type="http://schemas.openxmlformats.org/officeDocument/2006/relationships/tags" Target="../tags/tag2.xml"/><Relationship Id="rId16" Type="http://schemas.openxmlformats.org/officeDocument/2006/relationships/image" Target="../media/image34.png"/><Relationship Id="rId20" Type="http://schemas.openxmlformats.org/officeDocument/2006/relationships/image" Target="../media/image38.png"/><Relationship Id="rId29" Type="http://schemas.openxmlformats.org/officeDocument/2006/relationships/image" Target="../media/image47.png"/><Relationship Id="rId1" Type="http://schemas.openxmlformats.org/officeDocument/2006/relationships/vmlDrawing" Target="../drawings/vmlDrawing2.v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24" Type="http://schemas.openxmlformats.org/officeDocument/2006/relationships/image" Target="../media/image42.png"/><Relationship Id="rId32" Type="http://schemas.openxmlformats.org/officeDocument/2006/relationships/image" Target="../media/image50.png"/><Relationship Id="rId5" Type="http://schemas.openxmlformats.org/officeDocument/2006/relationships/image" Target="../media/image23.png"/><Relationship Id="rId15" Type="http://schemas.openxmlformats.org/officeDocument/2006/relationships/image" Target="../media/image33.png"/><Relationship Id="rId23" Type="http://schemas.openxmlformats.org/officeDocument/2006/relationships/image" Target="../media/image41.png"/><Relationship Id="rId28" Type="http://schemas.openxmlformats.org/officeDocument/2006/relationships/image" Target="../media/image46.png"/><Relationship Id="rId36" Type="http://schemas.openxmlformats.org/officeDocument/2006/relationships/image" Target="../media/image21.emf"/><Relationship Id="rId10" Type="http://schemas.openxmlformats.org/officeDocument/2006/relationships/image" Target="../media/image28.png"/><Relationship Id="rId19" Type="http://schemas.openxmlformats.org/officeDocument/2006/relationships/image" Target="../media/image37.png"/><Relationship Id="rId31" Type="http://schemas.openxmlformats.org/officeDocument/2006/relationships/image" Target="../media/image49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Relationship Id="rId14" Type="http://schemas.openxmlformats.org/officeDocument/2006/relationships/image" Target="../media/image32.png"/><Relationship Id="rId22" Type="http://schemas.openxmlformats.org/officeDocument/2006/relationships/image" Target="../media/image40.png"/><Relationship Id="rId27" Type="http://schemas.openxmlformats.org/officeDocument/2006/relationships/image" Target="../media/image45.png"/><Relationship Id="rId30" Type="http://schemas.openxmlformats.org/officeDocument/2006/relationships/image" Target="../media/image48.png"/><Relationship Id="rId35" Type="http://schemas.openxmlformats.org/officeDocument/2006/relationships/oleObject" Target="../embeddings/oleObject9.bin"/><Relationship Id="rId8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3.png"/><Relationship Id="rId18" Type="http://schemas.openxmlformats.org/officeDocument/2006/relationships/image" Target="../media/image68.png"/><Relationship Id="rId26" Type="http://schemas.openxmlformats.org/officeDocument/2006/relationships/image" Target="../media/image76.png"/><Relationship Id="rId3" Type="http://schemas.openxmlformats.org/officeDocument/2006/relationships/image" Target="../media/image53.png"/><Relationship Id="rId21" Type="http://schemas.openxmlformats.org/officeDocument/2006/relationships/image" Target="../media/image71.png"/><Relationship Id="rId7" Type="http://schemas.openxmlformats.org/officeDocument/2006/relationships/image" Target="../media/image57.png"/><Relationship Id="rId12" Type="http://schemas.openxmlformats.org/officeDocument/2006/relationships/image" Target="../media/image62.png"/><Relationship Id="rId17" Type="http://schemas.openxmlformats.org/officeDocument/2006/relationships/image" Target="../media/image67.png"/><Relationship Id="rId25" Type="http://schemas.openxmlformats.org/officeDocument/2006/relationships/image" Target="../media/image75.png"/><Relationship Id="rId33" Type="http://schemas.openxmlformats.org/officeDocument/2006/relationships/image" Target="../media/image52.w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66.png"/><Relationship Id="rId20" Type="http://schemas.openxmlformats.org/officeDocument/2006/relationships/image" Target="../media/image70.png"/><Relationship Id="rId29" Type="http://schemas.openxmlformats.org/officeDocument/2006/relationships/image" Target="../media/image79.png"/><Relationship Id="rId1" Type="http://schemas.openxmlformats.org/officeDocument/2006/relationships/vmlDrawing" Target="../drawings/vmlDrawing3.vml"/><Relationship Id="rId6" Type="http://schemas.openxmlformats.org/officeDocument/2006/relationships/image" Target="../media/image56.png"/><Relationship Id="rId11" Type="http://schemas.openxmlformats.org/officeDocument/2006/relationships/image" Target="../media/image61.png"/><Relationship Id="rId24" Type="http://schemas.openxmlformats.org/officeDocument/2006/relationships/image" Target="../media/image74.png"/><Relationship Id="rId32" Type="http://schemas.openxmlformats.org/officeDocument/2006/relationships/oleObject" Target="../embeddings/oleObject11.bin"/><Relationship Id="rId5" Type="http://schemas.openxmlformats.org/officeDocument/2006/relationships/image" Target="../media/image55.png"/><Relationship Id="rId15" Type="http://schemas.openxmlformats.org/officeDocument/2006/relationships/image" Target="../media/image65.png"/><Relationship Id="rId23" Type="http://schemas.openxmlformats.org/officeDocument/2006/relationships/image" Target="../media/image73.png"/><Relationship Id="rId28" Type="http://schemas.openxmlformats.org/officeDocument/2006/relationships/image" Target="../media/image78.png"/><Relationship Id="rId10" Type="http://schemas.openxmlformats.org/officeDocument/2006/relationships/image" Target="../media/image60.png"/><Relationship Id="rId19" Type="http://schemas.openxmlformats.org/officeDocument/2006/relationships/image" Target="../media/image69.png"/><Relationship Id="rId31" Type="http://schemas.openxmlformats.org/officeDocument/2006/relationships/image" Target="../media/image51.emf"/><Relationship Id="rId4" Type="http://schemas.openxmlformats.org/officeDocument/2006/relationships/image" Target="../media/image54.png"/><Relationship Id="rId9" Type="http://schemas.openxmlformats.org/officeDocument/2006/relationships/image" Target="../media/image59.png"/><Relationship Id="rId14" Type="http://schemas.openxmlformats.org/officeDocument/2006/relationships/image" Target="../media/image64.png"/><Relationship Id="rId22" Type="http://schemas.openxmlformats.org/officeDocument/2006/relationships/image" Target="../media/image72.png"/><Relationship Id="rId27" Type="http://schemas.openxmlformats.org/officeDocument/2006/relationships/image" Target="../media/image77.png"/><Relationship Id="rId30" Type="http://schemas.openxmlformats.org/officeDocument/2006/relationships/oleObject" Target="../embeddings/oleObject10.bin"/><Relationship Id="rId8" Type="http://schemas.openxmlformats.org/officeDocument/2006/relationships/image" Target="../media/image5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2653490" y="2429438"/>
            <a:ext cx="1545786" cy="1334943"/>
            <a:chOff x="4890797" y="1980153"/>
            <a:chExt cx="1545786" cy="1334943"/>
          </a:xfrm>
        </p:grpSpPr>
        <p:grpSp>
          <p:nvGrpSpPr>
            <p:cNvPr id="5" name="组合 4"/>
            <p:cNvGrpSpPr/>
            <p:nvPr/>
          </p:nvGrpSpPr>
          <p:grpSpPr>
            <a:xfrm>
              <a:off x="4890797" y="1980153"/>
              <a:ext cx="1545786" cy="1334943"/>
              <a:chOff x="4877101" y="1980117"/>
              <a:chExt cx="1545786" cy="1334943"/>
            </a:xfrm>
          </p:grpSpPr>
          <p:pic>
            <p:nvPicPr>
              <p:cNvPr id="9" name="图片 18"/>
              <p:cNvPicPr preferRelativeResize="0">
                <a:picLocks/>
              </p:cNvPicPr>
              <p:nvPr/>
            </p:nvPicPr>
            <p:blipFill>
              <a:blip r:embed="rId3">
                <a:grayscl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40481" y="2486511"/>
                <a:ext cx="540000" cy="216000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" name="图片 19"/>
              <p:cNvPicPr preferRelativeResize="0">
                <a:picLocks/>
              </p:cNvPicPr>
              <p:nvPr/>
            </p:nvPicPr>
            <p:blipFill>
              <a:blip r:embed="rId4">
                <a:grayscl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40481" y="3002744"/>
                <a:ext cx="540000" cy="216000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1" name="文本框 23"/>
              <p:cNvSpPr txBox="1">
                <a:spLocks noChangeArrowheads="1"/>
              </p:cNvSpPr>
              <p:nvPr/>
            </p:nvSpPr>
            <p:spPr bwMode="auto">
              <a:xfrm>
                <a:off x="5780175" y="2447246"/>
                <a:ext cx="577402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zh-CN" sz="1000" dirty="0" smtClean="0"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VSV-G</a:t>
                </a:r>
                <a:endParaRPr lang="en-US" altLang="zh-CN" sz="1000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2" name="文本框 24"/>
              <p:cNvSpPr txBox="1">
                <a:spLocks noChangeArrowheads="1"/>
              </p:cNvSpPr>
              <p:nvPr/>
            </p:nvSpPr>
            <p:spPr bwMode="auto">
              <a:xfrm>
                <a:off x="5782968" y="2960629"/>
                <a:ext cx="639919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zh-CN" sz="1000" dirty="0"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GAPDH</a:t>
                </a:r>
              </a:p>
            </p:txBody>
          </p:sp>
          <p:sp>
            <p:nvSpPr>
              <p:cNvPr id="13" name="文本框 26"/>
              <p:cNvSpPr txBox="1">
                <a:spLocks noChangeArrowheads="1"/>
              </p:cNvSpPr>
              <p:nvPr/>
            </p:nvSpPr>
            <p:spPr bwMode="auto">
              <a:xfrm>
                <a:off x="5690356" y="2123743"/>
                <a:ext cx="731290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zh-CN" sz="1000" dirty="0" smtClean="0"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siSENP6 </a:t>
                </a:r>
                <a:endParaRPr lang="en-US" altLang="zh-CN" sz="1000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4" name="文本框 30"/>
              <p:cNvSpPr txBox="1">
                <a:spLocks noChangeArrowheads="1"/>
              </p:cNvSpPr>
              <p:nvPr/>
            </p:nvSpPr>
            <p:spPr bwMode="auto">
              <a:xfrm>
                <a:off x="5701628" y="2261787"/>
                <a:ext cx="441146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zh-CN" sz="1000" dirty="0"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VSV</a:t>
                </a:r>
              </a:p>
            </p:txBody>
          </p:sp>
          <p:sp>
            <p:nvSpPr>
              <p:cNvPr id="15" name="文本框 42"/>
              <p:cNvSpPr txBox="1">
                <a:spLocks noChangeArrowheads="1"/>
              </p:cNvSpPr>
              <p:nvPr/>
            </p:nvSpPr>
            <p:spPr bwMode="auto">
              <a:xfrm>
                <a:off x="5281994" y="2262630"/>
                <a:ext cx="260008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zh-CN" sz="1000" dirty="0"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+</a:t>
                </a:r>
              </a:p>
            </p:txBody>
          </p:sp>
          <p:sp>
            <p:nvSpPr>
              <p:cNvPr id="16" name="文本框 43"/>
              <p:cNvSpPr txBox="1">
                <a:spLocks noChangeArrowheads="1"/>
              </p:cNvSpPr>
              <p:nvPr/>
            </p:nvSpPr>
            <p:spPr bwMode="auto">
              <a:xfrm>
                <a:off x="5542555" y="2267411"/>
                <a:ext cx="260008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zh-CN" sz="1000" dirty="0"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+</a:t>
                </a:r>
              </a:p>
            </p:txBody>
          </p:sp>
          <p:sp>
            <p:nvSpPr>
              <p:cNvPr id="17" name="文本框 45"/>
              <p:cNvSpPr txBox="1">
                <a:spLocks noChangeArrowheads="1"/>
              </p:cNvSpPr>
              <p:nvPr/>
            </p:nvSpPr>
            <p:spPr bwMode="auto">
              <a:xfrm>
                <a:off x="5174741" y="1980117"/>
                <a:ext cx="845103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zh-CN" sz="1000" dirty="0"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HeLa </a:t>
                </a:r>
                <a:r>
                  <a:rPr lang="en-US" altLang="zh-CN" sz="1000" dirty="0" smtClean="0"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1000" dirty="0"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Cells</a:t>
                </a:r>
              </a:p>
            </p:txBody>
          </p:sp>
          <p:sp>
            <p:nvSpPr>
              <p:cNvPr id="18" name="文本框 87"/>
              <p:cNvSpPr txBox="1">
                <a:spLocks noChangeArrowheads="1"/>
              </p:cNvSpPr>
              <p:nvPr/>
            </p:nvSpPr>
            <p:spPr bwMode="auto">
              <a:xfrm>
                <a:off x="4877101" y="2261272"/>
                <a:ext cx="412292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zh-CN" sz="1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文本框 88"/>
              <p:cNvSpPr txBox="1">
                <a:spLocks noChangeArrowheads="1"/>
              </p:cNvSpPr>
              <p:nvPr/>
            </p:nvSpPr>
            <p:spPr bwMode="auto">
              <a:xfrm>
                <a:off x="5110244" y="2518472"/>
                <a:ext cx="164701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zh-CN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" name="文本框 89"/>
              <p:cNvSpPr txBox="1">
                <a:spLocks noChangeArrowheads="1"/>
              </p:cNvSpPr>
              <p:nvPr/>
            </p:nvSpPr>
            <p:spPr bwMode="auto">
              <a:xfrm>
                <a:off x="4952072" y="2528301"/>
                <a:ext cx="325730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zh-CN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55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文本框 90"/>
              <p:cNvSpPr txBox="1">
                <a:spLocks noChangeArrowheads="1"/>
              </p:cNvSpPr>
              <p:nvPr/>
            </p:nvSpPr>
            <p:spPr bwMode="auto">
              <a:xfrm>
                <a:off x="5109000" y="3050658"/>
                <a:ext cx="164701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zh-CN" sz="100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endParaRPr lang="zh-CN" altLang="en-US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文本框 91"/>
              <p:cNvSpPr txBox="1">
                <a:spLocks noChangeArrowheads="1"/>
              </p:cNvSpPr>
              <p:nvPr/>
            </p:nvSpPr>
            <p:spPr bwMode="auto">
              <a:xfrm>
                <a:off x="4948004" y="3068839"/>
                <a:ext cx="325730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zh-CN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35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文本框 42"/>
              <p:cNvSpPr txBox="1">
                <a:spLocks noChangeArrowheads="1"/>
              </p:cNvSpPr>
              <p:nvPr/>
            </p:nvSpPr>
            <p:spPr bwMode="auto">
              <a:xfrm>
                <a:off x="5539424" y="2132086"/>
                <a:ext cx="260008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zh-CN" sz="1000" dirty="0"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+</a:t>
                </a:r>
              </a:p>
            </p:txBody>
          </p:sp>
          <p:sp>
            <p:nvSpPr>
              <p:cNvPr id="24" name="文本框 42"/>
              <p:cNvSpPr txBox="1">
                <a:spLocks noChangeArrowheads="1"/>
              </p:cNvSpPr>
              <p:nvPr/>
            </p:nvSpPr>
            <p:spPr bwMode="auto">
              <a:xfrm>
                <a:off x="5284299" y="2064714"/>
                <a:ext cx="255198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zh-CN" sz="1000" dirty="0"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_</a:t>
                </a:r>
              </a:p>
            </p:txBody>
          </p:sp>
          <p:sp>
            <p:nvSpPr>
              <p:cNvPr id="25" name="文本框 50"/>
              <p:cNvSpPr txBox="1">
                <a:spLocks noChangeArrowheads="1"/>
              </p:cNvSpPr>
              <p:nvPr/>
            </p:nvSpPr>
            <p:spPr bwMode="auto">
              <a:xfrm>
                <a:off x="5775118" y="2707691"/>
                <a:ext cx="613228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zh-CN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SENP6</a:t>
                </a:r>
              </a:p>
            </p:txBody>
          </p:sp>
        </p:grpSp>
        <p:pic>
          <p:nvPicPr>
            <p:cNvPr id="6" name="图片 5"/>
            <p:cNvPicPr preferRelativeResize="0">
              <a:picLocks/>
            </p:cNvPicPr>
            <p:nvPr/>
          </p:nvPicPr>
          <p:blipFill>
            <a:blip r:embed="rId5">
              <a:grayscl/>
            </a:blip>
            <a:stretch>
              <a:fillRect/>
            </a:stretch>
          </p:blipFill>
          <p:spPr>
            <a:xfrm>
              <a:off x="5254177" y="2741489"/>
              <a:ext cx="540000" cy="216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7" name="文本框 88"/>
            <p:cNvSpPr txBox="1">
              <a:spLocks noChangeArrowheads="1"/>
            </p:cNvSpPr>
            <p:nvPr/>
          </p:nvSpPr>
          <p:spPr bwMode="auto">
            <a:xfrm>
              <a:off x="5127761" y="2693503"/>
              <a:ext cx="164701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文本框 89"/>
            <p:cNvSpPr txBox="1">
              <a:spLocks noChangeArrowheads="1"/>
            </p:cNvSpPr>
            <p:nvPr/>
          </p:nvSpPr>
          <p:spPr bwMode="auto">
            <a:xfrm>
              <a:off x="4896265" y="2702500"/>
              <a:ext cx="396262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130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9" name="组合 108"/>
          <p:cNvGrpSpPr/>
          <p:nvPr/>
        </p:nvGrpSpPr>
        <p:grpSpPr>
          <a:xfrm>
            <a:off x="4301259" y="2407690"/>
            <a:ext cx="2139906" cy="2570987"/>
            <a:chOff x="3744581" y="5598346"/>
            <a:chExt cx="2139906" cy="2570987"/>
          </a:xfrm>
        </p:grpSpPr>
        <p:pic>
          <p:nvPicPr>
            <p:cNvPr id="110" name="图片 6"/>
            <p:cNvPicPr preferRelativeResize="0">
              <a:picLocks/>
            </p:cNvPicPr>
            <p:nvPr/>
          </p:nvPicPr>
          <p:blipFill>
            <a:blip r:embed="rId6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07625" y="6686068"/>
              <a:ext cx="720000" cy="216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1" name="图片 12"/>
            <p:cNvPicPr preferRelativeResize="0">
              <a:picLocks/>
            </p:cNvPicPr>
            <p:nvPr>
              <p:custDataLst>
                <p:tags r:id="rId1"/>
              </p:custDataLst>
            </p:nvPr>
          </p:nvPicPr>
          <p:blipFill>
            <a:blip r:embed="rId7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07625" y="6958542"/>
              <a:ext cx="720000" cy="5819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2" name="图片 13"/>
            <p:cNvPicPr preferRelativeResize="0">
              <a:picLocks/>
            </p:cNvPicPr>
            <p:nvPr/>
          </p:nvPicPr>
          <p:blipFill>
            <a:blip r:embed="rId8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07625" y="6147470"/>
              <a:ext cx="720000" cy="216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3" name="文本框 15"/>
            <p:cNvSpPr txBox="1">
              <a:spLocks noChangeArrowheads="1"/>
            </p:cNvSpPr>
            <p:nvPr/>
          </p:nvSpPr>
          <p:spPr bwMode="auto">
            <a:xfrm>
              <a:off x="4753521" y="5805256"/>
              <a:ext cx="826961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siSENP6</a:t>
              </a:r>
              <a:endParaRPr lang="en-US" altLang="zh-CN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4" name="文本框 16"/>
            <p:cNvSpPr txBox="1">
              <a:spLocks noChangeArrowheads="1"/>
            </p:cNvSpPr>
            <p:nvPr/>
          </p:nvSpPr>
          <p:spPr bwMode="auto">
            <a:xfrm>
              <a:off x="4129899" y="5938380"/>
              <a:ext cx="26000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</a:p>
          </p:txBody>
        </p:sp>
        <p:sp>
          <p:nvSpPr>
            <p:cNvPr id="115" name="文本框 17"/>
            <p:cNvSpPr txBox="1">
              <a:spLocks noChangeArrowheads="1"/>
            </p:cNvSpPr>
            <p:nvPr/>
          </p:nvSpPr>
          <p:spPr bwMode="auto">
            <a:xfrm>
              <a:off x="4339156" y="5802259"/>
              <a:ext cx="26000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</a:p>
          </p:txBody>
        </p:sp>
        <p:sp>
          <p:nvSpPr>
            <p:cNvPr id="116" name="文本框 18"/>
            <p:cNvSpPr txBox="1">
              <a:spLocks noChangeArrowheads="1"/>
            </p:cNvSpPr>
            <p:nvPr/>
          </p:nvSpPr>
          <p:spPr bwMode="auto">
            <a:xfrm>
              <a:off x="4555222" y="5810651"/>
              <a:ext cx="26000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</a:p>
          </p:txBody>
        </p:sp>
        <p:sp>
          <p:nvSpPr>
            <p:cNvPr id="117" name="文本框 22"/>
            <p:cNvSpPr txBox="1">
              <a:spLocks noChangeArrowheads="1"/>
            </p:cNvSpPr>
            <p:nvPr/>
          </p:nvSpPr>
          <p:spPr bwMode="auto">
            <a:xfrm>
              <a:off x="4517583" y="5598346"/>
              <a:ext cx="656858" cy="246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ML-792</a:t>
              </a:r>
            </a:p>
          </p:txBody>
        </p:sp>
        <p:sp>
          <p:nvSpPr>
            <p:cNvPr id="118" name="文本框 23"/>
            <p:cNvSpPr txBox="1">
              <a:spLocks noChangeArrowheads="1"/>
            </p:cNvSpPr>
            <p:nvPr/>
          </p:nvSpPr>
          <p:spPr bwMode="auto">
            <a:xfrm>
              <a:off x="4097889" y="5598346"/>
              <a:ext cx="65289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DMSO</a:t>
              </a:r>
            </a:p>
          </p:txBody>
        </p:sp>
        <p:sp>
          <p:nvSpPr>
            <p:cNvPr id="119" name="文本框 25"/>
            <p:cNvSpPr txBox="1">
              <a:spLocks noChangeArrowheads="1"/>
            </p:cNvSpPr>
            <p:nvPr/>
          </p:nvSpPr>
          <p:spPr bwMode="auto">
            <a:xfrm>
              <a:off x="4808460" y="6379409"/>
              <a:ext cx="60305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SENP6</a:t>
              </a:r>
            </a:p>
          </p:txBody>
        </p:sp>
        <p:sp>
          <p:nvSpPr>
            <p:cNvPr id="120" name="文本框 26"/>
            <p:cNvSpPr txBox="1">
              <a:spLocks noChangeArrowheads="1"/>
            </p:cNvSpPr>
            <p:nvPr/>
          </p:nvSpPr>
          <p:spPr bwMode="auto">
            <a:xfrm>
              <a:off x="4802387" y="6128990"/>
              <a:ext cx="577402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VSV-G</a:t>
              </a:r>
              <a:endParaRPr lang="en-US" altLang="zh-CN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1" name="文本框 27"/>
            <p:cNvSpPr txBox="1">
              <a:spLocks noChangeArrowheads="1"/>
            </p:cNvSpPr>
            <p:nvPr/>
          </p:nvSpPr>
          <p:spPr bwMode="auto">
            <a:xfrm>
              <a:off x="4808736" y="6659984"/>
              <a:ext cx="639919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GAPDH</a:t>
              </a:r>
            </a:p>
          </p:txBody>
        </p:sp>
        <p:sp>
          <p:nvSpPr>
            <p:cNvPr id="122" name="文本框 28"/>
            <p:cNvSpPr txBox="1">
              <a:spLocks noChangeArrowheads="1"/>
            </p:cNvSpPr>
            <p:nvPr/>
          </p:nvSpPr>
          <p:spPr bwMode="auto">
            <a:xfrm>
              <a:off x="4859227" y="6933291"/>
              <a:ext cx="800219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SUMO1-</a:t>
              </a:r>
            </a:p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conjugates</a:t>
              </a:r>
            </a:p>
          </p:txBody>
        </p:sp>
        <p:sp>
          <p:nvSpPr>
            <p:cNvPr id="123" name="右大括号 122"/>
            <p:cNvSpPr/>
            <p:nvPr/>
          </p:nvSpPr>
          <p:spPr bwMode="auto">
            <a:xfrm>
              <a:off x="4858471" y="6927377"/>
              <a:ext cx="66686" cy="410741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4" name="文本框 30"/>
            <p:cNvSpPr txBox="1">
              <a:spLocks noChangeArrowheads="1"/>
            </p:cNvSpPr>
            <p:nvPr/>
          </p:nvSpPr>
          <p:spPr bwMode="auto">
            <a:xfrm>
              <a:off x="4819772" y="7333369"/>
              <a:ext cx="1064715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SUMO1</a:t>
              </a:r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  <a:sym typeface="+mn-ea"/>
                </a:rPr>
                <a:t>-adduct</a:t>
              </a:r>
              <a:endParaRPr lang="en-US" altLang="zh-CN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25" name="图片 9"/>
            <p:cNvPicPr preferRelativeResize="0">
              <a:picLocks/>
            </p:cNvPicPr>
            <p:nvPr/>
          </p:nvPicPr>
          <p:blipFill>
            <a:blip r:embed="rId9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07625" y="7590604"/>
              <a:ext cx="720001" cy="57872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6" name="文本框 10"/>
            <p:cNvSpPr txBox="1">
              <a:spLocks noChangeArrowheads="1"/>
            </p:cNvSpPr>
            <p:nvPr/>
          </p:nvSpPr>
          <p:spPr bwMode="auto">
            <a:xfrm>
              <a:off x="4865421" y="7637926"/>
              <a:ext cx="800219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SUMO2/3-</a:t>
              </a:r>
            </a:p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conjugates</a:t>
              </a:r>
            </a:p>
          </p:txBody>
        </p:sp>
        <p:sp>
          <p:nvSpPr>
            <p:cNvPr id="127" name="右大括号 126"/>
            <p:cNvSpPr/>
            <p:nvPr/>
          </p:nvSpPr>
          <p:spPr bwMode="auto">
            <a:xfrm>
              <a:off x="4859175" y="7576114"/>
              <a:ext cx="69887" cy="513758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28" name="图片 5"/>
            <p:cNvPicPr preferRelativeResize="0">
              <a:picLocks/>
            </p:cNvPicPr>
            <p:nvPr/>
          </p:nvPicPr>
          <p:blipFill>
            <a:blip r:embed="rId10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07625" y="6419944"/>
              <a:ext cx="720000" cy="216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9" name="文本框 36"/>
            <p:cNvSpPr txBox="1">
              <a:spLocks noChangeArrowheads="1"/>
            </p:cNvSpPr>
            <p:nvPr/>
          </p:nvSpPr>
          <p:spPr bwMode="auto">
            <a:xfrm>
              <a:off x="3758364" y="5898126"/>
              <a:ext cx="412292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0" name="文本框 41"/>
            <p:cNvSpPr txBox="1">
              <a:spLocks noChangeArrowheads="1"/>
            </p:cNvSpPr>
            <p:nvPr/>
          </p:nvSpPr>
          <p:spPr bwMode="auto">
            <a:xfrm>
              <a:off x="3968615" y="6168540"/>
              <a:ext cx="227479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1" name="文本框 42"/>
            <p:cNvSpPr txBox="1">
              <a:spLocks noChangeArrowheads="1"/>
            </p:cNvSpPr>
            <p:nvPr/>
          </p:nvSpPr>
          <p:spPr bwMode="auto">
            <a:xfrm>
              <a:off x="3816022" y="6179880"/>
              <a:ext cx="32573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55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2" name="文本框 43"/>
            <p:cNvSpPr txBox="1">
              <a:spLocks noChangeArrowheads="1"/>
            </p:cNvSpPr>
            <p:nvPr/>
          </p:nvSpPr>
          <p:spPr bwMode="auto">
            <a:xfrm>
              <a:off x="3969690" y="6368763"/>
              <a:ext cx="227479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3" name="文本框 44"/>
            <p:cNvSpPr txBox="1">
              <a:spLocks noChangeArrowheads="1"/>
            </p:cNvSpPr>
            <p:nvPr/>
          </p:nvSpPr>
          <p:spPr bwMode="auto">
            <a:xfrm>
              <a:off x="3751902" y="6376792"/>
              <a:ext cx="396262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130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4" name="文本框 45"/>
            <p:cNvSpPr txBox="1">
              <a:spLocks noChangeArrowheads="1"/>
            </p:cNvSpPr>
            <p:nvPr/>
          </p:nvSpPr>
          <p:spPr bwMode="auto">
            <a:xfrm>
              <a:off x="3965881" y="6032100"/>
              <a:ext cx="227479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5" name="文本框 46"/>
            <p:cNvSpPr txBox="1">
              <a:spLocks noChangeArrowheads="1"/>
            </p:cNvSpPr>
            <p:nvPr/>
          </p:nvSpPr>
          <p:spPr bwMode="auto">
            <a:xfrm>
              <a:off x="3816022" y="6041345"/>
              <a:ext cx="32573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70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6" name="文本框 47"/>
            <p:cNvSpPr txBox="1">
              <a:spLocks noChangeArrowheads="1"/>
            </p:cNvSpPr>
            <p:nvPr/>
          </p:nvSpPr>
          <p:spPr bwMode="auto">
            <a:xfrm>
              <a:off x="3972407" y="6703450"/>
              <a:ext cx="227479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7" name="文本框 48"/>
            <p:cNvSpPr txBox="1">
              <a:spLocks noChangeArrowheads="1"/>
            </p:cNvSpPr>
            <p:nvPr/>
          </p:nvSpPr>
          <p:spPr bwMode="auto">
            <a:xfrm>
              <a:off x="3827210" y="6718064"/>
              <a:ext cx="32573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35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8" name="文本框 49"/>
            <p:cNvSpPr txBox="1">
              <a:spLocks noChangeArrowheads="1"/>
            </p:cNvSpPr>
            <p:nvPr/>
          </p:nvSpPr>
          <p:spPr bwMode="auto">
            <a:xfrm>
              <a:off x="3969657" y="7029608"/>
              <a:ext cx="227479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9" name="文本框 50"/>
            <p:cNvSpPr txBox="1">
              <a:spLocks noChangeArrowheads="1"/>
            </p:cNvSpPr>
            <p:nvPr/>
          </p:nvSpPr>
          <p:spPr bwMode="auto">
            <a:xfrm>
              <a:off x="3824183" y="7041768"/>
              <a:ext cx="32573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70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0" name="文本框 51"/>
            <p:cNvSpPr txBox="1">
              <a:spLocks noChangeArrowheads="1"/>
            </p:cNvSpPr>
            <p:nvPr/>
          </p:nvSpPr>
          <p:spPr bwMode="auto">
            <a:xfrm>
              <a:off x="3971727" y="7344301"/>
              <a:ext cx="227479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1" name="文本框 52"/>
            <p:cNvSpPr txBox="1">
              <a:spLocks noChangeArrowheads="1"/>
            </p:cNvSpPr>
            <p:nvPr/>
          </p:nvSpPr>
          <p:spPr bwMode="auto">
            <a:xfrm>
              <a:off x="3829271" y="7349176"/>
              <a:ext cx="32573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15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2" name="文本框 53"/>
            <p:cNvSpPr txBox="1">
              <a:spLocks noChangeArrowheads="1"/>
            </p:cNvSpPr>
            <p:nvPr/>
          </p:nvSpPr>
          <p:spPr bwMode="auto">
            <a:xfrm>
              <a:off x="3970643" y="6874569"/>
              <a:ext cx="227479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3" name="文本框 54"/>
            <p:cNvSpPr txBox="1">
              <a:spLocks noChangeArrowheads="1"/>
            </p:cNvSpPr>
            <p:nvPr/>
          </p:nvSpPr>
          <p:spPr bwMode="auto">
            <a:xfrm>
              <a:off x="3760381" y="6885909"/>
              <a:ext cx="396262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180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4" name="文本框 55"/>
            <p:cNvSpPr txBox="1">
              <a:spLocks noChangeArrowheads="1"/>
            </p:cNvSpPr>
            <p:nvPr/>
          </p:nvSpPr>
          <p:spPr bwMode="auto">
            <a:xfrm>
              <a:off x="3967917" y="7760626"/>
              <a:ext cx="227479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5" name="文本框 56"/>
            <p:cNvSpPr txBox="1">
              <a:spLocks noChangeArrowheads="1"/>
            </p:cNvSpPr>
            <p:nvPr/>
          </p:nvSpPr>
          <p:spPr bwMode="auto">
            <a:xfrm>
              <a:off x="3816022" y="7782196"/>
              <a:ext cx="32573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70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6" name="文本框 57"/>
            <p:cNvSpPr txBox="1">
              <a:spLocks noChangeArrowheads="1"/>
            </p:cNvSpPr>
            <p:nvPr/>
          </p:nvSpPr>
          <p:spPr bwMode="auto">
            <a:xfrm>
              <a:off x="3966936" y="7578080"/>
              <a:ext cx="227479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7" name="文本框 58"/>
            <p:cNvSpPr txBox="1">
              <a:spLocks noChangeArrowheads="1"/>
            </p:cNvSpPr>
            <p:nvPr/>
          </p:nvSpPr>
          <p:spPr bwMode="auto">
            <a:xfrm>
              <a:off x="3744581" y="7586772"/>
              <a:ext cx="396262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180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8" name="文本框 59"/>
            <p:cNvSpPr txBox="1">
              <a:spLocks noChangeArrowheads="1"/>
            </p:cNvSpPr>
            <p:nvPr/>
          </p:nvSpPr>
          <p:spPr bwMode="auto">
            <a:xfrm>
              <a:off x="4140657" y="5733402"/>
              <a:ext cx="336023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_</a:t>
              </a:r>
            </a:p>
          </p:txBody>
        </p:sp>
        <p:sp>
          <p:nvSpPr>
            <p:cNvPr id="149" name="文本框 22"/>
            <p:cNvSpPr txBox="1">
              <a:spLocks noChangeArrowheads="1"/>
            </p:cNvSpPr>
            <p:nvPr/>
          </p:nvSpPr>
          <p:spPr bwMode="auto">
            <a:xfrm>
              <a:off x="4111542" y="5637805"/>
              <a:ext cx="589635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_____</a:t>
              </a:r>
              <a:endParaRPr lang="en-US" altLang="zh-CN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0" name="文本框 22"/>
            <p:cNvSpPr txBox="1">
              <a:spLocks noChangeArrowheads="1"/>
            </p:cNvSpPr>
            <p:nvPr/>
          </p:nvSpPr>
          <p:spPr bwMode="auto">
            <a:xfrm>
              <a:off x="4525346" y="5637805"/>
              <a:ext cx="804357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___</a:t>
              </a:r>
              <a:endParaRPr lang="en-US" altLang="zh-CN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1" name="文本框 16"/>
            <p:cNvSpPr txBox="1">
              <a:spLocks noChangeArrowheads="1"/>
            </p:cNvSpPr>
            <p:nvPr/>
          </p:nvSpPr>
          <p:spPr bwMode="auto">
            <a:xfrm>
              <a:off x="4341190" y="5938380"/>
              <a:ext cx="26000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</a:p>
          </p:txBody>
        </p:sp>
        <p:sp>
          <p:nvSpPr>
            <p:cNvPr id="152" name="文本框 16"/>
            <p:cNvSpPr txBox="1">
              <a:spLocks noChangeArrowheads="1"/>
            </p:cNvSpPr>
            <p:nvPr/>
          </p:nvSpPr>
          <p:spPr bwMode="auto">
            <a:xfrm>
              <a:off x="4552481" y="5938380"/>
              <a:ext cx="26000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</a:p>
          </p:txBody>
        </p:sp>
        <p:sp>
          <p:nvSpPr>
            <p:cNvPr id="153" name="文本框 15"/>
            <p:cNvSpPr txBox="1">
              <a:spLocks noChangeArrowheads="1"/>
            </p:cNvSpPr>
            <p:nvPr/>
          </p:nvSpPr>
          <p:spPr bwMode="auto">
            <a:xfrm>
              <a:off x="4753520" y="5949644"/>
              <a:ext cx="736593" cy="246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VSV</a:t>
              </a:r>
              <a:endParaRPr lang="en-US" altLang="zh-CN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69" name="文本框 168"/>
          <p:cNvSpPr txBox="1"/>
          <p:nvPr/>
        </p:nvSpPr>
        <p:spPr>
          <a:xfrm>
            <a:off x="633728" y="2120200"/>
            <a:ext cx="3321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0" name="文本框 169"/>
          <p:cNvSpPr txBox="1"/>
          <p:nvPr/>
        </p:nvSpPr>
        <p:spPr>
          <a:xfrm>
            <a:off x="2641572" y="2125958"/>
            <a:ext cx="3321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2" name="文本框 171"/>
          <p:cNvSpPr txBox="1"/>
          <p:nvPr/>
        </p:nvSpPr>
        <p:spPr>
          <a:xfrm>
            <a:off x="5738783" y="9325019"/>
            <a:ext cx="11192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Figure </a:t>
            </a:r>
            <a:r>
              <a:rPr lang="en-US" altLang="zh-CN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S1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" name="文本框 91"/>
          <p:cNvSpPr txBox="1"/>
          <p:nvPr/>
        </p:nvSpPr>
        <p:spPr>
          <a:xfrm rot="19200000">
            <a:off x="1257878" y="2381442"/>
            <a:ext cx="38504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WT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4185669" y="2120200"/>
            <a:ext cx="3321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650925" y="2387851"/>
            <a:ext cx="2079792" cy="2170103"/>
            <a:chOff x="138307" y="870778"/>
            <a:chExt cx="2079792" cy="2170103"/>
          </a:xfrm>
        </p:grpSpPr>
        <p:grpSp>
          <p:nvGrpSpPr>
            <p:cNvPr id="2" name="组合 1"/>
            <p:cNvGrpSpPr/>
            <p:nvPr/>
          </p:nvGrpSpPr>
          <p:grpSpPr>
            <a:xfrm>
              <a:off x="138307" y="870778"/>
              <a:ext cx="2079792" cy="2170103"/>
              <a:chOff x="138307" y="870778"/>
              <a:chExt cx="2079792" cy="2170103"/>
            </a:xfrm>
          </p:grpSpPr>
          <p:pic>
            <p:nvPicPr>
              <p:cNvPr id="88" name="图片 87"/>
              <p:cNvPicPr preferRelativeResize="0">
                <a:picLocks/>
              </p:cNvPicPr>
              <p:nvPr/>
            </p:nvPicPr>
            <p:blipFill>
              <a:blip r:embed="rId11">
                <a:grayscl/>
              </a:blip>
              <a:stretch>
                <a:fillRect/>
              </a:stretch>
            </p:blipFill>
            <p:spPr>
              <a:xfrm>
                <a:off x="505530" y="1222838"/>
                <a:ext cx="720000" cy="6120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89" name="图片 88"/>
              <p:cNvPicPr preferRelativeResize="0">
                <a:picLocks/>
              </p:cNvPicPr>
              <p:nvPr/>
            </p:nvPicPr>
            <p:blipFill>
              <a:blip r:embed="rId12">
                <a:grayscl/>
              </a:blip>
              <a:stretch>
                <a:fillRect/>
              </a:stretch>
            </p:blipFill>
            <p:spPr>
              <a:xfrm>
                <a:off x="505530" y="1887453"/>
                <a:ext cx="720000" cy="6120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90" name="图片 89"/>
              <p:cNvPicPr preferRelativeResize="0">
                <a:picLocks/>
              </p:cNvPicPr>
              <p:nvPr/>
            </p:nvPicPr>
            <p:blipFill>
              <a:blip r:embed="rId13">
                <a:grayscl/>
              </a:blip>
              <a:stretch>
                <a:fillRect/>
              </a:stretch>
            </p:blipFill>
            <p:spPr>
              <a:xfrm>
                <a:off x="505530" y="2784683"/>
                <a:ext cx="720000" cy="1800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91" name="图片 90"/>
              <p:cNvPicPr preferRelativeResize="0">
                <a:picLocks/>
              </p:cNvPicPr>
              <p:nvPr/>
            </p:nvPicPr>
            <p:blipFill>
              <a:blip r:embed="rId14">
                <a:grayscl/>
              </a:blip>
              <a:stretch>
                <a:fillRect/>
              </a:stretch>
            </p:blipFill>
            <p:spPr>
              <a:xfrm>
                <a:off x="505530" y="2558418"/>
                <a:ext cx="720000" cy="1800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sp>
            <p:nvSpPr>
              <p:cNvPr id="93" name="文本框 92"/>
              <p:cNvSpPr txBox="1"/>
              <p:nvPr/>
            </p:nvSpPr>
            <p:spPr>
              <a:xfrm rot="19200000">
                <a:off x="864964" y="870778"/>
                <a:ext cx="644728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C1030S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文本框 93"/>
              <p:cNvSpPr txBox="1"/>
              <p:nvPr/>
            </p:nvSpPr>
            <p:spPr>
              <a:xfrm>
                <a:off x="505529" y="904485"/>
                <a:ext cx="255198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_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文本框 94"/>
              <p:cNvSpPr txBox="1"/>
              <p:nvPr/>
            </p:nvSpPr>
            <p:spPr>
              <a:xfrm>
                <a:off x="1222974" y="983754"/>
                <a:ext cx="995125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HA-SENP6 </a:t>
                </a:r>
                <a:endParaRPr lang="zh-CN" altLang="en-US" sz="1000" baseline="30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文本框 95"/>
              <p:cNvSpPr txBox="1"/>
              <p:nvPr/>
            </p:nvSpPr>
            <p:spPr>
              <a:xfrm rot="16200000">
                <a:off x="1341903" y="1148563"/>
                <a:ext cx="492443" cy="707886"/>
              </a:xfrm>
              <a:prstGeom prst="rect">
                <a:avLst/>
              </a:prstGeom>
              <a:noFill/>
            </p:spPr>
            <p:txBody>
              <a:bodyPr vert="eaVert" wrap="none" rtlCol="0">
                <a:spAutoFit/>
              </a:bodyPr>
              <a:lstStyle/>
              <a:p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SUMO1-</a:t>
                </a:r>
              </a:p>
              <a:p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conjugates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文本框 96"/>
              <p:cNvSpPr txBox="1"/>
              <p:nvPr/>
            </p:nvSpPr>
            <p:spPr>
              <a:xfrm rot="16200000">
                <a:off x="1361530" y="1830587"/>
                <a:ext cx="492443" cy="707886"/>
              </a:xfrm>
              <a:prstGeom prst="rect">
                <a:avLst/>
              </a:prstGeom>
              <a:noFill/>
            </p:spPr>
            <p:txBody>
              <a:bodyPr vert="eaVert" wrap="none" rtlCol="0">
                <a:spAutoFit/>
              </a:bodyPr>
              <a:lstStyle/>
              <a:p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SUMO2/3-</a:t>
                </a:r>
              </a:p>
              <a:p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conjugates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文本框 97"/>
              <p:cNvSpPr txBox="1"/>
              <p:nvPr/>
            </p:nvSpPr>
            <p:spPr>
              <a:xfrm>
                <a:off x="1222974" y="2538462"/>
                <a:ext cx="37061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HA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文本框 98"/>
              <p:cNvSpPr txBox="1"/>
              <p:nvPr/>
            </p:nvSpPr>
            <p:spPr>
              <a:xfrm>
                <a:off x="1222974" y="2751573"/>
                <a:ext cx="639919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GAPDH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文本框 89"/>
              <p:cNvSpPr txBox="1">
                <a:spLocks noChangeArrowheads="1"/>
              </p:cNvSpPr>
              <p:nvPr/>
            </p:nvSpPr>
            <p:spPr bwMode="auto">
              <a:xfrm>
                <a:off x="138307" y="1460471"/>
                <a:ext cx="396262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100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文本框 91"/>
              <p:cNvSpPr txBox="1">
                <a:spLocks noChangeArrowheads="1"/>
              </p:cNvSpPr>
              <p:nvPr/>
            </p:nvSpPr>
            <p:spPr bwMode="auto">
              <a:xfrm>
                <a:off x="186562" y="2794660"/>
                <a:ext cx="325730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zh-CN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35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文本框 89"/>
              <p:cNvSpPr txBox="1">
                <a:spLocks noChangeArrowheads="1"/>
              </p:cNvSpPr>
              <p:nvPr/>
            </p:nvSpPr>
            <p:spPr bwMode="auto">
              <a:xfrm>
                <a:off x="143787" y="2515329"/>
                <a:ext cx="396262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130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文本框 89"/>
              <p:cNvSpPr txBox="1">
                <a:spLocks noChangeArrowheads="1"/>
              </p:cNvSpPr>
              <p:nvPr/>
            </p:nvSpPr>
            <p:spPr bwMode="auto">
              <a:xfrm>
                <a:off x="362796" y="2788036"/>
                <a:ext cx="227948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文本框 89"/>
              <p:cNvSpPr txBox="1">
                <a:spLocks noChangeArrowheads="1"/>
              </p:cNvSpPr>
              <p:nvPr/>
            </p:nvSpPr>
            <p:spPr bwMode="auto">
              <a:xfrm>
                <a:off x="362796" y="2515329"/>
                <a:ext cx="227948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文本框 89"/>
              <p:cNvSpPr txBox="1">
                <a:spLocks noChangeArrowheads="1"/>
              </p:cNvSpPr>
              <p:nvPr/>
            </p:nvSpPr>
            <p:spPr bwMode="auto">
              <a:xfrm>
                <a:off x="364361" y="1467095"/>
                <a:ext cx="227948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文本框 89"/>
              <p:cNvSpPr txBox="1">
                <a:spLocks noChangeArrowheads="1"/>
              </p:cNvSpPr>
              <p:nvPr/>
            </p:nvSpPr>
            <p:spPr bwMode="auto">
              <a:xfrm>
                <a:off x="365140" y="1903052"/>
                <a:ext cx="227948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文本框 89"/>
              <p:cNvSpPr txBox="1">
                <a:spLocks noChangeArrowheads="1"/>
              </p:cNvSpPr>
              <p:nvPr/>
            </p:nvSpPr>
            <p:spPr bwMode="auto">
              <a:xfrm>
                <a:off x="365896" y="2159692"/>
                <a:ext cx="227948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文本框 89"/>
              <p:cNvSpPr txBox="1">
                <a:spLocks noChangeArrowheads="1"/>
              </p:cNvSpPr>
              <p:nvPr/>
            </p:nvSpPr>
            <p:spPr bwMode="auto">
              <a:xfrm>
                <a:off x="371096" y="1255245"/>
                <a:ext cx="227948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文本框 89"/>
              <p:cNvSpPr txBox="1">
                <a:spLocks noChangeArrowheads="1"/>
              </p:cNvSpPr>
              <p:nvPr/>
            </p:nvSpPr>
            <p:spPr bwMode="auto">
              <a:xfrm>
                <a:off x="138307" y="1264190"/>
                <a:ext cx="396262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180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文本框 89"/>
              <p:cNvSpPr txBox="1">
                <a:spLocks noChangeArrowheads="1"/>
              </p:cNvSpPr>
              <p:nvPr/>
            </p:nvSpPr>
            <p:spPr bwMode="auto">
              <a:xfrm>
                <a:off x="144259" y="1918909"/>
                <a:ext cx="396262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180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文本框 89"/>
              <p:cNvSpPr txBox="1">
                <a:spLocks noChangeArrowheads="1"/>
              </p:cNvSpPr>
              <p:nvPr/>
            </p:nvSpPr>
            <p:spPr bwMode="auto">
              <a:xfrm>
                <a:off x="143787" y="2165909"/>
                <a:ext cx="396262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100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7" name="文本框 87"/>
            <p:cNvSpPr txBox="1">
              <a:spLocks noChangeArrowheads="1"/>
            </p:cNvSpPr>
            <p:nvPr/>
          </p:nvSpPr>
          <p:spPr bwMode="auto">
            <a:xfrm>
              <a:off x="147217" y="1009895"/>
              <a:ext cx="412292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746141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文本框 292"/>
          <p:cNvSpPr txBox="1"/>
          <p:nvPr/>
        </p:nvSpPr>
        <p:spPr>
          <a:xfrm>
            <a:off x="272081" y="643778"/>
            <a:ext cx="3321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4" name="文本框 293"/>
          <p:cNvSpPr txBox="1"/>
          <p:nvPr/>
        </p:nvSpPr>
        <p:spPr>
          <a:xfrm>
            <a:off x="2060324" y="643778"/>
            <a:ext cx="3321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5" name="文本框 294"/>
          <p:cNvSpPr txBox="1"/>
          <p:nvPr/>
        </p:nvSpPr>
        <p:spPr>
          <a:xfrm>
            <a:off x="4008856" y="640812"/>
            <a:ext cx="3321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6" name="文本框 295"/>
          <p:cNvSpPr txBox="1"/>
          <p:nvPr/>
        </p:nvSpPr>
        <p:spPr>
          <a:xfrm>
            <a:off x="267920" y="2357667"/>
            <a:ext cx="3321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9" name="文本框 298"/>
          <p:cNvSpPr txBox="1"/>
          <p:nvPr/>
        </p:nvSpPr>
        <p:spPr>
          <a:xfrm>
            <a:off x="2060776" y="2351969"/>
            <a:ext cx="3209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431454" y="2683764"/>
            <a:ext cx="1662581" cy="1650278"/>
            <a:chOff x="2551484" y="2093496"/>
            <a:chExt cx="1662581" cy="1650278"/>
          </a:xfrm>
        </p:grpSpPr>
        <p:grpSp>
          <p:nvGrpSpPr>
            <p:cNvPr id="109" name="组合 108"/>
            <p:cNvGrpSpPr/>
            <p:nvPr/>
          </p:nvGrpSpPr>
          <p:grpSpPr>
            <a:xfrm>
              <a:off x="2551484" y="2109080"/>
              <a:ext cx="1571401" cy="1461864"/>
              <a:chOff x="2094083" y="464631"/>
              <a:chExt cx="1571401" cy="1461864"/>
            </a:xfrm>
          </p:grpSpPr>
          <p:graphicFrame>
            <p:nvGraphicFramePr>
              <p:cNvPr id="110" name="对象 14"/>
              <p:cNvGraphicFramePr>
                <a:graphicFrameLocks/>
              </p:cNvGraphicFramePr>
              <p:nvPr>
                <p:extLst/>
              </p:nvPr>
            </p:nvGraphicFramePr>
            <p:xfrm>
              <a:off x="2513484" y="482656"/>
              <a:ext cx="1152000" cy="14400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000" name="Prism 6" r:id="rId3" imgW="2972920" imgH="2463814" progId="Prism6.Document">
                      <p:embed/>
                    </p:oleObj>
                  </mc:Choice>
                  <mc:Fallback>
                    <p:oleObj name="Prism 6" r:id="rId3" imgW="2972920" imgH="2463814" progId="Prism6.Document">
                      <p:embed/>
                      <p:pic>
                        <p:nvPicPr>
                          <p:cNvPr id="0" name=""/>
                          <p:cNvPicPr preferRelativeResize="0"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513484" y="482656"/>
                            <a:ext cx="1152000" cy="14400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11" name="文本框 110"/>
              <p:cNvSpPr txBox="1"/>
              <p:nvPr/>
            </p:nvSpPr>
            <p:spPr>
              <a:xfrm>
                <a:off x="2577760" y="1607045"/>
                <a:ext cx="255198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_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文本框 111"/>
              <p:cNvSpPr txBox="1"/>
              <p:nvPr/>
            </p:nvSpPr>
            <p:spPr>
              <a:xfrm>
                <a:off x="3106412" y="1614849"/>
                <a:ext cx="255198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_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文本框 112"/>
              <p:cNvSpPr txBox="1"/>
              <p:nvPr/>
            </p:nvSpPr>
            <p:spPr>
              <a:xfrm>
                <a:off x="2835819" y="1675977"/>
                <a:ext cx="260008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文本框 113"/>
              <p:cNvSpPr txBox="1"/>
              <p:nvPr/>
            </p:nvSpPr>
            <p:spPr>
              <a:xfrm>
                <a:off x="3368476" y="1680274"/>
                <a:ext cx="260008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文本框 114"/>
              <p:cNvSpPr txBox="1"/>
              <p:nvPr/>
            </p:nvSpPr>
            <p:spPr>
              <a:xfrm>
                <a:off x="2182252" y="1662857"/>
                <a:ext cx="46519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IFN</a:t>
                </a:r>
                <a:r>
                  <a:rPr lang="el-GR" altLang="zh-CN" sz="1000" dirty="0" smtClean="0"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α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文本框 117"/>
              <p:cNvSpPr txBox="1"/>
              <p:nvPr/>
            </p:nvSpPr>
            <p:spPr>
              <a:xfrm flipV="1">
                <a:off x="2094083" y="464631"/>
                <a:ext cx="338554" cy="1313821"/>
              </a:xfrm>
              <a:prstGeom prst="rect">
                <a:avLst/>
              </a:prstGeom>
              <a:noFill/>
            </p:spPr>
            <p:txBody>
              <a:bodyPr vert="vert" wrap="none" rtlCol="0">
                <a:spAutoFit/>
              </a:bodyPr>
              <a:lstStyle/>
              <a:p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Relative </a:t>
                </a:r>
                <a:r>
                  <a:rPr lang="en-US" altLang="zh-CN" sz="10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Isg15</a:t>
                </a:r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mRNA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文本框 118"/>
              <p:cNvSpPr txBox="1"/>
              <p:nvPr/>
            </p:nvSpPr>
            <p:spPr>
              <a:xfrm>
                <a:off x="2299748" y="716380"/>
                <a:ext cx="325730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20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文本框 119"/>
              <p:cNvSpPr txBox="1"/>
              <p:nvPr/>
            </p:nvSpPr>
            <p:spPr>
              <a:xfrm>
                <a:off x="2302701" y="509816"/>
                <a:ext cx="325730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25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文本框 120"/>
              <p:cNvSpPr txBox="1"/>
              <p:nvPr/>
            </p:nvSpPr>
            <p:spPr>
              <a:xfrm>
                <a:off x="2302701" y="928337"/>
                <a:ext cx="325730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文本框 121"/>
              <p:cNvSpPr txBox="1"/>
              <p:nvPr/>
            </p:nvSpPr>
            <p:spPr>
              <a:xfrm>
                <a:off x="2302701" y="1142664"/>
                <a:ext cx="325730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10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文本框 122"/>
              <p:cNvSpPr txBox="1"/>
              <p:nvPr/>
            </p:nvSpPr>
            <p:spPr>
              <a:xfrm>
                <a:off x="2357074" y="1346128"/>
                <a:ext cx="255198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文本框 123"/>
              <p:cNvSpPr txBox="1"/>
              <p:nvPr/>
            </p:nvSpPr>
            <p:spPr>
              <a:xfrm>
                <a:off x="2361681" y="1559539"/>
                <a:ext cx="255198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14" name="文本框 313"/>
            <p:cNvSpPr txBox="1"/>
            <p:nvPr/>
          </p:nvSpPr>
          <p:spPr>
            <a:xfrm>
              <a:off x="3018054" y="3497553"/>
              <a:ext cx="56297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dirty="0" err="1">
                  <a:latin typeface="Arial" panose="020B0604020202020204" pitchFamily="34" charset="0"/>
                  <a:cs typeface="Arial" panose="020B0604020202020204" pitchFamily="34" charset="0"/>
                </a:rPr>
                <a:t>siCON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5" name="文本框 314"/>
            <p:cNvSpPr txBox="1"/>
            <p:nvPr/>
          </p:nvSpPr>
          <p:spPr>
            <a:xfrm>
              <a:off x="3518041" y="3493487"/>
              <a:ext cx="69602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siSENP6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6" name="文本框 285"/>
            <p:cNvSpPr txBox="1"/>
            <p:nvPr/>
          </p:nvSpPr>
          <p:spPr>
            <a:xfrm>
              <a:off x="2985745" y="3336780"/>
              <a:ext cx="67839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_______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7" name="文本框 286"/>
            <p:cNvSpPr txBox="1"/>
            <p:nvPr/>
          </p:nvSpPr>
          <p:spPr>
            <a:xfrm>
              <a:off x="3517574" y="3335984"/>
              <a:ext cx="67839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_______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7" name="文本框 336"/>
            <p:cNvSpPr txBox="1"/>
            <p:nvPr/>
          </p:nvSpPr>
          <p:spPr>
            <a:xfrm>
              <a:off x="3076559" y="2656519"/>
              <a:ext cx="67839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_______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8" name="文本框 80"/>
            <p:cNvSpPr txBox="1">
              <a:spLocks noChangeArrowheads="1"/>
            </p:cNvSpPr>
            <p:nvPr/>
          </p:nvSpPr>
          <p:spPr bwMode="auto">
            <a:xfrm>
              <a:off x="3244136" y="2575203"/>
              <a:ext cx="401072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ns</a:t>
              </a:r>
              <a:endParaRPr lang="en-US" altLang="zh-CN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9" name="文本框 338"/>
            <p:cNvSpPr txBox="1"/>
            <p:nvPr/>
          </p:nvSpPr>
          <p:spPr>
            <a:xfrm>
              <a:off x="3356915" y="2114875"/>
              <a:ext cx="67839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_______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0" name="文本框 80"/>
            <p:cNvSpPr txBox="1">
              <a:spLocks noChangeArrowheads="1"/>
            </p:cNvSpPr>
            <p:nvPr/>
          </p:nvSpPr>
          <p:spPr bwMode="auto">
            <a:xfrm>
              <a:off x="3457343" y="2093496"/>
              <a:ext cx="425116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***</a:t>
              </a:r>
              <a:endParaRPr lang="en-US" altLang="zh-CN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2303391" y="839125"/>
            <a:ext cx="1594273" cy="1665070"/>
            <a:chOff x="2616660" y="495724"/>
            <a:chExt cx="1594273" cy="1665070"/>
          </a:xfrm>
        </p:grpSpPr>
        <p:grpSp>
          <p:nvGrpSpPr>
            <p:cNvPr id="80" name="组合 79"/>
            <p:cNvGrpSpPr/>
            <p:nvPr/>
          </p:nvGrpSpPr>
          <p:grpSpPr>
            <a:xfrm>
              <a:off x="2616660" y="495724"/>
              <a:ext cx="1518760" cy="1511511"/>
              <a:chOff x="4272033" y="399197"/>
              <a:chExt cx="1518760" cy="1511511"/>
            </a:xfrm>
          </p:grpSpPr>
          <p:graphicFrame>
            <p:nvGraphicFramePr>
              <p:cNvPr id="81" name="对象 7"/>
              <p:cNvGraphicFramePr>
                <a:graphicFrameLocks/>
              </p:cNvGraphicFramePr>
              <p:nvPr>
                <p:extLst/>
              </p:nvPr>
            </p:nvGraphicFramePr>
            <p:xfrm>
              <a:off x="4638793" y="460509"/>
              <a:ext cx="1152000" cy="14400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001" name="Prism 6" r:id="rId5" imgW="2972920" imgH="2463814" progId="Prism6.Document">
                      <p:embed/>
                    </p:oleObj>
                  </mc:Choice>
                  <mc:Fallback>
                    <p:oleObj name="Prism 6" r:id="rId5" imgW="2972920" imgH="2463814" progId="Prism6.Document">
                      <p:embed/>
                      <p:pic>
                        <p:nvPicPr>
                          <p:cNvPr id="0" name=""/>
                          <p:cNvPicPr preferRelativeResize="0"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638793" y="460509"/>
                            <a:ext cx="1152000" cy="14400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82" name="文本框 81"/>
              <p:cNvSpPr txBox="1"/>
              <p:nvPr/>
            </p:nvSpPr>
            <p:spPr>
              <a:xfrm>
                <a:off x="4347500" y="1664487"/>
                <a:ext cx="441146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VSV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文本框 82"/>
              <p:cNvSpPr txBox="1"/>
              <p:nvPr/>
            </p:nvSpPr>
            <p:spPr>
              <a:xfrm>
                <a:off x="4695120" y="1585476"/>
                <a:ext cx="255198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_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文本框 83"/>
              <p:cNvSpPr txBox="1"/>
              <p:nvPr/>
            </p:nvSpPr>
            <p:spPr>
              <a:xfrm>
                <a:off x="5233548" y="1587690"/>
                <a:ext cx="255198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_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文本框 84"/>
              <p:cNvSpPr txBox="1"/>
              <p:nvPr/>
            </p:nvSpPr>
            <p:spPr>
              <a:xfrm>
                <a:off x="4959750" y="1653311"/>
                <a:ext cx="260008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文本框 85"/>
              <p:cNvSpPr txBox="1"/>
              <p:nvPr/>
            </p:nvSpPr>
            <p:spPr>
              <a:xfrm>
                <a:off x="5493448" y="1652996"/>
                <a:ext cx="260008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文本框 86"/>
              <p:cNvSpPr txBox="1"/>
              <p:nvPr/>
            </p:nvSpPr>
            <p:spPr>
              <a:xfrm flipV="1">
                <a:off x="4272033" y="399197"/>
                <a:ext cx="338554" cy="1349087"/>
              </a:xfrm>
              <a:prstGeom prst="rect">
                <a:avLst/>
              </a:prstGeom>
              <a:noFill/>
            </p:spPr>
            <p:txBody>
              <a:bodyPr vert="vert" wrap="none" rtlCol="0">
                <a:spAutoFit/>
              </a:bodyPr>
              <a:lstStyle/>
              <a:p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Relative </a:t>
                </a:r>
                <a:r>
                  <a:rPr lang="en-US" altLang="zh-CN" sz="10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Isg15</a:t>
                </a:r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mRNA 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文本框 87"/>
              <p:cNvSpPr txBox="1"/>
              <p:nvPr/>
            </p:nvSpPr>
            <p:spPr>
              <a:xfrm>
                <a:off x="4479041" y="478594"/>
                <a:ext cx="255198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8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文本框 88"/>
              <p:cNvSpPr txBox="1"/>
              <p:nvPr/>
            </p:nvSpPr>
            <p:spPr>
              <a:xfrm>
                <a:off x="4485538" y="739439"/>
                <a:ext cx="255198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6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文本框 89"/>
              <p:cNvSpPr txBox="1"/>
              <p:nvPr/>
            </p:nvSpPr>
            <p:spPr>
              <a:xfrm>
                <a:off x="4485538" y="1011001"/>
                <a:ext cx="255198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文本框 90"/>
              <p:cNvSpPr txBox="1"/>
              <p:nvPr/>
            </p:nvSpPr>
            <p:spPr>
              <a:xfrm>
                <a:off x="4492875" y="1278676"/>
                <a:ext cx="255198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文本框 91"/>
              <p:cNvSpPr txBox="1"/>
              <p:nvPr/>
            </p:nvSpPr>
            <p:spPr>
              <a:xfrm>
                <a:off x="4492875" y="1512919"/>
                <a:ext cx="255198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18" name="文本框 317"/>
            <p:cNvSpPr txBox="1"/>
            <p:nvPr/>
          </p:nvSpPr>
          <p:spPr>
            <a:xfrm>
              <a:off x="3027617" y="1914573"/>
              <a:ext cx="56297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dirty="0" err="1">
                  <a:latin typeface="Arial" panose="020B0604020202020204" pitchFamily="34" charset="0"/>
                  <a:cs typeface="Arial" panose="020B0604020202020204" pitchFamily="34" charset="0"/>
                </a:rPr>
                <a:t>siCON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9" name="文本框 318"/>
            <p:cNvSpPr txBox="1"/>
            <p:nvPr/>
          </p:nvSpPr>
          <p:spPr>
            <a:xfrm>
              <a:off x="3514909" y="1914573"/>
              <a:ext cx="69602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siSENP6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2" name="文本框 321"/>
            <p:cNvSpPr txBox="1"/>
            <p:nvPr/>
          </p:nvSpPr>
          <p:spPr>
            <a:xfrm>
              <a:off x="2988984" y="1765143"/>
              <a:ext cx="67839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_______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3" name="文本框 322"/>
            <p:cNvSpPr txBox="1"/>
            <p:nvPr/>
          </p:nvSpPr>
          <p:spPr>
            <a:xfrm>
              <a:off x="3524824" y="1764347"/>
              <a:ext cx="67839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_______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5" name="文本框 344"/>
            <p:cNvSpPr txBox="1"/>
            <p:nvPr/>
          </p:nvSpPr>
          <p:spPr>
            <a:xfrm>
              <a:off x="3362032" y="561991"/>
              <a:ext cx="67839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_______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6" name="文本框 80"/>
            <p:cNvSpPr txBox="1">
              <a:spLocks noChangeArrowheads="1"/>
            </p:cNvSpPr>
            <p:nvPr/>
          </p:nvSpPr>
          <p:spPr bwMode="auto">
            <a:xfrm>
              <a:off x="3529082" y="529856"/>
              <a:ext cx="344966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**</a:t>
              </a:r>
              <a:endParaRPr lang="en-US" altLang="zh-CN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7" name="文本框 346"/>
            <p:cNvSpPr txBox="1"/>
            <p:nvPr/>
          </p:nvSpPr>
          <p:spPr>
            <a:xfrm>
              <a:off x="3076559" y="1115895"/>
              <a:ext cx="67839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_______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8" name="文本框 80"/>
            <p:cNvSpPr txBox="1">
              <a:spLocks noChangeArrowheads="1"/>
            </p:cNvSpPr>
            <p:nvPr/>
          </p:nvSpPr>
          <p:spPr bwMode="auto">
            <a:xfrm>
              <a:off x="3237786" y="1021879"/>
              <a:ext cx="401072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ns</a:t>
              </a:r>
              <a:endParaRPr lang="en-US" altLang="zh-CN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57" name="组合 356"/>
          <p:cNvGrpSpPr/>
          <p:nvPr/>
        </p:nvGrpSpPr>
        <p:grpSpPr>
          <a:xfrm>
            <a:off x="387408" y="828830"/>
            <a:ext cx="1704287" cy="1626883"/>
            <a:chOff x="7180676" y="3202060"/>
            <a:chExt cx="1704287" cy="1626883"/>
          </a:xfrm>
        </p:grpSpPr>
        <p:grpSp>
          <p:nvGrpSpPr>
            <p:cNvPr id="358" name="组合 357"/>
            <p:cNvGrpSpPr/>
            <p:nvPr/>
          </p:nvGrpSpPr>
          <p:grpSpPr>
            <a:xfrm>
              <a:off x="7180676" y="3223933"/>
              <a:ext cx="1704287" cy="1605010"/>
              <a:chOff x="7180676" y="3223933"/>
              <a:chExt cx="1704287" cy="1605010"/>
            </a:xfrm>
          </p:grpSpPr>
          <p:graphicFrame>
            <p:nvGraphicFramePr>
              <p:cNvPr id="380" name="对象 379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1077579073"/>
                  </p:ext>
                </p:extLst>
              </p:nvPr>
            </p:nvGraphicFramePr>
            <p:xfrm>
              <a:off x="7629525" y="3228975"/>
              <a:ext cx="1152000" cy="14382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002" name="Prism 6" r:id="rId7" imgW="2972920" imgH="2460933" progId="Prism6.Document">
                      <p:embed/>
                    </p:oleObj>
                  </mc:Choice>
                  <mc:Fallback>
                    <p:oleObj name="Prism 6" r:id="rId7" imgW="2972920" imgH="2460933" progId="Prism6.Document">
                      <p:embed/>
                      <p:pic>
                        <p:nvPicPr>
                          <p:cNvPr id="0" name=""/>
                          <p:cNvPicPr preferRelativeResize="0"/>
                          <p:nvPr/>
                        </p:nvPicPr>
                        <p:blipFill>
                          <a:blip r:embed="rId8"/>
                          <a:stretch>
                            <a:fillRect/>
                          </a:stretch>
                        </p:blipFill>
                        <p:spPr>
                          <a:xfrm>
                            <a:off x="7629525" y="3228975"/>
                            <a:ext cx="1152000" cy="1438275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381" name="文本框 380"/>
              <p:cNvSpPr txBox="1"/>
              <p:nvPr/>
            </p:nvSpPr>
            <p:spPr>
              <a:xfrm rot="10800000">
                <a:off x="7180676" y="3223933"/>
                <a:ext cx="338554" cy="1252907"/>
              </a:xfrm>
              <a:prstGeom prst="rect">
                <a:avLst/>
              </a:prstGeom>
              <a:noFill/>
            </p:spPr>
            <p:txBody>
              <a:bodyPr vert="eaVert" wrap="none" rtlCol="0">
                <a:spAutoFit/>
              </a:bodyPr>
              <a:lstStyle/>
              <a:p>
                <a:r>
                  <a:rPr lang="en-US" altLang="zh-CN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Relative </a:t>
                </a:r>
                <a:r>
                  <a:rPr lang="en-US" altLang="zh-CN" sz="10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Ifn</a:t>
                </a:r>
                <a:r>
                  <a:rPr lang="el-GR" altLang="zh-CN" sz="1000" i="1" dirty="0" smtClean="0"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β</a:t>
                </a:r>
                <a:r>
                  <a:rPr lang="en-US" altLang="zh-CN" sz="1000" i="1" dirty="0" smtClean="0"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1000" dirty="0"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mRNA 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2" name="文本框 381"/>
              <p:cNvSpPr txBox="1"/>
              <p:nvPr/>
            </p:nvSpPr>
            <p:spPr>
              <a:xfrm>
                <a:off x="7310407" y="4425803"/>
                <a:ext cx="425116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SeV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3" name="文本框 382"/>
              <p:cNvSpPr txBox="1"/>
              <p:nvPr/>
            </p:nvSpPr>
            <p:spPr>
              <a:xfrm>
                <a:off x="7953785" y="4415364"/>
                <a:ext cx="260008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4" name="文本框 383"/>
              <p:cNvSpPr txBox="1"/>
              <p:nvPr/>
            </p:nvSpPr>
            <p:spPr>
              <a:xfrm>
                <a:off x="7683519" y="4345544"/>
                <a:ext cx="255198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_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5" name="文本框 384"/>
              <p:cNvSpPr txBox="1"/>
              <p:nvPr/>
            </p:nvSpPr>
            <p:spPr>
              <a:xfrm>
                <a:off x="8482477" y="4409474"/>
                <a:ext cx="260008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6" name="文本框 385"/>
              <p:cNvSpPr txBox="1"/>
              <p:nvPr/>
            </p:nvSpPr>
            <p:spPr>
              <a:xfrm>
                <a:off x="7647619" y="4582722"/>
                <a:ext cx="562975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siCON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7" name="文本框 386"/>
              <p:cNvSpPr txBox="1"/>
              <p:nvPr/>
            </p:nvSpPr>
            <p:spPr>
              <a:xfrm>
                <a:off x="8188939" y="4582722"/>
                <a:ext cx="69602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siSENP6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8" name="文本框 387"/>
              <p:cNvSpPr txBox="1"/>
              <p:nvPr/>
            </p:nvSpPr>
            <p:spPr>
              <a:xfrm>
                <a:off x="7385637" y="4286583"/>
                <a:ext cx="360996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.0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9" name="文本框 388"/>
              <p:cNvSpPr txBox="1"/>
              <p:nvPr/>
            </p:nvSpPr>
            <p:spPr>
              <a:xfrm>
                <a:off x="7385637" y="4049581"/>
                <a:ext cx="360996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2.0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0" name="文本框 389"/>
              <p:cNvSpPr txBox="1"/>
              <p:nvPr/>
            </p:nvSpPr>
            <p:spPr>
              <a:xfrm>
                <a:off x="7385637" y="3781698"/>
                <a:ext cx="360996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.0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1" name="文本框 390"/>
              <p:cNvSpPr txBox="1"/>
              <p:nvPr/>
            </p:nvSpPr>
            <p:spPr>
              <a:xfrm>
                <a:off x="7385637" y="3519233"/>
                <a:ext cx="360996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6.0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2" name="文本框 391"/>
              <p:cNvSpPr txBox="1"/>
              <p:nvPr/>
            </p:nvSpPr>
            <p:spPr>
              <a:xfrm>
                <a:off x="7385637" y="3251232"/>
                <a:ext cx="360996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8</a:t>
                </a:r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.0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59" name="文本框 358"/>
            <p:cNvSpPr txBox="1"/>
            <p:nvPr/>
          </p:nvSpPr>
          <p:spPr>
            <a:xfrm>
              <a:off x="8223540" y="4350705"/>
              <a:ext cx="25519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_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4" name="文本框 373"/>
            <p:cNvSpPr txBox="1"/>
            <p:nvPr/>
          </p:nvSpPr>
          <p:spPr>
            <a:xfrm>
              <a:off x="7627266" y="4414144"/>
              <a:ext cx="67839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_______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5" name="文本框 374"/>
            <p:cNvSpPr txBox="1"/>
            <p:nvPr/>
          </p:nvSpPr>
          <p:spPr>
            <a:xfrm>
              <a:off x="8178369" y="4414144"/>
              <a:ext cx="67839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_______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6" name="文本框 375"/>
            <p:cNvSpPr txBox="1"/>
            <p:nvPr/>
          </p:nvSpPr>
          <p:spPr>
            <a:xfrm>
              <a:off x="7746952" y="3518347"/>
              <a:ext cx="67839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_______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7" name="文本框 376"/>
            <p:cNvSpPr txBox="1"/>
            <p:nvPr/>
          </p:nvSpPr>
          <p:spPr>
            <a:xfrm>
              <a:off x="7881972" y="3405699"/>
              <a:ext cx="40107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600" dirty="0" smtClean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ns</a:t>
              </a:r>
              <a:endParaRPr lang="zh-CN" alt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8" name="文本框 377"/>
            <p:cNvSpPr txBox="1"/>
            <p:nvPr/>
          </p:nvSpPr>
          <p:spPr>
            <a:xfrm>
              <a:off x="8034718" y="3314708"/>
              <a:ext cx="67839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_______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9" name="文本框 378"/>
            <p:cNvSpPr txBox="1"/>
            <p:nvPr/>
          </p:nvSpPr>
          <p:spPr>
            <a:xfrm>
              <a:off x="8163388" y="3202060"/>
              <a:ext cx="40107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600" dirty="0" smtClean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ns</a:t>
              </a:r>
              <a:endParaRPr lang="zh-CN" alt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07" name="文本框 406"/>
          <p:cNvSpPr txBox="1"/>
          <p:nvPr/>
        </p:nvSpPr>
        <p:spPr>
          <a:xfrm>
            <a:off x="4081933" y="2346343"/>
            <a:ext cx="2521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8" name="文本框 407"/>
          <p:cNvSpPr txBox="1"/>
          <p:nvPr/>
        </p:nvSpPr>
        <p:spPr>
          <a:xfrm>
            <a:off x="339255" y="4243704"/>
            <a:ext cx="3449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7" name="文本框 446"/>
          <p:cNvSpPr txBox="1"/>
          <p:nvPr/>
        </p:nvSpPr>
        <p:spPr>
          <a:xfrm>
            <a:off x="5514942" y="9133288"/>
            <a:ext cx="11192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Figure </a:t>
            </a:r>
            <a:r>
              <a:rPr lang="en-US" altLang="zh-CN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S2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44" name="组合 243"/>
          <p:cNvGrpSpPr/>
          <p:nvPr/>
        </p:nvGrpSpPr>
        <p:grpSpPr>
          <a:xfrm>
            <a:off x="4203018" y="878892"/>
            <a:ext cx="1729969" cy="1692294"/>
            <a:chOff x="193313" y="3393232"/>
            <a:chExt cx="1729969" cy="1692294"/>
          </a:xfrm>
        </p:grpSpPr>
        <p:grpSp>
          <p:nvGrpSpPr>
            <p:cNvPr id="245" name="组合 244"/>
            <p:cNvGrpSpPr/>
            <p:nvPr/>
          </p:nvGrpSpPr>
          <p:grpSpPr>
            <a:xfrm>
              <a:off x="193313" y="3393232"/>
              <a:ext cx="1729969" cy="1692294"/>
              <a:chOff x="3079372" y="2079254"/>
              <a:chExt cx="1729969" cy="1692294"/>
            </a:xfrm>
          </p:grpSpPr>
          <p:graphicFrame>
            <p:nvGraphicFramePr>
              <p:cNvPr id="356" name="对象 355"/>
              <p:cNvGraphicFramePr/>
              <p:nvPr/>
            </p:nvGraphicFramePr>
            <p:xfrm>
              <a:off x="3518267" y="2110051"/>
              <a:ext cx="1260000" cy="14400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003" name="Prism 6" r:id="rId9" imgW="2981325" imgH="2476500" progId="Prism6.Document">
                      <p:embed/>
                    </p:oleObj>
                  </mc:Choice>
                  <mc:Fallback>
                    <p:oleObj name="Prism 6" r:id="rId9" imgW="2981325" imgH="2476500" progId="Prism6.Document">
                      <p:embed/>
                      <p:pic>
                        <p:nvPicPr>
                          <p:cNvPr id="0" name=""/>
                          <p:cNvPicPr preferRelativeResize="0"/>
                          <p:nvPr/>
                        </p:nvPicPr>
                        <p:blipFill>
                          <a:blip r:embed="rId10"/>
                          <a:stretch>
                            <a:fillRect/>
                          </a:stretch>
                        </p:blipFill>
                        <p:spPr>
                          <a:xfrm>
                            <a:off x="3518267" y="2110051"/>
                            <a:ext cx="1260000" cy="1440000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12" name="文本框 411"/>
              <p:cNvSpPr txBox="1"/>
              <p:nvPr/>
            </p:nvSpPr>
            <p:spPr>
              <a:xfrm>
                <a:off x="3196497" y="3330985"/>
                <a:ext cx="441146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VSV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3" name="文本框 412"/>
              <p:cNvSpPr txBox="1"/>
              <p:nvPr/>
            </p:nvSpPr>
            <p:spPr>
              <a:xfrm>
                <a:off x="3882360" y="3339575"/>
                <a:ext cx="260008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4" name="文本框 413"/>
              <p:cNvSpPr txBox="1"/>
              <p:nvPr/>
            </p:nvSpPr>
            <p:spPr>
              <a:xfrm>
                <a:off x="4469810" y="3339575"/>
                <a:ext cx="260008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5" name="文本框 414"/>
              <p:cNvSpPr txBox="1"/>
              <p:nvPr/>
            </p:nvSpPr>
            <p:spPr>
              <a:xfrm flipV="1">
                <a:off x="3079372" y="2079254"/>
                <a:ext cx="338554" cy="1313821"/>
              </a:xfrm>
              <a:prstGeom prst="rect">
                <a:avLst/>
              </a:prstGeom>
              <a:noFill/>
            </p:spPr>
            <p:txBody>
              <a:bodyPr vert="vert" wrap="none" rtlCol="0">
                <a:spAutoFit/>
              </a:bodyPr>
              <a:lstStyle/>
              <a:p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Relative </a:t>
                </a:r>
                <a:r>
                  <a:rPr lang="en-US" altLang="zh-CN" sz="10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Isg54</a:t>
                </a:r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mRNA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6" name="文本框 415"/>
              <p:cNvSpPr txBox="1"/>
              <p:nvPr/>
            </p:nvSpPr>
            <p:spPr>
              <a:xfrm>
                <a:off x="3309086" y="2349097"/>
                <a:ext cx="325730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7" name="文本框 416"/>
              <p:cNvSpPr txBox="1"/>
              <p:nvPr/>
            </p:nvSpPr>
            <p:spPr>
              <a:xfrm>
                <a:off x="3309086" y="2137369"/>
                <a:ext cx="325730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altLang="zh-CN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8" name="文本框 417"/>
              <p:cNvSpPr txBox="1"/>
              <p:nvPr/>
            </p:nvSpPr>
            <p:spPr>
              <a:xfrm>
                <a:off x="3309086" y="2566426"/>
                <a:ext cx="325730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15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9" name="文本框 418"/>
              <p:cNvSpPr txBox="1"/>
              <p:nvPr/>
            </p:nvSpPr>
            <p:spPr>
              <a:xfrm>
                <a:off x="3309086" y="2777191"/>
                <a:ext cx="325730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10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0" name="文本框 419"/>
              <p:cNvSpPr txBox="1"/>
              <p:nvPr/>
            </p:nvSpPr>
            <p:spPr>
              <a:xfrm>
                <a:off x="3353387" y="2976934"/>
                <a:ext cx="255198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1" name="文本框 420"/>
              <p:cNvSpPr txBox="1"/>
              <p:nvPr/>
            </p:nvSpPr>
            <p:spPr>
              <a:xfrm>
                <a:off x="3360274" y="3183745"/>
                <a:ext cx="255198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2" name="文本框 421"/>
              <p:cNvSpPr txBox="1"/>
              <p:nvPr/>
            </p:nvSpPr>
            <p:spPr>
              <a:xfrm>
                <a:off x="3604767" y="3514906"/>
                <a:ext cx="562975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siCON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3" name="文本框 422"/>
              <p:cNvSpPr txBox="1"/>
              <p:nvPr/>
            </p:nvSpPr>
            <p:spPr>
              <a:xfrm>
                <a:off x="4113317" y="3525327"/>
                <a:ext cx="69602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siSENP6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46" name="文本框 181"/>
            <p:cNvSpPr txBox="1">
              <a:spLocks noChangeArrowheads="1"/>
            </p:cNvSpPr>
            <p:nvPr/>
          </p:nvSpPr>
          <p:spPr bwMode="auto">
            <a:xfrm>
              <a:off x="1284929" y="4582922"/>
              <a:ext cx="300707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zh-CN"/>
              </a:defPPr>
              <a:lvl1pPr>
                <a:lnSpc>
                  <a:spcPct val="100000"/>
                </a:lnSpc>
                <a:spcBef>
                  <a:spcPct val="0"/>
                </a:spcBef>
                <a:buFontTx/>
                <a:buNone/>
                <a:defRPr sz="100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 dirty="0">
                  <a:latin typeface="Arial" panose="020B0604020202020204" pitchFamily="34" charset="0"/>
                  <a:cs typeface="Arial" panose="020B0604020202020204" pitchFamily="34" charset="0"/>
                </a:rPr>
                <a:t>_</a:t>
              </a:r>
            </a:p>
          </p:txBody>
        </p:sp>
        <p:sp>
          <p:nvSpPr>
            <p:cNvPr id="255" name="文本框 181"/>
            <p:cNvSpPr txBox="1">
              <a:spLocks noChangeArrowheads="1"/>
            </p:cNvSpPr>
            <p:nvPr/>
          </p:nvSpPr>
          <p:spPr bwMode="auto">
            <a:xfrm>
              <a:off x="713479" y="4575906"/>
              <a:ext cx="300707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zh-CN"/>
              </a:defPPr>
              <a:lvl1pPr>
                <a:lnSpc>
                  <a:spcPct val="100000"/>
                </a:lnSpc>
                <a:spcBef>
                  <a:spcPct val="0"/>
                </a:spcBef>
                <a:buFontTx/>
                <a:buNone/>
                <a:defRPr sz="100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 dirty="0">
                  <a:latin typeface="Arial" panose="020B0604020202020204" pitchFamily="34" charset="0"/>
                  <a:cs typeface="Arial" panose="020B0604020202020204" pitchFamily="34" charset="0"/>
                </a:rPr>
                <a:t>_</a:t>
              </a:r>
            </a:p>
          </p:txBody>
        </p:sp>
        <p:sp>
          <p:nvSpPr>
            <p:cNvPr id="256" name="文本框 255"/>
            <p:cNvSpPr txBox="1"/>
            <p:nvPr/>
          </p:nvSpPr>
          <p:spPr>
            <a:xfrm>
              <a:off x="665386" y="4665089"/>
              <a:ext cx="67839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_______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0" name="文本框 269"/>
            <p:cNvSpPr txBox="1"/>
            <p:nvPr/>
          </p:nvSpPr>
          <p:spPr>
            <a:xfrm>
              <a:off x="1242371" y="4670682"/>
              <a:ext cx="67839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_______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1" name="文本框 270"/>
            <p:cNvSpPr txBox="1"/>
            <p:nvPr/>
          </p:nvSpPr>
          <p:spPr>
            <a:xfrm>
              <a:off x="768178" y="4094010"/>
              <a:ext cx="7489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________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3" name="文本框 352"/>
            <p:cNvSpPr txBox="1"/>
            <p:nvPr/>
          </p:nvSpPr>
          <p:spPr>
            <a:xfrm>
              <a:off x="1059268" y="3465547"/>
              <a:ext cx="7489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________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4" name="文本框 353"/>
            <p:cNvSpPr txBox="1"/>
            <p:nvPr/>
          </p:nvSpPr>
          <p:spPr>
            <a:xfrm>
              <a:off x="949571" y="3966872"/>
              <a:ext cx="40107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600" dirty="0" smtClean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ns</a:t>
              </a:r>
              <a:endParaRPr lang="zh-CN" alt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5" name="文本框 354"/>
            <p:cNvSpPr txBox="1"/>
            <p:nvPr/>
          </p:nvSpPr>
          <p:spPr>
            <a:xfrm>
              <a:off x="1296493" y="3414097"/>
              <a:ext cx="26481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600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*</a:t>
              </a:r>
              <a:endParaRPr lang="zh-CN" alt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24" name="组合 423"/>
          <p:cNvGrpSpPr/>
          <p:nvPr/>
        </p:nvGrpSpPr>
        <p:grpSpPr>
          <a:xfrm>
            <a:off x="2103283" y="2711839"/>
            <a:ext cx="1786040" cy="1655359"/>
            <a:chOff x="2123013" y="3425212"/>
            <a:chExt cx="1786040" cy="1655359"/>
          </a:xfrm>
        </p:grpSpPr>
        <p:grpSp>
          <p:nvGrpSpPr>
            <p:cNvPr id="425" name="组合 424"/>
            <p:cNvGrpSpPr/>
            <p:nvPr/>
          </p:nvGrpSpPr>
          <p:grpSpPr>
            <a:xfrm>
              <a:off x="2123013" y="3425212"/>
              <a:ext cx="1786040" cy="1655359"/>
              <a:chOff x="2123013" y="3425212"/>
              <a:chExt cx="1786040" cy="1655359"/>
            </a:xfrm>
          </p:grpSpPr>
          <p:grpSp>
            <p:nvGrpSpPr>
              <p:cNvPr id="434" name="组合 433"/>
              <p:cNvGrpSpPr/>
              <p:nvPr/>
            </p:nvGrpSpPr>
            <p:grpSpPr>
              <a:xfrm>
                <a:off x="2123013" y="3425212"/>
                <a:ext cx="1742196" cy="1471284"/>
                <a:chOff x="3002394" y="3712105"/>
                <a:chExt cx="1742196" cy="1471284"/>
              </a:xfrm>
            </p:grpSpPr>
            <p:graphicFrame>
              <p:nvGraphicFramePr>
                <p:cNvPr id="437" name="对象 436"/>
                <p:cNvGraphicFramePr/>
                <p:nvPr/>
              </p:nvGraphicFramePr>
              <p:xfrm>
                <a:off x="3484590" y="3742885"/>
                <a:ext cx="1260000" cy="1439706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3004" name="Prism 6" r:id="rId11" imgW="2981325" imgH="2476500" progId="Prism6.Document">
                        <p:embed/>
                      </p:oleObj>
                    </mc:Choice>
                    <mc:Fallback>
                      <p:oleObj name="Prism 6" r:id="rId11" imgW="2981325" imgH="2476500" progId="Prism6.Document">
                        <p:embed/>
                        <p:pic>
                          <p:nvPicPr>
                            <p:cNvPr id="0" name=""/>
                            <p:cNvPicPr preferRelativeResize="0"/>
                            <p:nvPr/>
                          </p:nvPicPr>
                          <p:blipFill>
                            <a:blip r:embed="rId12"/>
                            <a:stretch>
                              <a:fillRect/>
                            </a:stretch>
                          </p:blipFill>
                          <p:spPr>
                            <a:xfrm>
                              <a:off x="3484590" y="3742885"/>
                              <a:ext cx="1260000" cy="1439706"/>
                            </a:xfrm>
                            <a:prstGeom prst="rect">
                              <a:avLst/>
                            </a:prstGeom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438" name="文本框 437"/>
                <p:cNvSpPr txBox="1"/>
                <p:nvPr/>
              </p:nvSpPr>
              <p:spPr>
                <a:xfrm flipV="1">
                  <a:off x="3002394" y="3712105"/>
                  <a:ext cx="338554" cy="1313821"/>
                </a:xfrm>
                <a:prstGeom prst="rect">
                  <a:avLst/>
                </a:prstGeom>
                <a:noFill/>
              </p:spPr>
              <p:txBody>
                <a:bodyPr vert="vert" wrap="none" rtlCol="0">
                  <a:spAutoFit/>
                </a:bodyPr>
                <a:lstStyle/>
                <a:p>
                  <a:r>
                    <a:rPr lang="en-US" altLang="zh-CN" sz="10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Relative </a:t>
                  </a:r>
                  <a:r>
                    <a:rPr lang="en-US" altLang="zh-CN" sz="1000" i="1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Isg54</a:t>
                  </a:r>
                  <a:r>
                    <a:rPr lang="en-US" altLang="zh-CN" sz="10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 mRNA</a:t>
                  </a:r>
                  <a:endParaRPr lang="zh-CN" altLang="en-US" sz="1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39" name="文本框 438"/>
                <p:cNvSpPr txBox="1"/>
                <p:nvPr/>
              </p:nvSpPr>
              <p:spPr>
                <a:xfrm>
                  <a:off x="3137322" y="4936370"/>
                  <a:ext cx="465192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0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IFN</a:t>
                  </a:r>
                  <a:r>
                    <a:rPr lang="el-GR" altLang="zh-CN" sz="1000" dirty="0" smtClean="0">
                      <a:latin typeface="Arial" panose="020B0604020202020204" pitchFamily="34" charset="0"/>
                      <a:ea typeface="微软雅黑" panose="020B0503020204020204" pitchFamily="34" charset="-122"/>
                      <a:cs typeface="Arial" panose="020B0604020202020204" pitchFamily="34" charset="0"/>
                    </a:rPr>
                    <a:t>α</a:t>
                  </a:r>
                  <a:endParaRPr lang="zh-CN" altLang="en-US" sz="1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40" name="文本框 439"/>
                <p:cNvSpPr txBox="1"/>
                <p:nvPr/>
              </p:nvSpPr>
              <p:spPr>
                <a:xfrm>
                  <a:off x="3850239" y="4937168"/>
                  <a:ext cx="260008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0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+</a:t>
                  </a:r>
                  <a:endParaRPr lang="zh-CN" altLang="en-US" sz="1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41" name="文本框 440"/>
                <p:cNvSpPr txBox="1"/>
                <p:nvPr/>
              </p:nvSpPr>
              <p:spPr>
                <a:xfrm>
                  <a:off x="4427956" y="4936369"/>
                  <a:ext cx="260008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0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+</a:t>
                  </a:r>
                  <a:endParaRPr lang="zh-CN" altLang="en-US" sz="1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42" name="文本框 441"/>
                <p:cNvSpPr txBox="1"/>
                <p:nvPr/>
              </p:nvSpPr>
              <p:spPr>
                <a:xfrm>
                  <a:off x="3211446" y="3764037"/>
                  <a:ext cx="396262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0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150</a:t>
                  </a:r>
                  <a:endParaRPr lang="zh-CN" altLang="en-US" sz="1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43" name="文本框 442"/>
                <p:cNvSpPr txBox="1"/>
                <p:nvPr/>
              </p:nvSpPr>
              <p:spPr>
                <a:xfrm>
                  <a:off x="3212823" y="4119099"/>
                  <a:ext cx="396262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0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100</a:t>
                  </a:r>
                  <a:endParaRPr lang="zh-CN" altLang="en-US" sz="1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44" name="文本框 443"/>
                <p:cNvSpPr txBox="1"/>
                <p:nvPr/>
              </p:nvSpPr>
              <p:spPr>
                <a:xfrm>
                  <a:off x="3269225" y="4460937"/>
                  <a:ext cx="325730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5</a:t>
                  </a:r>
                  <a:r>
                    <a:rPr lang="en-US" altLang="zh-CN" sz="10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0</a:t>
                  </a:r>
                  <a:endParaRPr lang="zh-CN" altLang="en-US" sz="1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45" name="文本框 444"/>
                <p:cNvSpPr txBox="1"/>
                <p:nvPr/>
              </p:nvSpPr>
              <p:spPr>
                <a:xfrm>
                  <a:off x="3334689" y="4799610"/>
                  <a:ext cx="255198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0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0</a:t>
                  </a:r>
                  <a:endParaRPr lang="zh-CN" altLang="en-US" sz="1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435" name="文本框 434"/>
              <p:cNvSpPr txBox="1"/>
              <p:nvPr/>
            </p:nvSpPr>
            <p:spPr>
              <a:xfrm>
                <a:off x="2685187" y="4819692"/>
                <a:ext cx="562975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siCON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6" name="文本框 435"/>
              <p:cNvSpPr txBox="1"/>
              <p:nvPr/>
            </p:nvSpPr>
            <p:spPr>
              <a:xfrm>
                <a:off x="3213029" y="4834350"/>
                <a:ext cx="69602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siSENP6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426" name="文本框 181"/>
            <p:cNvSpPr txBox="1">
              <a:spLocks noChangeArrowheads="1"/>
            </p:cNvSpPr>
            <p:nvPr/>
          </p:nvSpPr>
          <p:spPr bwMode="auto">
            <a:xfrm>
              <a:off x="3266749" y="4582295"/>
              <a:ext cx="300707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zh-CN"/>
              </a:defPPr>
              <a:lvl1pPr>
                <a:lnSpc>
                  <a:spcPct val="100000"/>
                </a:lnSpc>
                <a:spcBef>
                  <a:spcPct val="0"/>
                </a:spcBef>
                <a:buFontTx/>
                <a:buNone/>
                <a:defRPr sz="100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 dirty="0">
                  <a:latin typeface="Arial" panose="020B0604020202020204" pitchFamily="34" charset="0"/>
                  <a:cs typeface="Arial" panose="020B0604020202020204" pitchFamily="34" charset="0"/>
                </a:rPr>
                <a:t>_</a:t>
              </a:r>
            </a:p>
          </p:txBody>
        </p:sp>
        <p:sp>
          <p:nvSpPr>
            <p:cNvPr id="427" name="文本框 181"/>
            <p:cNvSpPr txBox="1">
              <a:spLocks noChangeArrowheads="1"/>
            </p:cNvSpPr>
            <p:nvPr/>
          </p:nvSpPr>
          <p:spPr bwMode="auto">
            <a:xfrm>
              <a:off x="2679356" y="4586552"/>
              <a:ext cx="300707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zh-CN"/>
              </a:defPPr>
              <a:lvl1pPr>
                <a:lnSpc>
                  <a:spcPct val="100000"/>
                </a:lnSpc>
                <a:spcBef>
                  <a:spcPct val="0"/>
                </a:spcBef>
                <a:buFontTx/>
                <a:buNone/>
                <a:defRPr sz="100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 dirty="0">
                  <a:latin typeface="Arial" panose="020B0604020202020204" pitchFamily="34" charset="0"/>
                  <a:cs typeface="Arial" panose="020B0604020202020204" pitchFamily="34" charset="0"/>
                </a:rPr>
                <a:t>_</a:t>
              </a:r>
            </a:p>
          </p:txBody>
        </p:sp>
        <p:sp>
          <p:nvSpPr>
            <p:cNvPr id="428" name="文本框 427"/>
            <p:cNvSpPr txBox="1"/>
            <p:nvPr/>
          </p:nvSpPr>
          <p:spPr>
            <a:xfrm>
              <a:off x="2638077" y="4666153"/>
              <a:ext cx="67839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_______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9" name="文本框 428"/>
            <p:cNvSpPr txBox="1"/>
            <p:nvPr/>
          </p:nvSpPr>
          <p:spPr>
            <a:xfrm>
              <a:off x="3223629" y="4672565"/>
              <a:ext cx="67839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_______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0" name="文本框 429"/>
            <p:cNvSpPr txBox="1"/>
            <p:nvPr/>
          </p:nvSpPr>
          <p:spPr>
            <a:xfrm>
              <a:off x="2716447" y="4119294"/>
              <a:ext cx="7489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________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1" name="文本框 430"/>
            <p:cNvSpPr txBox="1"/>
            <p:nvPr/>
          </p:nvSpPr>
          <p:spPr>
            <a:xfrm>
              <a:off x="2897840" y="3992156"/>
              <a:ext cx="40107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600" dirty="0" smtClean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ns</a:t>
              </a:r>
              <a:endParaRPr lang="zh-CN" alt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2" name="文本框 431"/>
            <p:cNvSpPr txBox="1"/>
            <p:nvPr/>
          </p:nvSpPr>
          <p:spPr>
            <a:xfrm>
              <a:off x="3015267" y="3580465"/>
              <a:ext cx="7489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________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3" name="文本框 432"/>
            <p:cNvSpPr txBox="1"/>
            <p:nvPr/>
          </p:nvSpPr>
          <p:spPr>
            <a:xfrm>
              <a:off x="3196620" y="3529310"/>
              <a:ext cx="34496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600" dirty="0" smtClean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**</a:t>
              </a:r>
              <a:endParaRPr lang="zh-CN" alt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01" name="组合 500"/>
          <p:cNvGrpSpPr/>
          <p:nvPr/>
        </p:nvGrpSpPr>
        <p:grpSpPr>
          <a:xfrm>
            <a:off x="233824" y="4459979"/>
            <a:ext cx="2075668" cy="1914116"/>
            <a:chOff x="2105406" y="5171473"/>
            <a:chExt cx="2075668" cy="1914116"/>
          </a:xfrm>
        </p:grpSpPr>
        <p:grpSp>
          <p:nvGrpSpPr>
            <p:cNvPr id="502" name="组合 501"/>
            <p:cNvGrpSpPr/>
            <p:nvPr/>
          </p:nvGrpSpPr>
          <p:grpSpPr>
            <a:xfrm>
              <a:off x="2105406" y="5171473"/>
              <a:ext cx="2075668" cy="1914116"/>
              <a:chOff x="2394098" y="3192753"/>
              <a:chExt cx="2259653" cy="1914116"/>
            </a:xfrm>
          </p:grpSpPr>
          <p:graphicFrame>
            <p:nvGraphicFramePr>
              <p:cNvPr id="507" name="对象 50"/>
              <p:cNvGraphicFramePr/>
              <p:nvPr>
                <p:extLst>
                  <p:ext uri="{D42A27DB-BD31-4B8C-83A1-F6EECF244321}">
                    <p14:modId xmlns:p14="http://schemas.microsoft.com/office/powerpoint/2010/main" val="789839594"/>
                  </p:ext>
                </p:extLst>
              </p:nvPr>
            </p:nvGraphicFramePr>
            <p:xfrm>
              <a:off x="2775182" y="3242978"/>
              <a:ext cx="1878569" cy="143351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005" name="Prism 6" r:id="rId13" imgW="3585871" imgH="2427078" progId="Prism6.Document">
                      <p:embed/>
                    </p:oleObj>
                  </mc:Choice>
                  <mc:Fallback>
                    <p:oleObj name="Prism 6" r:id="rId13" imgW="3585871" imgH="2427078" progId="Prism6.Document">
                      <p:embed/>
                      <p:pic>
                        <p:nvPicPr>
                          <p:cNvPr id="0" name=""/>
                          <p:cNvPicPr preferRelativeResize="0"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4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775182" y="3242978"/>
                            <a:ext cx="1878569" cy="143351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508" name="文本框 507"/>
              <p:cNvSpPr txBox="1"/>
              <p:nvPr/>
            </p:nvSpPr>
            <p:spPr>
              <a:xfrm flipV="1">
                <a:off x="2493685" y="3192753"/>
                <a:ext cx="368563" cy="1349087"/>
              </a:xfrm>
              <a:prstGeom prst="rect">
                <a:avLst/>
              </a:prstGeom>
              <a:noFill/>
            </p:spPr>
            <p:txBody>
              <a:bodyPr vert="vert" wrap="none" rtlCol="0">
                <a:spAutoFit/>
              </a:bodyPr>
              <a:lstStyle/>
              <a:p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Relative </a:t>
                </a:r>
                <a:r>
                  <a:rPr lang="en-US" altLang="zh-CN" sz="10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Isg54</a:t>
                </a:r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mRNA 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509" name="组合 508"/>
              <p:cNvGrpSpPr/>
              <p:nvPr/>
            </p:nvGrpSpPr>
            <p:grpSpPr>
              <a:xfrm>
                <a:off x="2394098" y="4395816"/>
                <a:ext cx="2051964" cy="711053"/>
                <a:chOff x="218950" y="4404451"/>
                <a:chExt cx="2051964" cy="711053"/>
              </a:xfrm>
            </p:grpSpPr>
            <p:sp>
              <p:nvSpPr>
                <p:cNvPr id="515" name="文本框 514"/>
                <p:cNvSpPr txBox="1"/>
                <p:nvPr/>
              </p:nvSpPr>
              <p:spPr>
                <a:xfrm>
                  <a:off x="218950" y="4594732"/>
                  <a:ext cx="757719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0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siSENP6</a:t>
                  </a:r>
                  <a:endParaRPr lang="zh-CN" altLang="en-US" sz="1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16" name="文本框 515"/>
                <p:cNvSpPr txBox="1"/>
                <p:nvPr/>
              </p:nvSpPr>
              <p:spPr>
                <a:xfrm rot="19680000">
                  <a:off x="1308165" y="4820875"/>
                  <a:ext cx="672209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0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ML-792</a:t>
                  </a:r>
                  <a:endParaRPr lang="zh-CN" altLang="en-US" sz="1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17" name="文本框 516"/>
                <p:cNvSpPr txBox="1"/>
                <p:nvPr/>
              </p:nvSpPr>
              <p:spPr>
                <a:xfrm rot="19680000">
                  <a:off x="1427686" y="4869283"/>
                  <a:ext cx="843228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000" dirty="0" err="1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Ruxolitinib</a:t>
                  </a:r>
                  <a:endParaRPr lang="zh-CN" altLang="en-US" sz="1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18" name="文本框 517"/>
                <p:cNvSpPr txBox="1"/>
                <p:nvPr/>
              </p:nvSpPr>
              <p:spPr>
                <a:xfrm>
                  <a:off x="414769" y="4470136"/>
                  <a:ext cx="506426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0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IFN</a:t>
                  </a:r>
                  <a:r>
                    <a:rPr lang="el-GR" altLang="zh-CN" sz="1000" dirty="0" smtClean="0">
                      <a:latin typeface="Arial" panose="020B0604020202020204" pitchFamily="34" charset="0"/>
                      <a:ea typeface="微软雅黑" panose="020B0503020204020204" pitchFamily="34" charset="-122"/>
                      <a:cs typeface="Arial" panose="020B0604020202020204" pitchFamily="34" charset="0"/>
                    </a:rPr>
                    <a:t>α</a:t>
                  </a:r>
                  <a:endParaRPr lang="zh-CN" altLang="en-US" sz="1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19" name="文本框 518"/>
                <p:cNvSpPr txBox="1"/>
                <p:nvPr/>
              </p:nvSpPr>
              <p:spPr>
                <a:xfrm>
                  <a:off x="833344" y="4537825"/>
                  <a:ext cx="277819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_</a:t>
                  </a:r>
                  <a:endParaRPr lang="zh-CN" altLang="en-US" sz="1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20" name="文本框 519"/>
                <p:cNvSpPr txBox="1"/>
                <p:nvPr/>
              </p:nvSpPr>
              <p:spPr>
                <a:xfrm>
                  <a:off x="1119377" y="4536138"/>
                  <a:ext cx="277819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_</a:t>
                  </a:r>
                  <a:endParaRPr lang="zh-CN" altLang="en-US" sz="1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21" name="文本框 520"/>
                <p:cNvSpPr txBox="1"/>
                <p:nvPr/>
              </p:nvSpPr>
              <p:spPr>
                <a:xfrm>
                  <a:off x="829423" y="4656047"/>
                  <a:ext cx="277819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_</a:t>
                  </a:r>
                  <a:endParaRPr lang="zh-CN" altLang="en-US" sz="1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22" name="文本框 521"/>
                <p:cNvSpPr txBox="1"/>
                <p:nvPr/>
              </p:nvSpPr>
              <p:spPr>
                <a:xfrm>
                  <a:off x="824744" y="4404451"/>
                  <a:ext cx="235965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_</a:t>
                  </a:r>
                  <a:endParaRPr lang="zh-CN" altLang="en-US" sz="1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23" name="文本框 522"/>
                <p:cNvSpPr txBox="1"/>
                <p:nvPr/>
              </p:nvSpPr>
              <p:spPr>
                <a:xfrm>
                  <a:off x="1396249" y="4602173"/>
                  <a:ext cx="283055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0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+</a:t>
                  </a:r>
                  <a:endParaRPr lang="zh-CN" altLang="en-US" sz="1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24" name="文本框 523"/>
                <p:cNvSpPr txBox="1"/>
                <p:nvPr/>
              </p:nvSpPr>
              <p:spPr>
                <a:xfrm>
                  <a:off x="1689302" y="4601160"/>
                  <a:ext cx="283055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0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+</a:t>
                  </a:r>
                  <a:endParaRPr lang="zh-CN" altLang="en-US" sz="1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25" name="文本框 524"/>
                <p:cNvSpPr txBox="1"/>
                <p:nvPr/>
              </p:nvSpPr>
              <p:spPr>
                <a:xfrm>
                  <a:off x="1969988" y="4601160"/>
                  <a:ext cx="283055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0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+</a:t>
                  </a:r>
                  <a:endParaRPr lang="zh-CN" altLang="en-US" sz="1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26" name="文本框 525"/>
                <p:cNvSpPr txBox="1"/>
                <p:nvPr/>
              </p:nvSpPr>
              <p:spPr>
                <a:xfrm>
                  <a:off x="1119987" y="4660325"/>
                  <a:ext cx="277819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_</a:t>
                  </a:r>
                  <a:endParaRPr lang="zh-CN" altLang="en-US" sz="1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27" name="文本框 526"/>
                <p:cNvSpPr txBox="1"/>
                <p:nvPr/>
              </p:nvSpPr>
              <p:spPr>
                <a:xfrm>
                  <a:off x="1405767" y="4660058"/>
                  <a:ext cx="277819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_</a:t>
                  </a:r>
                  <a:endParaRPr lang="zh-CN" altLang="en-US" sz="1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28" name="文本框 527"/>
                <p:cNvSpPr txBox="1"/>
                <p:nvPr/>
              </p:nvSpPr>
              <p:spPr>
                <a:xfrm>
                  <a:off x="1689082" y="4728432"/>
                  <a:ext cx="201105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endParaRPr lang="zh-CN" altLang="en-US" sz="1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29" name="文本框 528"/>
                <p:cNvSpPr txBox="1"/>
                <p:nvPr/>
              </p:nvSpPr>
              <p:spPr>
                <a:xfrm>
                  <a:off x="1114377" y="4476589"/>
                  <a:ext cx="283055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0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+</a:t>
                  </a:r>
                  <a:endParaRPr lang="zh-CN" altLang="en-US" sz="1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30" name="文本框 529"/>
                <p:cNvSpPr txBox="1"/>
                <p:nvPr/>
              </p:nvSpPr>
              <p:spPr>
                <a:xfrm>
                  <a:off x="1393825" y="4476589"/>
                  <a:ext cx="283055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0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+</a:t>
                  </a:r>
                  <a:endParaRPr lang="zh-CN" altLang="en-US" sz="1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31" name="文本框 530"/>
                <p:cNvSpPr txBox="1"/>
                <p:nvPr/>
              </p:nvSpPr>
              <p:spPr>
                <a:xfrm>
                  <a:off x="1689441" y="4476589"/>
                  <a:ext cx="283055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0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+</a:t>
                  </a:r>
                  <a:endParaRPr lang="zh-CN" altLang="en-US" sz="1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32" name="文本框 531"/>
                <p:cNvSpPr txBox="1"/>
                <p:nvPr/>
              </p:nvSpPr>
              <p:spPr>
                <a:xfrm>
                  <a:off x="1968696" y="4476589"/>
                  <a:ext cx="283055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0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+</a:t>
                  </a:r>
                  <a:endParaRPr lang="zh-CN" altLang="en-US" sz="1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510" name="文本框 509"/>
              <p:cNvSpPr txBox="1"/>
              <p:nvPr/>
            </p:nvSpPr>
            <p:spPr>
              <a:xfrm>
                <a:off x="2699075" y="3257751"/>
                <a:ext cx="35460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8</a:t>
                </a:r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1" name="文本框 510"/>
              <p:cNvSpPr txBox="1"/>
              <p:nvPr/>
            </p:nvSpPr>
            <p:spPr>
              <a:xfrm>
                <a:off x="2702972" y="3538677"/>
                <a:ext cx="35460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60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2" name="文本框 511"/>
              <p:cNvSpPr txBox="1"/>
              <p:nvPr/>
            </p:nvSpPr>
            <p:spPr>
              <a:xfrm>
                <a:off x="2706806" y="3812864"/>
                <a:ext cx="35460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3" name="文本框 512"/>
              <p:cNvSpPr txBox="1"/>
              <p:nvPr/>
            </p:nvSpPr>
            <p:spPr>
              <a:xfrm>
                <a:off x="2702938" y="4067084"/>
                <a:ext cx="35460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20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4" name="文本框 513"/>
              <p:cNvSpPr txBox="1"/>
              <p:nvPr/>
            </p:nvSpPr>
            <p:spPr>
              <a:xfrm>
                <a:off x="2751808" y="4335719"/>
                <a:ext cx="277818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503" name="文本框 502"/>
            <p:cNvSpPr txBox="1"/>
            <p:nvPr/>
          </p:nvSpPr>
          <p:spPr>
            <a:xfrm>
              <a:off x="2964659" y="5236470"/>
              <a:ext cx="46679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____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4" name="文本框 503"/>
            <p:cNvSpPr txBox="1"/>
            <p:nvPr/>
          </p:nvSpPr>
          <p:spPr>
            <a:xfrm>
              <a:off x="3267235" y="5234617"/>
              <a:ext cx="46679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____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5" name="文本框 504"/>
            <p:cNvSpPr txBox="1"/>
            <p:nvPr/>
          </p:nvSpPr>
          <p:spPr>
            <a:xfrm>
              <a:off x="3044772" y="5185994"/>
              <a:ext cx="26481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600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*</a:t>
              </a:r>
              <a:endParaRPr lang="zh-CN" alt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6" name="文本框 505"/>
            <p:cNvSpPr txBox="1"/>
            <p:nvPr/>
          </p:nvSpPr>
          <p:spPr>
            <a:xfrm>
              <a:off x="3296273" y="5181308"/>
              <a:ext cx="34496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600" dirty="0" smtClean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**</a:t>
              </a:r>
              <a:endParaRPr lang="zh-CN" alt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4003646" y="2714867"/>
            <a:ext cx="2268027" cy="1621642"/>
            <a:chOff x="3851252" y="2714867"/>
            <a:chExt cx="2268027" cy="1621642"/>
          </a:xfrm>
        </p:grpSpPr>
        <p:grpSp>
          <p:nvGrpSpPr>
            <p:cNvPr id="3" name="组合 2"/>
            <p:cNvGrpSpPr/>
            <p:nvPr/>
          </p:nvGrpSpPr>
          <p:grpSpPr>
            <a:xfrm>
              <a:off x="3851252" y="2714867"/>
              <a:ext cx="2268027" cy="1621642"/>
              <a:chOff x="3851252" y="2714867"/>
              <a:chExt cx="2268027" cy="1621642"/>
            </a:xfrm>
          </p:grpSpPr>
          <p:graphicFrame>
            <p:nvGraphicFramePr>
              <p:cNvPr id="2" name="对象 1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8829587"/>
                  </p:ext>
                </p:extLst>
              </p:nvPr>
            </p:nvGraphicFramePr>
            <p:xfrm>
              <a:off x="4520725" y="2763193"/>
              <a:ext cx="1260000" cy="14400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006" name="Prism 6" r:id="rId15" imgW="2972920" imgH="2463814" progId="Prism6.Document">
                      <p:embed/>
                    </p:oleObj>
                  </mc:Choice>
                  <mc:Fallback>
                    <p:oleObj name="Prism 6" r:id="rId15" imgW="2972920" imgH="2463814" progId="Prism6.Document">
                      <p:embed/>
                      <p:pic>
                        <p:nvPicPr>
                          <p:cNvPr id="0" name=""/>
                          <p:cNvPicPr preferRelativeResize="0"/>
                          <p:nvPr/>
                        </p:nvPicPr>
                        <p:blipFill>
                          <a:blip r:embed="rId16"/>
                          <a:stretch>
                            <a:fillRect/>
                          </a:stretch>
                        </p:blipFill>
                        <p:spPr>
                          <a:xfrm>
                            <a:off x="4520725" y="2763193"/>
                            <a:ext cx="1260000" cy="1440000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grpSp>
            <p:nvGrpSpPr>
              <p:cNvPr id="477" name="组合 476"/>
              <p:cNvGrpSpPr/>
              <p:nvPr/>
            </p:nvGrpSpPr>
            <p:grpSpPr>
              <a:xfrm>
                <a:off x="3851252" y="2714867"/>
                <a:ext cx="2268027" cy="1621642"/>
                <a:chOff x="4200099" y="4595983"/>
                <a:chExt cx="2268027" cy="1621642"/>
              </a:xfrm>
            </p:grpSpPr>
            <p:grpSp>
              <p:nvGrpSpPr>
                <p:cNvPr id="478" name="组合 477"/>
                <p:cNvGrpSpPr/>
                <p:nvPr/>
              </p:nvGrpSpPr>
              <p:grpSpPr>
                <a:xfrm>
                  <a:off x="4200099" y="4595983"/>
                  <a:ext cx="2268027" cy="1621642"/>
                  <a:chOff x="4244794" y="3388174"/>
                  <a:chExt cx="2268027" cy="1621642"/>
                </a:xfrm>
              </p:grpSpPr>
              <p:grpSp>
                <p:nvGrpSpPr>
                  <p:cNvPr id="480" name="组合 479"/>
                  <p:cNvGrpSpPr/>
                  <p:nvPr/>
                </p:nvGrpSpPr>
                <p:grpSpPr>
                  <a:xfrm>
                    <a:off x="4244794" y="3443132"/>
                    <a:ext cx="1872289" cy="1565913"/>
                    <a:chOff x="1729496" y="3655070"/>
                    <a:chExt cx="1872289" cy="1565913"/>
                  </a:xfrm>
                </p:grpSpPr>
                <p:grpSp>
                  <p:nvGrpSpPr>
                    <p:cNvPr id="491" name="组合 490"/>
                    <p:cNvGrpSpPr/>
                    <p:nvPr/>
                  </p:nvGrpSpPr>
                  <p:grpSpPr>
                    <a:xfrm>
                      <a:off x="1729496" y="4845738"/>
                      <a:ext cx="1872289" cy="375245"/>
                      <a:chOff x="-343505" y="4801686"/>
                      <a:chExt cx="1872289" cy="375245"/>
                    </a:xfrm>
                  </p:grpSpPr>
                  <p:sp>
                    <p:nvSpPr>
                      <p:cNvPr id="496" name="文本框 495"/>
                      <p:cNvSpPr txBox="1"/>
                      <p:nvPr/>
                    </p:nvSpPr>
                    <p:spPr>
                      <a:xfrm>
                        <a:off x="-343505" y="4930710"/>
                        <a:ext cx="824265" cy="246221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en-US" altLang="zh-CN" sz="1000" dirty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HA-SENP6</a:t>
                        </a:r>
                        <a:endParaRPr lang="zh-CN" altLang="en-US" sz="1000" dirty="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497" name="文本框 496"/>
                      <p:cNvSpPr txBox="1"/>
                      <p:nvPr/>
                    </p:nvSpPr>
                    <p:spPr>
                      <a:xfrm>
                        <a:off x="-12586" y="4801686"/>
                        <a:ext cx="465192" cy="246221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en-US" altLang="zh-CN" sz="1000" dirty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IFN</a:t>
                        </a:r>
                        <a:r>
                          <a:rPr lang="el-GR" altLang="zh-CN" sz="1000" dirty="0" smtClean="0">
                            <a:latin typeface="Arial" panose="020B0604020202020204" pitchFamily="34" charset="0"/>
                            <a:ea typeface="微软雅黑" panose="020B0503020204020204" pitchFamily="34" charset="-122"/>
                            <a:cs typeface="Arial" panose="020B0604020202020204" pitchFamily="34" charset="0"/>
                          </a:rPr>
                          <a:t>α</a:t>
                        </a:r>
                        <a:endParaRPr lang="zh-CN" altLang="en-US" sz="1000" dirty="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498" name="文本框 497"/>
                      <p:cNvSpPr txBox="1"/>
                      <p:nvPr/>
                    </p:nvSpPr>
                    <p:spPr>
                      <a:xfrm>
                        <a:off x="1268776" y="4807928"/>
                        <a:ext cx="260008" cy="246221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en-US" altLang="zh-CN" sz="1000" dirty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+</a:t>
                        </a:r>
                        <a:endParaRPr lang="zh-CN" altLang="en-US" sz="1000" dirty="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499" name="文本框 498"/>
                      <p:cNvSpPr txBox="1"/>
                      <p:nvPr/>
                    </p:nvSpPr>
                    <p:spPr>
                      <a:xfrm>
                        <a:off x="980660" y="4804439"/>
                        <a:ext cx="260008" cy="246221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en-US" altLang="zh-CN" sz="1000" dirty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+</a:t>
                        </a:r>
                        <a:endParaRPr lang="zh-CN" altLang="en-US" sz="1000" dirty="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500" name="文本框 499"/>
                      <p:cNvSpPr txBox="1"/>
                      <p:nvPr/>
                    </p:nvSpPr>
                    <p:spPr>
                      <a:xfrm>
                        <a:off x="694029" y="4807484"/>
                        <a:ext cx="260008" cy="246221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en-US" altLang="zh-CN" sz="1000" dirty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+</a:t>
                        </a:r>
                        <a:endParaRPr lang="zh-CN" altLang="en-US" sz="1000" dirty="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</p:grpSp>
                <p:sp>
                  <p:nvSpPr>
                    <p:cNvPr id="492" name="文本框 491"/>
                    <p:cNvSpPr txBox="1"/>
                    <p:nvPr/>
                  </p:nvSpPr>
                  <p:spPr>
                    <a:xfrm flipV="1">
                      <a:off x="1868481" y="3655070"/>
                      <a:ext cx="338554" cy="1313821"/>
                    </a:xfrm>
                    <a:prstGeom prst="rect">
                      <a:avLst/>
                    </a:prstGeom>
                    <a:noFill/>
                  </p:spPr>
                  <p:txBody>
                    <a:bodyPr vert="vert" wrap="none" rtlCol="0">
                      <a:spAutoFit/>
                    </a:bodyPr>
                    <a:lstStyle/>
                    <a:p>
                      <a:r>
                        <a:rPr lang="en-US" altLang="zh-CN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Relative </a:t>
                      </a:r>
                      <a:r>
                        <a:rPr lang="en-US" altLang="zh-CN" sz="1000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Isg54</a:t>
                      </a:r>
                      <a:r>
                        <a:rPr lang="en-US" altLang="zh-CN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mRNA</a:t>
                      </a:r>
                      <a:endParaRPr lang="zh-CN" alt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493" name="文本框 492"/>
                    <p:cNvSpPr txBox="1"/>
                    <p:nvPr/>
                  </p:nvSpPr>
                  <p:spPr>
                    <a:xfrm>
                      <a:off x="2121061" y="3667018"/>
                      <a:ext cx="396262" cy="246221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altLang="zh-CN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250</a:t>
                      </a:r>
                      <a:endParaRPr lang="zh-CN" alt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494" name="文本框 493"/>
                    <p:cNvSpPr txBox="1"/>
                    <p:nvPr/>
                  </p:nvSpPr>
                  <p:spPr>
                    <a:xfrm>
                      <a:off x="2121061" y="4104355"/>
                      <a:ext cx="396262" cy="246221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altLang="zh-CN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150</a:t>
                      </a:r>
                      <a:endParaRPr lang="zh-CN" alt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495" name="文本框 494"/>
                    <p:cNvSpPr txBox="1"/>
                    <p:nvPr/>
                  </p:nvSpPr>
                  <p:spPr>
                    <a:xfrm>
                      <a:off x="2217056" y="4712127"/>
                      <a:ext cx="255198" cy="246221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altLang="zh-CN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zh-CN" alt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</p:grpSp>
              <p:sp>
                <p:nvSpPr>
                  <p:cNvPr id="481" name="文本框 18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289101" y="4696071"/>
                    <a:ext cx="300707" cy="24622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defPPr>
                      <a:defRPr lang="zh-CN"/>
                    </a:defPPr>
                    <a:lvl1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  <a:defRPr sz="1000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9pPr>
                  </a:lstStyle>
                  <a:p>
                    <a:r>
                      <a:rPr lang="en-US" altLang="zh-CN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_</a:t>
                    </a:r>
                  </a:p>
                </p:txBody>
              </p:sp>
              <p:sp>
                <p:nvSpPr>
                  <p:cNvPr id="482" name="文本框 18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85420" y="4696310"/>
                    <a:ext cx="300707" cy="24622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defPPr>
                      <a:defRPr lang="zh-CN"/>
                    </a:defPPr>
                    <a:lvl1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  <a:defRPr sz="1000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9pPr>
                  </a:lstStyle>
                  <a:p>
                    <a:r>
                      <a:rPr lang="en-US" altLang="zh-CN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_</a:t>
                    </a:r>
                  </a:p>
                </p:txBody>
              </p:sp>
              <p:sp>
                <p:nvSpPr>
                  <p:cNvPr id="483" name="文本框 48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88595" y="4572515"/>
                    <a:ext cx="300707" cy="24622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defPPr>
                      <a:defRPr lang="zh-CN"/>
                    </a:defPPr>
                    <a:lvl1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  <a:defRPr sz="1000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9pPr>
                  </a:lstStyle>
                  <a:p>
                    <a:r>
                      <a:rPr lang="en-US" altLang="zh-CN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_</a:t>
                    </a:r>
                  </a:p>
                </p:txBody>
              </p:sp>
              <p:sp>
                <p:nvSpPr>
                  <p:cNvPr id="484" name="文本框 18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478094" y="4763595"/>
                    <a:ext cx="415043" cy="24622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square">
                    <a:spAutoFit/>
                  </a:bodyPr>
                  <a:lstStyle>
                    <a:defPPr>
                      <a:defRPr lang="zh-CN"/>
                    </a:defPPr>
                    <a:lvl1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  <a:defRPr sz="1000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9pPr>
                  </a:lstStyle>
                  <a:p>
                    <a:r>
                      <a:rPr lang="en-US" altLang="zh-CN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WT</a:t>
                    </a:r>
                    <a:endParaRPr lang="en-US" altLang="zh-CN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85" name="文本框 18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739650" y="4763594"/>
                    <a:ext cx="773171" cy="24622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square">
                    <a:spAutoFit/>
                  </a:bodyPr>
                  <a:lstStyle>
                    <a:defPPr>
                      <a:defRPr lang="zh-CN"/>
                    </a:defPPr>
                    <a:lvl1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  <a:defRPr sz="1000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9pPr>
                  </a:lstStyle>
                  <a:p>
                    <a:r>
                      <a:rPr lang="en-US" altLang="zh-CN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C1030S</a:t>
                    </a:r>
                    <a:endParaRPr lang="en-US" altLang="zh-CN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86" name="文本框 485"/>
                  <p:cNvSpPr txBox="1"/>
                  <p:nvPr/>
                </p:nvSpPr>
                <p:spPr>
                  <a:xfrm>
                    <a:off x="5278301" y="3860819"/>
                    <a:ext cx="537327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1000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_____</a:t>
                    </a:r>
                    <a:endParaRPr lang="zh-CN" altLang="en-US" sz="10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87" name="文本框 486"/>
                  <p:cNvSpPr txBox="1"/>
                  <p:nvPr/>
                </p:nvSpPr>
                <p:spPr>
                  <a:xfrm>
                    <a:off x="5338998" y="3802508"/>
                    <a:ext cx="344966" cy="338554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1600" dirty="0" smtClean="0"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rPr>
                      <a:t>**</a:t>
                    </a:r>
                    <a:endParaRPr lang="zh-CN" altLang="en-US" sz="16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88" name="文本框 487"/>
                  <p:cNvSpPr txBox="1"/>
                  <p:nvPr/>
                </p:nvSpPr>
                <p:spPr>
                  <a:xfrm>
                    <a:off x="5313742" y="3439624"/>
                    <a:ext cx="748923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1000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________</a:t>
                    </a:r>
                    <a:endParaRPr lang="zh-CN" altLang="en-US" sz="10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89" name="文本框 488"/>
                  <p:cNvSpPr txBox="1"/>
                  <p:nvPr/>
                </p:nvSpPr>
                <p:spPr>
                  <a:xfrm>
                    <a:off x="5459527" y="3388174"/>
                    <a:ext cx="425116" cy="338554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1600" dirty="0" smtClean="0"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rPr>
                      <a:t>***</a:t>
                    </a:r>
                    <a:endParaRPr lang="zh-CN" altLang="en-US" sz="16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479" name="文本框 478"/>
                <p:cNvSpPr txBox="1"/>
                <p:nvPr/>
              </p:nvSpPr>
              <p:spPr>
                <a:xfrm>
                  <a:off x="4636685" y="5506829"/>
                  <a:ext cx="325730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0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50</a:t>
                  </a:r>
                  <a:endParaRPr lang="zh-CN" altLang="en-US" sz="1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  <p:sp>
          <p:nvSpPr>
            <p:cNvPr id="344" name="文本框 343"/>
            <p:cNvSpPr txBox="1"/>
            <p:nvPr/>
          </p:nvSpPr>
          <p:spPr>
            <a:xfrm>
              <a:off x="4250328" y="3424752"/>
              <a:ext cx="39626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100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9" name="文本框 348"/>
            <p:cNvSpPr txBox="1"/>
            <p:nvPr/>
          </p:nvSpPr>
          <p:spPr>
            <a:xfrm>
              <a:off x="4250328" y="3004475"/>
              <a:ext cx="39626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200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99251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文本框 441"/>
          <p:cNvSpPr txBox="1"/>
          <p:nvPr/>
        </p:nvSpPr>
        <p:spPr>
          <a:xfrm>
            <a:off x="218479" y="334670"/>
            <a:ext cx="3321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3" name="文本框 442"/>
          <p:cNvSpPr txBox="1"/>
          <p:nvPr/>
        </p:nvSpPr>
        <p:spPr>
          <a:xfrm>
            <a:off x="3194742" y="227607"/>
            <a:ext cx="3321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4" name="文本框 443"/>
          <p:cNvSpPr txBox="1"/>
          <p:nvPr/>
        </p:nvSpPr>
        <p:spPr>
          <a:xfrm>
            <a:off x="218479" y="2506317"/>
            <a:ext cx="3321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5" name="文本框 444"/>
          <p:cNvSpPr txBox="1"/>
          <p:nvPr/>
        </p:nvSpPr>
        <p:spPr>
          <a:xfrm>
            <a:off x="3214437" y="2503122"/>
            <a:ext cx="3321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65" name="组合 464"/>
          <p:cNvGrpSpPr/>
          <p:nvPr/>
        </p:nvGrpSpPr>
        <p:grpSpPr>
          <a:xfrm>
            <a:off x="230585" y="2733789"/>
            <a:ext cx="3410490" cy="2273396"/>
            <a:chOff x="122849" y="1814510"/>
            <a:chExt cx="3410490" cy="2273396"/>
          </a:xfrm>
        </p:grpSpPr>
        <p:sp>
          <p:nvSpPr>
            <p:cNvPr id="383" name="文本框 382"/>
            <p:cNvSpPr txBox="1"/>
            <p:nvPr/>
          </p:nvSpPr>
          <p:spPr>
            <a:xfrm>
              <a:off x="2599250" y="3179773"/>
              <a:ext cx="338554" cy="903549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en-US" altLang="zh-CN" sz="10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___________</a:t>
              </a:r>
              <a:endParaRPr lang="en-US" altLang="zh-CN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3" name="组合 2"/>
            <p:cNvGrpSpPr/>
            <p:nvPr/>
          </p:nvGrpSpPr>
          <p:grpSpPr>
            <a:xfrm>
              <a:off x="122849" y="1814510"/>
              <a:ext cx="3410490" cy="2273396"/>
              <a:chOff x="122849" y="1801028"/>
              <a:chExt cx="3410490" cy="2273396"/>
            </a:xfrm>
          </p:grpSpPr>
          <p:grpSp>
            <p:nvGrpSpPr>
              <p:cNvPr id="49" name="组合 48"/>
              <p:cNvGrpSpPr/>
              <p:nvPr/>
            </p:nvGrpSpPr>
            <p:grpSpPr>
              <a:xfrm>
                <a:off x="122849" y="1801028"/>
                <a:ext cx="3410490" cy="2273396"/>
                <a:chOff x="877156" y="2665030"/>
                <a:chExt cx="3410490" cy="2273396"/>
              </a:xfrm>
            </p:grpSpPr>
            <p:grpSp>
              <p:nvGrpSpPr>
                <p:cNvPr id="50" name="组合 49"/>
                <p:cNvGrpSpPr/>
                <p:nvPr/>
              </p:nvGrpSpPr>
              <p:grpSpPr>
                <a:xfrm>
                  <a:off x="1226191" y="2665030"/>
                  <a:ext cx="3061455" cy="2197550"/>
                  <a:chOff x="3208" y="549"/>
                  <a:chExt cx="6538" cy="4564"/>
                </a:xfrm>
              </p:grpSpPr>
              <p:grpSp>
                <p:nvGrpSpPr>
                  <p:cNvPr id="70" name="组合 69"/>
                  <p:cNvGrpSpPr/>
                  <p:nvPr/>
                </p:nvGrpSpPr>
                <p:grpSpPr>
                  <a:xfrm>
                    <a:off x="3208" y="549"/>
                    <a:ext cx="6538" cy="4564"/>
                    <a:chOff x="3138" y="750"/>
                    <a:chExt cx="6538" cy="4564"/>
                  </a:xfrm>
                </p:grpSpPr>
                <p:pic>
                  <p:nvPicPr>
                    <p:cNvPr id="77" name="图片 76"/>
                    <p:cNvPicPr>
                      <a:picLocks noChangeAspect="1"/>
                    </p:cNvPicPr>
                    <p:nvPr/>
                  </p:nvPicPr>
                  <p:blipFill>
                    <a:blip r:embed="rId4">
                      <a:grayscl/>
                    </a:blip>
                    <a:stretch>
                      <a:fillRect/>
                    </a:stretch>
                  </p:blipFill>
                  <p:spPr>
                    <a:xfrm>
                      <a:off x="3138" y="2225"/>
                      <a:ext cx="3460" cy="621"/>
                    </a:xfrm>
                    <a:prstGeom prst="rect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</p:pic>
                <p:pic>
                  <p:nvPicPr>
                    <p:cNvPr id="78" name="图片 77"/>
                    <p:cNvPicPr preferRelativeResize="0">
                      <a:picLocks/>
                    </p:cNvPicPr>
                    <p:nvPr/>
                  </p:nvPicPr>
                  <p:blipFill>
                    <a:blip r:embed="rId5">
                      <a:grayscl/>
                    </a:blip>
                    <a:stretch>
                      <a:fillRect/>
                    </a:stretch>
                  </p:blipFill>
                  <p:spPr>
                    <a:xfrm>
                      <a:off x="3138" y="2953"/>
                      <a:ext cx="3460" cy="449"/>
                    </a:xfrm>
                    <a:prstGeom prst="rect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</p:pic>
                <p:sp>
                  <p:nvSpPr>
                    <p:cNvPr id="80" name="文本框 79"/>
                    <p:cNvSpPr txBox="1"/>
                    <p:nvPr/>
                  </p:nvSpPr>
                  <p:spPr>
                    <a:xfrm rot="19080000">
                      <a:off x="3299" y="750"/>
                      <a:ext cx="2645" cy="511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altLang="zh-CN" sz="1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WT</a:t>
                      </a:r>
                      <a:endParaRPr lang="en-US" altLang="zh-CN" sz="10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81" name="文本框 80"/>
                    <p:cNvSpPr txBox="1"/>
                    <p:nvPr/>
                  </p:nvSpPr>
                  <p:spPr>
                    <a:xfrm rot="19080000">
                      <a:off x="5853" y="1150"/>
                      <a:ext cx="1726" cy="511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altLang="zh-CN" sz="10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C786G</a:t>
                      </a:r>
                    </a:p>
                  </p:txBody>
                </p:sp>
                <p:sp>
                  <p:nvSpPr>
                    <p:cNvPr id="82" name="文本框 81"/>
                    <p:cNvSpPr txBox="1"/>
                    <p:nvPr/>
                  </p:nvSpPr>
                  <p:spPr>
                    <a:xfrm rot="19080000">
                      <a:off x="3911" y="1032"/>
                      <a:ext cx="1739" cy="511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altLang="zh-CN" sz="10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ΔMIT</a:t>
                      </a:r>
                    </a:p>
                  </p:txBody>
                </p:sp>
                <p:sp>
                  <p:nvSpPr>
                    <p:cNvPr id="83" name="文本框 82"/>
                    <p:cNvSpPr txBox="1"/>
                    <p:nvPr/>
                  </p:nvSpPr>
                  <p:spPr>
                    <a:xfrm rot="19080000">
                      <a:off x="4401" y="1061"/>
                      <a:ext cx="1739" cy="511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altLang="zh-CN" sz="10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ΔRHO</a:t>
                      </a:r>
                    </a:p>
                  </p:txBody>
                </p:sp>
                <p:sp>
                  <p:nvSpPr>
                    <p:cNvPr id="84" name="文本框 83"/>
                    <p:cNvSpPr txBox="1"/>
                    <p:nvPr/>
                  </p:nvSpPr>
                  <p:spPr>
                    <a:xfrm rot="19080000">
                      <a:off x="4820" y="877"/>
                      <a:ext cx="2278" cy="511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altLang="zh-CN" sz="100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ΔMiddle</a:t>
                      </a:r>
                      <a:r>
                        <a:rPr lang="en-US" altLang="zh-CN" sz="1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region</a:t>
                      </a:r>
                      <a:endParaRPr lang="en-US" altLang="zh-CN" sz="10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85" name="文本框 84"/>
                    <p:cNvSpPr txBox="1"/>
                    <p:nvPr/>
                  </p:nvSpPr>
                  <p:spPr>
                    <a:xfrm rot="19080000">
                      <a:off x="5411" y="1079"/>
                      <a:ext cx="1739" cy="511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altLang="zh-CN" sz="10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ΔUSP</a:t>
                      </a:r>
                    </a:p>
                  </p:txBody>
                </p:sp>
                <p:sp>
                  <p:nvSpPr>
                    <p:cNvPr id="86" name="文本框 85"/>
                    <p:cNvSpPr txBox="1"/>
                    <p:nvPr/>
                  </p:nvSpPr>
                  <p:spPr>
                    <a:xfrm>
                      <a:off x="6636" y="1737"/>
                      <a:ext cx="3040" cy="511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altLang="zh-CN" sz="10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HA-IFNAR2</a:t>
                      </a:r>
                    </a:p>
                  </p:txBody>
                </p:sp>
                <p:sp>
                  <p:nvSpPr>
                    <p:cNvPr id="87" name="文本框 86"/>
                    <p:cNvSpPr txBox="1"/>
                    <p:nvPr/>
                  </p:nvSpPr>
                  <p:spPr>
                    <a:xfrm>
                      <a:off x="3180" y="1734"/>
                      <a:ext cx="467" cy="511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altLang="zh-CN" sz="10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p:txBody>
                </p:sp>
                <p:sp>
                  <p:nvSpPr>
                    <p:cNvPr id="88" name="文本框 87"/>
                    <p:cNvSpPr txBox="1"/>
                    <p:nvPr/>
                  </p:nvSpPr>
                  <p:spPr>
                    <a:xfrm>
                      <a:off x="3624" y="1747"/>
                      <a:ext cx="467" cy="511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altLang="zh-CN" sz="10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p:txBody>
                </p:sp>
                <p:sp>
                  <p:nvSpPr>
                    <p:cNvPr id="89" name="文本框 88"/>
                    <p:cNvSpPr txBox="1"/>
                    <p:nvPr/>
                  </p:nvSpPr>
                  <p:spPr>
                    <a:xfrm>
                      <a:off x="4122" y="1747"/>
                      <a:ext cx="422" cy="511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altLang="zh-CN" sz="10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p:txBody>
                </p:sp>
                <p:sp>
                  <p:nvSpPr>
                    <p:cNvPr id="90" name="文本框 89"/>
                    <p:cNvSpPr txBox="1"/>
                    <p:nvPr/>
                  </p:nvSpPr>
                  <p:spPr>
                    <a:xfrm>
                      <a:off x="4589" y="1747"/>
                      <a:ext cx="467" cy="511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altLang="zh-CN" sz="10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p:txBody>
                </p:sp>
                <p:sp>
                  <p:nvSpPr>
                    <p:cNvPr id="91" name="文本框 90"/>
                    <p:cNvSpPr txBox="1"/>
                    <p:nvPr/>
                  </p:nvSpPr>
                  <p:spPr>
                    <a:xfrm>
                      <a:off x="5090" y="1743"/>
                      <a:ext cx="467" cy="511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altLang="zh-CN" sz="10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p:txBody>
                </p:sp>
                <p:sp>
                  <p:nvSpPr>
                    <p:cNvPr id="92" name="文本框 91"/>
                    <p:cNvSpPr txBox="1"/>
                    <p:nvPr/>
                  </p:nvSpPr>
                  <p:spPr>
                    <a:xfrm>
                      <a:off x="5580" y="1735"/>
                      <a:ext cx="467" cy="511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altLang="zh-CN" sz="10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p:txBody>
                </p:sp>
                <p:sp>
                  <p:nvSpPr>
                    <p:cNvPr id="93" name="文本框 92"/>
                    <p:cNvSpPr txBox="1"/>
                    <p:nvPr/>
                  </p:nvSpPr>
                  <p:spPr>
                    <a:xfrm>
                      <a:off x="6065" y="1743"/>
                      <a:ext cx="467" cy="511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altLang="zh-CN" sz="10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p:txBody>
                </p:sp>
                <p:pic>
                  <p:nvPicPr>
                    <p:cNvPr id="94" name="图片 93"/>
                    <p:cNvPicPr preferRelativeResize="0">
                      <a:picLocks/>
                    </p:cNvPicPr>
                    <p:nvPr/>
                  </p:nvPicPr>
                  <p:blipFill>
                    <a:blip r:embed="rId6">
                      <a:grayscl/>
                    </a:blip>
                    <a:stretch>
                      <a:fillRect/>
                    </a:stretch>
                  </p:blipFill>
                  <p:spPr>
                    <a:xfrm>
                      <a:off x="3138" y="3672"/>
                      <a:ext cx="3460" cy="449"/>
                    </a:xfrm>
                    <a:prstGeom prst="rect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</p:pic>
                <p:sp>
                  <p:nvSpPr>
                    <p:cNvPr id="95" name="文本框 94"/>
                    <p:cNvSpPr txBox="1"/>
                    <p:nvPr/>
                  </p:nvSpPr>
                  <p:spPr>
                    <a:xfrm>
                      <a:off x="7670" y="2136"/>
                      <a:ext cx="723" cy="1573"/>
                    </a:xfrm>
                    <a:prstGeom prst="rect">
                      <a:avLst/>
                    </a:prstGeom>
                    <a:noFill/>
                  </p:spPr>
                  <p:txBody>
                    <a:bodyPr vert="eaVert" wrap="square" rtlCol="0">
                      <a:spAutoFit/>
                    </a:bodyPr>
                    <a:lstStyle/>
                    <a:p>
                      <a:r>
                        <a:rPr lang="en-US" altLang="zh-CN" sz="1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_________</a:t>
                      </a:r>
                      <a:endParaRPr lang="en-US" altLang="zh-CN" sz="10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97" name="文本框 96"/>
                    <p:cNvSpPr txBox="1"/>
                    <p:nvPr/>
                  </p:nvSpPr>
                  <p:spPr>
                    <a:xfrm>
                      <a:off x="7818" y="2089"/>
                      <a:ext cx="1534" cy="1151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altLang="zh-CN" sz="1000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IP:Flag</a:t>
                      </a:r>
                      <a:endParaRPr lang="en-US" altLang="zh-CN" sz="10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US" altLang="zh-CN" sz="1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IB:USP8</a:t>
                      </a:r>
                    </a:p>
                    <a:p>
                      <a:r>
                        <a:rPr lang="en-US" altLang="zh-CN" sz="1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IFNAR2</a:t>
                      </a:r>
                      <a:endParaRPr lang="en-US" altLang="zh-CN" sz="10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98" name="文本框 97"/>
                    <p:cNvSpPr txBox="1"/>
                    <p:nvPr/>
                  </p:nvSpPr>
                  <p:spPr>
                    <a:xfrm>
                      <a:off x="7846" y="3915"/>
                      <a:ext cx="723" cy="1027"/>
                    </a:xfrm>
                    <a:prstGeom prst="rect">
                      <a:avLst/>
                    </a:prstGeom>
                    <a:noFill/>
                  </p:spPr>
                  <p:txBody>
                    <a:bodyPr vert="eaVert" wrap="square" rtlCol="0">
                      <a:spAutoFit/>
                    </a:bodyPr>
                    <a:lstStyle/>
                    <a:p>
                      <a:r>
                        <a:rPr lang="en-US" altLang="zh-CN" sz="10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WCL</a:t>
                      </a:r>
                    </a:p>
                  </p:txBody>
                </p:sp>
                <p:sp>
                  <p:nvSpPr>
                    <p:cNvPr id="99" name="文本框 98"/>
                    <p:cNvSpPr txBox="1"/>
                    <p:nvPr/>
                  </p:nvSpPr>
                  <p:spPr>
                    <a:xfrm>
                      <a:off x="6569" y="2288"/>
                      <a:ext cx="1350" cy="511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altLang="zh-CN" sz="1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USP8</a:t>
                      </a:r>
                      <a:endParaRPr lang="en-US" altLang="zh-CN" sz="10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00" name="文本框 99"/>
                    <p:cNvSpPr txBox="1"/>
                    <p:nvPr/>
                  </p:nvSpPr>
                  <p:spPr>
                    <a:xfrm>
                      <a:off x="6561" y="2893"/>
                      <a:ext cx="1557" cy="511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altLang="zh-CN" sz="10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IFNAR2</a:t>
                      </a:r>
                    </a:p>
                  </p:txBody>
                </p:sp>
                <p:sp>
                  <p:nvSpPr>
                    <p:cNvPr id="101" name="文本框 100"/>
                    <p:cNvSpPr txBox="1"/>
                    <p:nvPr/>
                  </p:nvSpPr>
                  <p:spPr>
                    <a:xfrm>
                      <a:off x="6559" y="3592"/>
                      <a:ext cx="1163" cy="511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altLang="zh-CN" sz="10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USP8</a:t>
                      </a:r>
                    </a:p>
                  </p:txBody>
                </p:sp>
                <p:sp>
                  <p:nvSpPr>
                    <p:cNvPr id="102" name="文本框 101"/>
                    <p:cNvSpPr txBox="1"/>
                    <p:nvPr/>
                  </p:nvSpPr>
                  <p:spPr>
                    <a:xfrm>
                      <a:off x="6572" y="4198"/>
                      <a:ext cx="1347" cy="831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altLang="zh-CN" sz="10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IFNAR2</a:t>
                      </a:r>
                    </a:p>
                  </p:txBody>
                </p:sp>
                <p:sp>
                  <p:nvSpPr>
                    <p:cNvPr id="103" name="文本框 102"/>
                    <p:cNvSpPr txBox="1"/>
                    <p:nvPr/>
                  </p:nvSpPr>
                  <p:spPr>
                    <a:xfrm>
                      <a:off x="6557" y="4803"/>
                      <a:ext cx="2127" cy="511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altLang="zh-CN" sz="10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GAPDH</a:t>
                      </a:r>
                    </a:p>
                  </p:txBody>
                </p:sp>
                <p:pic>
                  <p:nvPicPr>
                    <p:cNvPr id="104" name="图片 103"/>
                    <p:cNvPicPr preferRelativeResize="0">
                      <a:picLocks/>
                    </p:cNvPicPr>
                    <p:nvPr/>
                  </p:nvPicPr>
                  <p:blipFill>
                    <a:blip r:embed="rId7">
                      <a:grayscl/>
                    </a:blip>
                    <a:stretch>
                      <a:fillRect/>
                    </a:stretch>
                  </p:blipFill>
                  <p:spPr>
                    <a:xfrm>
                      <a:off x="3138" y="4233"/>
                      <a:ext cx="3460" cy="449"/>
                    </a:xfrm>
                    <a:prstGeom prst="rect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</p:pic>
                <p:pic>
                  <p:nvPicPr>
                    <p:cNvPr id="105" name="图片 104"/>
                    <p:cNvPicPr preferRelativeResize="0">
                      <a:picLocks/>
                    </p:cNvPicPr>
                    <p:nvPr/>
                  </p:nvPicPr>
                  <p:blipFill>
                    <a:blip r:embed="rId8">
                      <a:grayscl/>
                    </a:blip>
                    <a:stretch>
                      <a:fillRect/>
                    </a:stretch>
                  </p:blipFill>
                  <p:spPr>
                    <a:xfrm>
                      <a:off x="3138" y="4816"/>
                      <a:ext cx="3460" cy="449"/>
                    </a:xfrm>
                    <a:prstGeom prst="rect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</p:pic>
              </p:grpSp>
              <p:sp>
                <p:nvSpPr>
                  <p:cNvPr id="71" name="下箭头 70"/>
                  <p:cNvSpPr/>
                  <p:nvPr/>
                </p:nvSpPr>
                <p:spPr>
                  <a:xfrm rot="1860000" flipH="1">
                    <a:off x="3861" y="3363"/>
                    <a:ext cx="132" cy="125"/>
                  </a:xfrm>
                  <a:prstGeom prst="downArrow">
                    <a:avLst/>
                  </a:prstGeom>
                  <a:solidFill>
                    <a:srgbClr val="C00000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 sz="1000">
                      <a:solidFill>
                        <a:srgbClr val="FFFFFF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2" name="下箭头 71"/>
                  <p:cNvSpPr/>
                  <p:nvPr/>
                </p:nvSpPr>
                <p:spPr>
                  <a:xfrm rot="1860000" flipH="1">
                    <a:off x="4322" y="3381"/>
                    <a:ext cx="132" cy="125"/>
                  </a:xfrm>
                  <a:prstGeom prst="downArrow">
                    <a:avLst/>
                  </a:prstGeom>
                  <a:solidFill>
                    <a:srgbClr val="C00000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 sz="1000">
                      <a:solidFill>
                        <a:srgbClr val="FFFFFF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3" name="下箭头 72"/>
                  <p:cNvSpPr/>
                  <p:nvPr/>
                </p:nvSpPr>
                <p:spPr>
                  <a:xfrm rot="1860000" flipH="1">
                    <a:off x="4853" y="3390"/>
                    <a:ext cx="132" cy="125"/>
                  </a:xfrm>
                  <a:prstGeom prst="downArrow">
                    <a:avLst/>
                  </a:prstGeom>
                  <a:solidFill>
                    <a:srgbClr val="C00000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 sz="1000">
                      <a:solidFill>
                        <a:srgbClr val="FFFFFF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4" name="下箭头 73"/>
                  <p:cNvSpPr/>
                  <p:nvPr/>
                </p:nvSpPr>
                <p:spPr>
                  <a:xfrm rot="1860000" flipH="1">
                    <a:off x="5902" y="3455"/>
                    <a:ext cx="132" cy="125"/>
                  </a:xfrm>
                  <a:prstGeom prst="downArrow">
                    <a:avLst/>
                  </a:prstGeom>
                  <a:solidFill>
                    <a:srgbClr val="C00000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 sz="1000">
                      <a:solidFill>
                        <a:srgbClr val="FFFFFF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5" name="下箭头 74"/>
                  <p:cNvSpPr/>
                  <p:nvPr/>
                </p:nvSpPr>
                <p:spPr>
                  <a:xfrm rot="1860000" flipH="1">
                    <a:off x="6414" y="3352"/>
                    <a:ext cx="132" cy="125"/>
                  </a:xfrm>
                  <a:prstGeom prst="downArrow">
                    <a:avLst/>
                  </a:prstGeom>
                  <a:solidFill>
                    <a:srgbClr val="C00000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 sz="1000">
                      <a:solidFill>
                        <a:srgbClr val="FFFFFF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6" name="下箭头 75"/>
                  <p:cNvSpPr/>
                  <p:nvPr/>
                </p:nvSpPr>
                <p:spPr>
                  <a:xfrm rot="1860000" flipH="1">
                    <a:off x="5374" y="3666"/>
                    <a:ext cx="132" cy="125"/>
                  </a:xfrm>
                  <a:prstGeom prst="downArrow">
                    <a:avLst/>
                  </a:prstGeom>
                  <a:solidFill>
                    <a:srgbClr val="C00000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 sz="1000">
                      <a:solidFill>
                        <a:srgbClr val="FFFFFF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51" name="文本框 50"/>
                <p:cNvSpPr txBox="1"/>
                <p:nvPr/>
              </p:nvSpPr>
              <p:spPr>
                <a:xfrm>
                  <a:off x="877413" y="3086567"/>
                  <a:ext cx="412292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000" dirty="0" err="1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kDa</a:t>
                  </a:r>
                  <a:endParaRPr lang="zh-CN" altLang="en-US" sz="1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2" name="文本框 51"/>
                <p:cNvSpPr txBox="1"/>
                <p:nvPr/>
              </p:nvSpPr>
              <p:spPr>
                <a:xfrm>
                  <a:off x="952690" y="4692205"/>
                  <a:ext cx="325730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0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35</a:t>
                  </a:r>
                  <a:endParaRPr lang="zh-CN" altLang="en-US" sz="1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3" name="文本框 52"/>
                <p:cNvSpPr txBox="1"/>
                <p:nvPr/>
              </p:nvSpPr>
              <p:spPr>
                <a:xfrm>
                  <a:off x="1094131" y="4690138"/>
                  <a:ext cx="227948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-</a:t>
                  </a:r>
                  <a:endParaRPr lang="zh-CN" altLang="en-US" sz="1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4" name="文本框 53"/>
                <p:cNvSpPr txBox="1"/>
                <p:nvPr/>
              </p:nvSpPr>
              <p:spPr>
                <a:xfrm>
                  <a:off x="941585" y="4397725"/>
                  <a:ext cx="325730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0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70</a:t>
                  </a:r>
                  <a:endParaRPr lang="zh-CN" altLang="en-US" sz="1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5" name="文本框 54"/>
                <p:cNvSpPr txBox="1"/>
                <p:nvPr/>
              </p:nvSpPr>
              <p:spPr>
                <a:xfrm>
                  <a:off x="1090379" y="4381207"/>
                  <a:ext cx="227948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-</a:t>
                  </a:r>
                  <a:endParaRPr lang="zh-CN" altLang="en-US" sz="1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6" name="文本框 55"/>
                <p:cNvSpPr txBox="1"/>
                <p:nvPr/>
              </p:nvSpPr>
              <p:spPr>
                <a:xfrm>
                  <a:off x="943665" y="3780482"/>
                  <a:ext cx="325730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0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70</a:t>
                  </a:r>
                  <a:endParaRPr lang="zh-CN" altLang="en-US" sz="1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7" name="文本框 56"/>
                <p:cNvSpPr txBox="1"/>
                <p:nvPr/>
              </p:nvSpPr>
              <p:spPr>
                <a:xfrm>
                  <a:off x="1091477" y="3781074"/>
                  <a:ext cx="227948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-</a:t>
                  </a:r>
                  <a:endParaRPr lang="zh-CN" altLang="en-US" sz="1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8" name="文本框 57"/>
                <p:cNvSpPr txBox="1"/>
                <p:nvPr/>
              </p:nvSpPr>
              <p:spPr>
                <a:xfrm>
                  <a:off x="880005" y="3625739"/>
                  <a:ext cx="396262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0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100</a:t>
                  </a:r>
                  <a:endParaRPr lang="zh-CN" altLang="en-US" sz="1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9" name="文本框 58"/>
                <p:cNvSpPr txBox="1"/>
                <p:nvPr/>
              </p:nvSpPr>
              <p:spPr>
                <a:xfrm>
                  <a:off x="1093347" y="3606476"/>
                  <a:ext cx="227948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-</a:t>
                  </a:r>
                  <a:endParaRPr lang="zh-CN" altLang="en-US" sz="1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0" name="文本框 59"/>
                <p:cNvSpPr txBox="1"/>
                <p:nvPr/>
              </p:nvSpPr>
              <p:spPr>
                <a:xfrm>
                  <a:off x="883519" y="3299216"/>
                  <a:ext cx="396262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0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130</a:t>
                  </a:r>
                  <a:endParaRPr lang="zh-CN" altLang="en-US" sz="1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1" name="文本框 60"/>
                <p:cNvSpPr txBox="1"/>
                <p:nvPr/>
              </p:nvSpPr>
              <p:spPr>
                <a:xfrm>
                  <a:off x="1097614" y="3295698"/>
                  <a:ext cx="227948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-</a:t>
                  </a:r>
                  <a:endParaRPr lang="zh-CN" altLang="en-US" sz="1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2" name="文本框 61"/>
                <p:cNvSpPr txBox="1"/>
                <p:nvPr/>
              </p:nvSpPr>
              <p:spPr>
                <a:xfrm>
                  <a:off x="950210" y="3521330"/>
                  <a:ext cx="325730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0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70</a:t>
                  </a:r>
                  <a:endParaRPr lang="zh-CN" altLang="en-US" sz="1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3" name="文本框 62"/>
                <p:cNvSpPr txBox="1"/>
                <p:nvPr/>
              </p:nvSpPr>
              <p:spPr>
                <a:xfrm>
                  <a:off x="1097614" y="3516955"/>
                  <a:ext cx="227948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-</a:t>
                  </a:r>
                  <a:endParaRPr lang="zh-CN" altLang="en-US" sz="1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4" name="文本框 63"/>
                <p:cNvSpPr txBox="1"/>
                <p:nvPr/>
              </p:nvSpPr>
              <p:spPr>
                <a:xfrm>
                  <a:off x="948998" y="4124301"/>
                  <a:ext cx="325730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0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70</a:t>
                  </a:r>
                  <a:endParaRPr lang="zh-CN" altLang="en-US" sz="1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5" name="文本框 64"/>
                <p:cNvSpPr txBox="1"/>
                <p:nvPr/>
              </p:nvSpPr>
              <p:spPr>
                <a:xfrm>
                  <a:off x="1092336" y="4132638"/>
                  <a:ext cx="227948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-</a:t>
                  </a:r>
                  <a:endParaRPr lang="zh-CN" altLang="en-US" sz="1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6" name="文本框 65"/>
                <p:cNvSpPr txBox="1"/>
                <p:nvPr/>
              </p:nvSpPr>
              <p:spPr>
                <a:xfrm>
                  <a:off x="877156" y="3984174"/>
                  <a:ext cx="396262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0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130</a:t>
                  </a:r>
                  <a:endParaRPr lang="zh-CN" altLang="en-US" sz="1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7" name="文本框 66"/>
                <p:cNvSpPr txBox="1"/>
                <p:nvPr/>
              </p:nvSpPr>
              <p:spPr>
                <a:xfrm>
                  <a:off x="1089857" y="3982710"/>
                  <a:ext cx="227948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-</a:t>
                  </a:r>
                  <a:endParaRPr lang="zh-CN" altLang="en-US" sz="1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" name="文本框 67"/>
                <p:cNvSpPr txBox="1"/>
                <p:nvPr/>
              </p:nvSpPr>
              <p:spPr>
                <a:xfrm>
                  <a:off x="877815" y="4257983"/>
                  <a:ext cx="396262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0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100</a:t>
                  </a:r>
                  <a:endParaRPr lang="zh-CN" altLang="en-US" sz="1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9" name="文本框 68"/>
                <p:cNvSpPr txBox="1"/>
                <p:nvPr/>
              </p:nvSpPr>
              <p:spPr>
                <a:xfrm>
                  <a:off x="1089898" y="4234402"/>
                  <a:ext cx="227948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-</a:t>
                  </a:r>
                  <a:endParaRPr lang="zh-CN" altLang="en-US" sz="1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382" name="文本框 381"/>
              <p:cNvSpPr txBox="1"/>
              <p:nvPr/>
            </p:nvSpPr>
            <p:spPr>
              <a:xfrm>
                <a:off x="495479" y="2063040"/>
                <a:ext cx="218675" cy="2460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_</a:t>
                </a:r>
              </a:p>
            </p:txBody>
          </p:sp>
          <p:sp>
            <p:nvSpPr>
              <p:cNvPr id="384" name="文本框 383"/>
              <p:cNvSpPr txBox="1"/>
              <p:nvPr/>
            </p:nvSpPr>
            <p:spPr>
              <a:xfrm>
                <a:off x="2109121" y="2103231"/>
                <a:ext cx="1423497" cy="2460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Flag-USP8</a:t>
                </a:r>
                <a:endParaRPr lang="en-US" altLang="zh-CN" sz="10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96" name="组合 95"/>
          <p:cNvGrpSpPr/>
          <p:nvPr/>
        </p:nvGrpSpPr>
        <p:grpSpPr>
          <a:xfrm>
            <a:off x="3403829" y="2564541"/>
            <a:ext cx="3313773" cy="2399418"/>
            <a:chOff x="222182" y="4125022"/>
            <a:chExt cx="3313773" cy="2399418"/>
          </a:xfrm>
        </p:grpSpPr>
        <p:sp>
          <p:nvSpPr>
            <p:cNvPr id="151" name="文本框 150"/>
            <p:cNvSpPr txBox="1"/>
            <p:nvPr/>
          </p:nvSpPr>
          <p:spPr>
            <a:xfrm>
              <a:off x="2726540" y="4927082"/>
              <a:ext cx="640289" cy="5538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IP:HA</a:t>
              </a:r>
            </a:p>
            <a:p>
              <a:r>
                <a:rPr lang="en-US" altLang="zh-CN" sz="1000" dirty="0" err="1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IB:Myc</a:t>
              </a:r>
              <a:endParaRPr lang="en-US" altLang="zh-CN" sz="1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US" altLang="zh-CN" sz="10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IFNAR2</a:t>
              </a:r>
              <a:endParaRPr lang="en-US" altLang="zh-CN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5" name="组合 4"/>
            <p:cNvGrpSpPr/>
            <p:nvPr/>
          </p:nvGrpSpPr>
          <p:grpSpPr>
            <a:xfrm>
              <a:off x="222182" y="4125022"/>
              <a:ext cx="3313773" cy="2399418"/>
              <a:chOff x="222182" y="4125022"/>
              <a:chExt cx="3313773" cy="2399418"/>
            </a:xfrm>
          </p:grpSpPr>
          <p:pic>
            <p:nvPicPr>
              <p:cNvPr id="131" name="图片 130"/>
              <p:cNvPicPr preferRelativeResize="0">
                <a:picLocks/>
              </p:cNvPicPr>
              <p:nvPr>
                <p:custDataLst>
                  <p:tags r:id="rId2"/>
                </p:custDataLst>
              </p:nvPr>
            </p:nvPicPr>
            <p:blipFill>
              <a:blip r:embed="rId9">
                <a:grayscl/>
              </a:blip>
              <a:stretch>
                <a:fillRect/>
              </a:stretch>
            </p:blipFill>
            <p:spPr>
              <a:xfrm>
                <a:off x="571258" y="4932767"/>
                <a:ext cx="1620208" cy="683934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132" name="图片 131"/>
              <p:cNvPicPr preferRelativeResize="0">
                <a:picLocks/>
              </p:cNvPicPr>
              <p:nvPr/>
            </p:nvPicPr>
            <p:blipFill>
              <a:blip r:embed="rId10">
                <a:grayscl/>
              </a:blip>
              <a:stretch>
                <a:fillRect/>
              </a:stretch>
            </p:blipFill>
            <p:spPr>
              <a:xfrm>
                <a:off x="571258" y="5666632"/>
                <a:ext cx="1620208" cy="216028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sp>
            <p:nvSpPr>
              <p:cNvPr id="134" name="文本框 133"/>
              <p:cNvSpPr txBox="1"/>
              <p:nvPr/>
            </p:nvSpPr>
            <p:spPr>
              <a:xfrm rot="19080000">
                <a:off x="853136" y="4125022"/>
                <a:ext cx="1147885" cy="2463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WT</a:t>
                </a:r>
                <a:endParaRPr lang="en-US" altLang="zh-CN" sz="10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文本框 134"/>
              <p:cNvSpPr txBox="1"/>
              <p:nvPr/>
            </p:nvSpPr>
            <p:spPr>
              <a:xfrm rot="19080000">
                <a:off x="1822893" y="4178703"/>
                <a:ext cx="1081560" cy="2463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C786G</a:t>
                </a:r>
              </a:p>
            </p:txBody>
          </p:sp>
          <p:sp>
            <p:nvSpPr>
              <p:cNvPr id="136" name="文本框 135"/>
              <p:cNvSpPr txBox="1"/>
              <p:nvPr/>
            </p:nvSpPr>
            <p:spPr>
              <a:xfrm rot="19080000">
                <a:off x="1102800" y="4211796"/>
                <a:ext cx="842319" cy="2463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ΔMIT</a:t>
                </a:r>
              </a:p>
            </p:txBody>
          </p:sp>
          <p:sp>
            <p:nvSpPr>
              <p:cNvPr id="137" name="文本框 136"/>
              <p:cNvSpPr txBox="1"/>
              <p:nvPr/>
            </p:nvSpPr>
            <p:spPr>
              <a:xfrm rot="19080000">
                <a:off x="1300352" y="4223554"/>
                <a:ext cx="842319" cy="2463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ΔRHO</a:t>
                </a:r>
              </a:p>
            </p:txBody>
          </p:sp>
          <p:sp>
            <p:nvSpPr>
              <p:cNvPr id="138" name="文本框 137"/>
              <p:cNvSpPr txBox="1"/>
              <p:nvPr/>
            </p:nvSpPr>
            <p:spPr>
              <a:xfrm rot="19080000">
                <a:off x="1454953" y="4148468"/>
                <a:ext cx="1086771" cy="2463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00" dirty="0" err="1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ΔMiddle</a:t>
                </a:r>
                <a:r>
                  <a:rPr lang="en-US" altLang="zh-CN" sz="10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region</a:t>
                </a:r>
                <a:endParaRPr lang="en-US" altLang="zh-CN" sz="10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文本框 138"/>
              <p:cNvSpPr txBox="1"/>
              <p:nvPr/>
            </p:nvSpPr>
            <p:spPr>
              <a:xfrm rot="19080000">
                <a:off x="1662767" y="4174010"/>
                <a:ext cx="1027080" cy="2463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ΔUSP</a:t>
                </a:r>
              </a:p>
            </p:txBody>
          </p:sp>
          <p:sp>
            <p:nvSpPr>
              <p:cNvPr id="141" name="文本框 140"/>
              <p:cNvSpPr txBox="1"/>
              <p:nvPr/>
            </p:nvSpPr>
            <p:spPr>
              <a:xfrm>
                <a:off x="2178675" y="4580444"/>
                <a:ext cx="1357280" cy="2463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HA-IFNAR2</a:t>
                </a:r>
              </a:p>
            </p:txBody>
          </p:sp>
          <p:sp>
            <p:nvSpPr>
              <p:cNvPr id="142" name="文本框 141"/>
              <p:cNvSpPr txBox="1"/>
              <p:nvPr/>
            </p:nvSpPr>
            <p:spPr>
              <a:xfrm>
                <a:off x="584049" y="4509958"/>
                <a:ext cx="192814" cy="2463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_</a:t>
                </a:r>
              </a:p>
            </p:txBody>
          </p:sp>
          <p:sp>
            <p:nvSpPr>
              <p:cNvPr id="143" name="文本框 142"/>
              <p:cNvSpPr txBox="1"/>
              <p:nvPr/>
            </p:nvSpPr>
            <p:spPr>
              <a:xfrm>
                <a:off x="807657" y="4586152"/>
                <a:ext cx="226450" cy="2463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</a:p>
            </p:txBody>
          </p:sp>
          <p:sp>
            <p:nvSpPr>
              <p:cNvPr id="144" name="文本框 143"/>
              <p:cNvSpPr txBox="1"/>
              <p:nvPr/>
            </p:nvSpPr>
            <p:spPr>
              <a:xfrm>
                <a:off x="989101" y="4586152"/>
                <a:ext cx="226450" cy="2463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</a:p>
            </p:txBody>
          </p:sp>
          <p:sp>
            <p:nvSpPr>
              <p:cNvPr id="145" name="文本框 144"/>
              <p:cNvSpPr txBox="1"/>
              <p:nvPr/>
            </p:nvSpPr>
            <p:spPr>
              <a:xfrm>
                <a:off x="1185705" y="4586152"/>
                <a:ext cx="204658" cy="2463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</a:p>
            </p:txBody>
          </p:sp>
          <p:sp>
            <p:nvSpPr>
              <p:cNvPr id="146" name="文本框 145"/>
              <p:cNvSpPr txBox="1"/>
              <p:nvPr/>
            </p:nvSpPr>
            <p:spPr>
              <a:xfrm>
                <a:off x="1386100" y="4586152"/>
                <a:ext cx="226450" cy="2463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</a:p>
            </p:txBody>
          </p:sp>
          <p:sp>
            <p:nvSpPr>
              <p:cNvPr id="147" name="文本框 146"/>
              <p:cNvSpPr txBox="1"/>
              <p:nvPr/>
            </p:nvSpPr>
            <p:spPr>
              <a:xfrm>
                <a:off x="1570509" y="4586152"/>
                <a:ext cx="226450" cy="2463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</a:p>
            </p:txBody>
          </p:sp>
          <p:sp>
            <p:nvSpPr>
              <p:cNvPr id="148" name="文本框 147"/>
              <p:cNvSpPr txBox="1"/>
              <p:nvPr/>
            </p:nvSpPr>
            <p:spPr>
              <a:xfrm>
                <a:off x="1762727" y="4586152"/>
                <a:ext cx="226450" cy="2463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</a:p>
            </p:txBody>
          </p:sp>
          <p:sp>
            <p:nvSpPr>
              <p:cNvPr id="149" name="文本框 148"/>
              <p:cNvSpPr txBox="1"/>
              <p:nvPr/>
            </p:nvSpPr>
            <p:spPr>
              <a:xfrm>
                <a:off x="1963595" y="4586152"/>
                <a:ext cx="226450" cy="2463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</a:p>
            </p:txBody>
          </p:sp>
          <p:sp>
            <p:nvSpPr>
              <p:cNvPr id="150" name="文本框 149"/>
              <p:cNvSpPr txBox="1"/>
              <p:nvPr/>
            </p:nvSpPr>
            <p:spPr>
              <a:xfrm>
                <a:off x="2669865" y="4917430"/>
                <a:ext cx="338554" cy="981317"/>
              </a:xfrm>
              <a:prstGeom prst="rect">
                <a:avLst/>
              </a:prstGeom>
              <a:noFill/>
            </p:spPr>
            <p:txBody>
              <a:bodyPr vert="eaVert" wrap="square" rtlCol="0">
                <a:spAutoFit/>
              </a:bodyPr>
              <a:lstStyle/>
              <a:p>
                <a:r>
                  <a:rPr lang="en-US" altLang="zh-CN" sz="10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____________</a:t>
                </a:r>
                <a:endParaRPr lang="en-US" altLang="zh-CN" sz="10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文本框 151"/>
              <p:cNvSpPr txBox="1"/>
              <p:nvPr/>
            </p:nvSpPr>
            <p:spPr>
              <a:xfrm>
                <a:off x="2179623" y="4716592"/>
                <a:ext cx="1147411" cy="2463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Myc-Ub</a:t>
                </a:r>
                <a:endParaRPr lang="en-US" altLang="zh-CN" sz="10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文本框 152"/>
              <p:cNvSpPr txBox="1"/>
              <p:nvPr/>
            </p:nvSpPr>
            <p:spPr>
              <a:xfrm>
                <a:off x="577417" y="4716185"/>
                <a:ext cx="226450" cy="2463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</a:p>
            </p:txBody>
          </p:sp>
          <p:sp>
            <p:nvSpPr>
              <p:cNvPr id="154" name="文本框 153"/>
              <p:cNvSpPr txBox="1"/>
              <p:nvPr/>
            </p:nvSpPr>
            <p:spPr>
              <a:xfrm>
                <a:off x="806236" y="4716185"/>
                <a:ext cx="226450" cy="2463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</a:p>
            </p:txBody>
          </p:sp>
          <p:sp>
            <p:nvSpPr>
              <p:cNvPr id="155" name="文本框 154"/>
              <p:cNvSpPr txBox="1"/>
              <p:nvPr/>
            </p:nvSpPr>
            <p:spPr>
              <a:xfrm>
                <a:off x="984364" y="4720781"/>
                <a:ext cx="226450" cy="2463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</a:p>
            </p:txBody>
          </p:sp>
          <p:sp>
            <p:nvSpPr>
              <p:cNvPr id="156" name="文本框 155"/>
              <p:cNvSpPr txBox="1"/>
              <p:nvPr/>
            </p:nvSpPr>
            <p:spPr>
              <a:xfrm>
                <a:off x="1184284" y="4721241"/>
                <a:ext cx="204658" cy="2463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</a:p>
            </p:txBody>
          </p:sp>
          <p:sp>
            <p:nvSpPr>
              <p:cNvPr id="157" name="文本框 156"/>
              <p:cNvSpPr txBox="1"/>
              <p:nvPr/>
            </p:nvSpPr>
            <p:spPr>
              <a:xfrm>
                <a:off x="1383257" y="4719402"/>
                <a:ext cx="226450" cy="2463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</a:p>
            </p:txBody>
          </p:sp>
          <p:sp>
            <p:nvSpPr>
              <p:cNvPr id="158" name="文本框 157"/>
              <p:cNvSpPr txBox="1"/>
              <p:nvPr/>
            </p:nvSpPr>
            <p:spPr>
              <a:xfrm>
                <a:off x="1569439" y="4719862"/>
                <a:ext cx="226450" cy="2463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</a:p>
            </p:txBody>
          </p:sp>
          <p:sp>
            <p:nvSpPr>
              <p:cNvPr id="159" name="文本框 158"/>
              <p:cNvSpPr txBox="1"/>
              <p:nvPr/>
            </p:nvSpPr>
            <p:spPr>
              <a:xfrm>
                <a:off x="1762727" y="4726297"/>
                <a:ext cx="226450" cy="2463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</a:p>
            </p:txBody>
          </p:sp>
          <p:sp>
            <p:nvSpPr>
              <p:cNvPr id="160" name="文本框 159"/>
              <p:cNvSpPr txBox="1"/>
              <p:nvPr/>
            </p:nvSpPr>
            <p:spPr>
              <a:xfrm>
                <a:off x="1964543" y="4722620"/>
                <a:ext cx="226450" cy="2463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</a:p>
            </p:txBody>
          </p:sp>
          <p:sp>
            <p:nvSpPr>
              <p:cNvPr id="161" name="文本框 160"/>
              <p:cNvSpPr txBox="1"/>
              <p:nvPr/>
            </p:nvSpPr>
            <p:spPr>
              <a:xfrm rot="5400000">
                <a:off x="2042641" y="5255268"/>
                <a:ext cx="612691" cy="2463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Myc</a:t>
                </a:r>
                <a:endParaRPr lang="en-US" altLang="zh-CN" sz="10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文本框 161"/>
              <p:cNvSpPr txBox="1"/>
              <p:nvPr/>
            </p:nvSpPr>
            <p:spPr>
              <a:xfrm>
                <a:off x="2186018" y="5662739"/>
                <a:ext cx="1019500" cy="2463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IFNAR2</a:t>
                </a:r>
              </a:p>
            </p:txBody>
          </p:sp>
          <p:pic>
            <p:nvPicPr>
              <p:cNvPr id="127" name="图片 126"/>
              <p:cNvPicPr preferRelativeResize="0">
                <a:picLocks/>
              </p:cNvPicPr>
              <p:nvPr/>
            </p:nvPicPr>
            <p:blipFill>
              <a:blip r:embed="rId11">
                <a:grayscl/>
              </a:blip>
              <a:stretch>
                <a:fillRect/>
              </a:stretch>
            </p:blipFill>
            <p:spPr>
              <a:xfrm>
                <a:off x="571258" y="5998487"/>
                <a:ext cx="1620208" cy="216028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128" name="图片 127"/>
              <p:cNvPicPr preferRelativeResize="0">
                <a:picLocks/>
              </p:cNvPicPr>
              <p:nvPr/>
            </p:nvPicPr>
            <p:blipFill>
              <a:blip r:embed="rId12">
                <a:grayscl/>
              </a:blip>
              <a:stretch>
                <a:fillRect/>
              </a:stretch>
            </p:blipFill>
            <p:spPr>
              <a:xfrm>
                <a:off x="571258" y="6267662"/>
                <a:ext cx="1620208" cy="216028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sp>
            <p:nvSpPr>
              <p:cNvPr id="129" name="文本框 128"/>
              <p:cNvSpPr txBox="1"/>
              <p:nvPr/>
            </p:nvSpPr>
            <p:spPr>
              <a:xfrm>
                <a:off x="2177965" y="5991348"/>
                <a:ext cx="690720" cy="2463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USP8</a:t>
                </a:r>
              </a:p>
            </p:txBody>
          </p:sp>
          <p:sp>
            <p:nvSpPr>
              <p:cNvPr id="130" name="文本框 129"/>
              <p:cNvSpPr txBox="1"/>
              <p:nvPr/>
            </p:nvSpPr>
            <p:spPr>
              <a:xfrm>
                <a:off x="2186306" y="6255142"/>
                <a:ext cx="884956" cy="2463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GAPDH</a:t>
                </a:r>
              </a:p>
            </p:txBody>
          </p:sp>
          <p:sp>
            <p:nvSpPr>
              <p:cNvPr id="124" name="文本框 123"/>
              <p:cNvSpPr txBox="1"/>
              <p:nvPr/>
            </p:nvSpPr>
            <p:spPr>
              <a:xfrm>
                <a:off x="2673928" y="5976374"/>
                <a:ext cx="338554" cy="548066"/>
              </a:xfrm>
              <a:prstGeom prst="rect">
                <a:avLst/>
              </a:prstGeom>
              <a:noFill/>
            </p:spPr>
            <p:txBody>
              <a:bodyPr vert="eaVert" wrap="square" rtlCol="0">
                <a:spAutoFit/>
              </a:bodyPr>
              <a:lstStyle/>
              <a:p>
                <a:r>
                  <a:rPr lang="en-US" altLang="zh-CN" sz="10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______</a:t>
                </a:r>
                <a:endParaRPr lang="en-US" altLang="zh-CN" sz="10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文本框 124"/>
              <p:cNvSpPr txBox="1"/>
              <p:nvPr/>
            </p:nvSpPr>
            <p:spPr>
              <a:xfrm>
                <a:off x="2718275" y="6047876"/>
                <a:ext cx="338554" cy="409618"/>
              </a:xfrm>
              <a:prstGeom prst="rect">
                <a:avLst/>
              </a:prstGeom>
              <a:noFill/>
            </p:spPr>
            <p:txBody>
              <a:bodyPr vert="eaVert" wrap="square" rtlCol="0">
                <a:spAutoFit/>
              </a:bodyPr>
              <a:lstStyle/>
              <a:p>
                <a:r>
                  <a:rPr lang="en-US" altLang="zh-CN" sz="10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WCL</a:t>
                </a:r>
              </a:p>
            </p:txBody>
          </p:sp>
          <p:sp>
            <p:nvSpPr>
              <p:cNvPr id="108" name="文本框 107"/>
              <p:cNvSpPr txBox="1"/>
              <p:nvPr/>
            </p:nvSpPr>
            <p:spPr>
              <a:xfrm>
                <a:off x="234432" y="4709298"/>
                <a:ext cx="41229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文本框 108"/>
              <p:cNvSpPr txBox="1"/>
              <p:nvPr/>
            </p:nvSpPr>
            <p:spPr>
              <a:xfrm>
                <a:off x="285948" y="6272993"/>
                <a:ext cx="325730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35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文本框 109"/>
              <p:cNvSpPr txBox="1"/>
              <p:nvPr/>
            </p:nvSpPr>
            <p:spPr>
              <a:xfrm>
                <a:off x="438462" y="6264376"/>
                <a:ext cx="227948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文本框 110"/>
              <p:cNvSpPr txBox="1"/>
              <p:nvPr/>
            </p:nvSpPr>
            <p:spPr>
              <a:xfrm>
                <a:off x="289744" y="6060800"/>
                <a:ext cx="325730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70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文本框 111"/>
              <p:cNvSpPr txBox="1"/>
              <p:nvPr/>
            </p:nvSpPr>
            <p:spPr>
              <a:xfrm>
                <a:off x="446630" y="6059306"/>
                <a:ext cx="227948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文本框 112"/>
              <p:cNvSpPr txBox="1"/>
              <p:nvPr/>
            </p:nvSpPr>
            <p:spPr>
              <a:xfrm>
                <a:off x="228881" y="5939913"/>
                <a:ext cx="39626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130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文本框 113"/>
              <p:cNvSpPr txBox="1"/>
              <p:nvPr/>
            </p:nvSpPr>
            <p:spPr>
              <a:xfrm>
                <a:off x="447015" y="5939900"/>
                <a:ext cx="227948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文本框 114"/>
              <p:cNvSpPr txBox="1"/>
              <p:nvPr/>
            </p:nvSpPr>
            <p:spPr>
              <a:xfrm>
                <a:off x="282081" y="5718637"/>
                <a:ext cx="325730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70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文本框 115"/>
              <p:cNvSpPr txBox="1"/>
              <p:nvPr/>
            </p:nvSpPr>
            <p:spPr>
              <a:xfrm>
                <a:off x="440509" y="5724468"/>
                <a:ext cx="227948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文本框 116"/>
              <p:cNvSpPr txBox="1"/>
              <p:nvPr/>
            </p:nvSpPr>
            <p:spPr>
              <a:xfrm>
                <a:off x="222182" y="5583687"/>
                <a:ext cx="39626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100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文本框 117"/>
              <p:cNvSpPr txBox="1"/>
              <p:nvPr/>
            </p:nvSpPr>
            <p:spPr>
              <a:xfrm>
                <a:off x="440509" y="5581014"/>
                <a:ext cx="227948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文本框 118"/>
              <p:cNvSpPr txBox="1"/>
              <p:nvPr/>
            </p:nvSpPr>
            <p:spPr>
              <a:xfrm>
                <a:off x="225574" y="5091219"/>
                <a:ext cx="39626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180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文本框 119"/>
              <p:cNvSpPr txBox="1"/>
              <p:nvPr/>
            </p:nvSpPr>
            <p:spPr>
              <a:xfrm>
                <a:off x="446630" y="5085377"/>
                <a:ext cx="227948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文本框 120"/>
              <p:cNvSpPr txBox="1"/>
              <p:nvPr/>
            </p:nvSpPr>
            <p:spPr>
              <a:xfrm>
                <a:off x="226364" y="5358633"/>
                <a:ext cx="39626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100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文本框 121"/>
              <p:cNvSpPr txBox="1"/>
              <p:nvPr/>
            </p:nvSpPr>
            <p:spPr>
              <a:xfrm>
                <a:off x="446630" y="5354674"/>
                <a:ext cx="227948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5" name="文本框 384"/>
              <p:cNvSpPr txBox="1"/>
              <p:nvPr/>
            </p:nvSpPr>
            <p:spPr>
              <a:xfrm>
                <a:off x="2176419" y="4421443"/>
                <a:ext cx="1357280" cy="2463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Flag-USP8</a:t>
                </a:r>
                <a:endParaRPr lang="en-US" altLang="zh-CN" sz="10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6" name="文本框 385"/>
              <p:cNvSpPr txBox="1"/>
              <p:nvPr/>
            </p:nvSpPr>
            <p:spPr>
              <a:xfrm>
                <a:off x="587008" y="4353352"/>
                <a:ext cx="192814" cy="2463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_</a:t>
                </a:r>
              </a:p>
            </p:txBody>
          </p:sp>
          <p:sp>
            <p:nvSpPr>
              <p:cNvPr id="387" name="文本框 386"/>
              <p:cNvSpPr txBox="1"/>
              <p:nvPr/>
            </p:nvSpPr>
            <p:spPr>
              <a:xfrm>
                <a:off x="812045" y="4357727"/>
                <a:ext cx="192814" cy="2463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_</a:t>
                </a:r>
              </a:p>
            </p:txBody>
          </p:sp>
        </p:grpSp>
      </p:grpSp>
      <p:grpSp>
        <p:nvGrpSpPr>
          <p:cNvPr id="355" name="组合 354"/>
          <p:cNvGrpSpPr/>
          <p:nvPr/>
        </p:nvGrpSpPr>
        <p:grpSpPr>
          <a:xfrm>
            <a:off x="3447881" y="271389"/>
            <a:ext cx="2454539" cy="2265121"/>
            <a:chOff x="1790497" y="1580779"/>
            <a:chExt cx="2454539" cy="2265121"/>
          </a:xfrm>
        </p:grpSpPr>
        <p:pic>
          <p:nvPicPr>
            <p:cNvPr id="356" name="图片 355"/>
            <p:cNvPicPr preferRelativeResize="0">
              <a:picLocks/>
            </p:cNvPicPr>
            <p:nvPr/>
          </p:nvPicPr>
          <p:blipFill>
            <a:blip r:embed="rId13">
              <a:grayscl/>
            </a:blip>
            <a:stretch>
              <a:fillRect/>
            </a:stretch>
          </p:blipFill>
          <p:spPr>
            <a:xfrm>
              <a:off x="2138560" y="2147250"/>
              <a:ext cx="900000" cy="540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357" name="图片 356"/>
            <p:cNvPicPr preferRelativeResize="0">
              <a:picLocks/>
            </p:cNvPicPr>
            <p:nvPr/>
          </p:nvPicPr>
          <p:blipFill>
            <a:blip r:embed="rId14">
              <a:grayscl/>
            </a:blip>
            <a:stretch>
              <a:fillRect/>
            </a:stretch>
          </p:blipFill>
          <p:spPr>
            <a:xfrm>
              <a:off x="2138560" y="2728972"/>
              <a:ext cx="900000" cy="216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358" name="图片 357"/>
            <p:cNvPicPr preferRelativeResize="0">
              <a:picLocks/>
            </p:cNvPicPr>
            <p:nvPr/>
          </p:nvPicPr>
          <p:blipFill>
            <a:blip r:embed="rId15">
              <a:grayscl/>
            </a:blip>
            <a:stretch>
              <a:fillRect/>
            </a:stretch>
          </p:blipFill>
          <p:spPr>
            <a:xfrm>
              <a:off x="2138560" y="3305729"/>
              <a:ext cx="900000" cy="216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359" name="图片 358"/>
            <p:cNvPicPr preferRelativeResize="0">
              <a:picLocks/>
            </p:cNvPicPr>
            <p:nvPr/>
          </p:nvPicPr>
          <p:blipFill>
            <a:blip r:embed="rId16">
              <a:grayscl/>
            </a:blip>
            <a:stretch>
              <a:fillRect/>
            </a:stretch>
          </p:blipFill>
          <p:spPr>
            <a:xfrm>
              <a:off x="2138560" y="3577003"/>
              <a:ext cx="900000" cy="216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360" name="文本框 56"/>
            <p:cNvSpPr txBox="1">
              <a:spLocks noChangeArrowheads="1"/>
            </p:cNvSpPr>
            <p:nvPr/>
          </p:nvSpPr>
          <p:spPr bwMode="auto">
            <a:xfrm>
              <a:off x="2147193" y="1606205"/>
              <a:ext cx="25519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_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1" name="文本框 57"/>
            <p:cNvSpPr txBox="1">
              <a:spLocks noChangeArrowheads="1"/>
            </p:cNvSpPr>
            <p:nvPr/>
          </p:nvSpPr>
          <p:spPr bwMode="auto">
            <a:xfrm>
              <a:off x="2360667" y="1606999"/>
              <a:ext cx="25519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_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2" name="文本框 64"/>
            <p:cNvSpPr txBox="1">
              <a:spLocks noChangeArrowheads="1"/>
            </p:cNvSpPr>
            <p:nvPr/>
          </p:nvSpPr>
          <p:spPr bwMode="auto">
            <a:xfrm>
              <a:off x="2137589" y="1931335"/>
              <a:ext cx="26000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3" name="文本框 65"/>
            <p:cNvSpPr txBox="1">
              <a:spLocks noChangeArrowheads="1"/>
            </p:cNvSpPr>
            <p:nvPr/>
          </p:nvSpPr>
          <p:spPr bwMode="auto">
            <a:xfrm>
              <a:off x="2353162" y="1931335"/>
              <a:ext cx="26000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4" name="文本框 66"/>
            <p:cNvSpPr txBox="1">
              <a:spLocks noChangeArrowheads="1"/>
            </p:cNvSpPr>
            <p:nvPr/>
          </p:nvSpPr>
          <p:spPr bwMode="auto">
            <a:xfrm>
              <a:off x="2810275" y="1931335"/>
              <a:ext cx="26000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7" name="文本框 67"/>
            <p:cNvSpPr txBox="1">
              <a:spLocks noChangeArrowheads="1"/>
            </p:cNvSpPr>
            <p:nvPr/>
          </p:nvSpPr>
          <p:spPr bwMode="auto">
            <a:xfrm>
              <a:off x="2585810" y="1931335"/>
              <a:ext cx="26000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endParaRPr lang="zh-CN" alt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8" name="文本框 69"/>
            <p:cNvSpPr txBox="1">
              <a:spLocks noChangeArrowheads="1"/>
            </p:cNvSpPr>
            <p:nvPr/>
          </p:nvSpPr>
          <p:spPr bwMode="auto">
            <a:xfrm>
              <a:off x="3006132" y="1662348"/>
              <a:ext cx="809837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Flag-USP8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9" name="文本框 71"/>
            <p:cNvSpPr txBox="1">
              <a:spLocks noChangeArrowheads="1"/>
            </p:cNvSpPr>
            <p:nvPr/>
          </p:nvSpPr>
          <p:spPr bwMode="auto">
            <a:xfrm>
              <a:off x="3006432" y="1935553"/>
              <a:ext cx="627095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 err="1">
                  <a:latin typeface="Arial" panose="020B0604020202020204" pitchFamily="34" charset="0"/>
                  <a:cs typeface="Arial" panose="020B0604020202020204" pitchFamily="34" charset="0"/>
                </a:rPr>
                <a:t>Myc-Ub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1" name="文本框 72"/>
            <p:cNvSpPr txBox="1">
              <a:spLocks noChangeArrowheads="1"/>
            </p:cNvSpPr>
            <p:nvPr/>
          </p:nvSpPr>
          <p:spPr bwMode="auto">
            <a:xfrm>
              <a:off x="2143460" y="1741771"/>
              <a:ext cx="25519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_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5" name="文本框 73"/>
            <p:cNvSpPr txBox="1">
              <a:spLocks noChangeArrowheads="1"/>
            </p:cNvSpPr>
            <p:nvPr/>
          </p:nvSpPr>
          <p:spPr bwMode="auto">
            <a:xfrm>
              <a:off x="2354352" y="1812809"/>
              <a:ext cx="26000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endParaRPr lang="zh-CN" alt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6" name="文本框 74"/>
            <p:cNvSpPr txBox="1">
              <a:spLocks noChangeArrowheads="1"/>
            </p:cNvSpPr>
            <p:nvPr/>
          </p:nvSpPr>
          <p:spPr bwMode="auto">
            <a:xfrm>
              <a:off x="2810275" y="1812809"/>
              <a:ext cx="26000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7" name="文本框 75"/>
            <p:cNvSpPr txBox="1">
              <a:spLocks noChangeArrowheads="1"/>
            </p:cNvSpPr>
            <p:nvPr/>
          </p:nvSpPr>
          <p:spPr bwMode="auto">
            <a:xfrm>
              <a:off x="2587000" y="1812809"/>
              <a:ext cx="26000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endParaRPr lang="zh-CN" alt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8" name="文本框 76"/>
            <p:cNvSpPr txBox="1">
              <a:spLocks noChangeArrowheads="1"/>
            </p:cNvSpPr>
            <p:nvPr/>
          </p:nvSpPr>
          <p:spPr bwMode="auto">
            <a:xfrm>
              <a:off x="3009262" y="1810045"/>
              <a:ext cx="862737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HA-IFNAR2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7" name="文本框 82"/>
            <p:cNvSpPr txBox="1">
              <a:spLocks noChangeArrowheads="1"/>
            </p:cNvSpPr>
            <p:nvPr/>
          </p:nvSpPr>
          <p:spPr bwMode="auto">
            <a:xfrm>
              <a:off x="3605117" y="2198785"/>
              <a:ext cx="639919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IP:HA</a:t>
              </a:r>
            </a:p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IB:Myc</a:t>
              </a:r>
              <a:endParaRPr lang="en-US" altLang="zh-CN" sz="10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IFNAR2</a:t>
              </a:r>
              <a:endParaRPr lang="en-US" altLang="zh-CN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8" name="文本框 83"/>
            <p:cNvSpPr txBox="1">
              <a:spLocks noChangeArrowheads="1"/>
            </p:cNvSpPr>
            <p:nvPr/>
          </p:nvSpPr>
          <p:spPr bwMode="auto">
            <a:xfrm>
              <a:off x="3538135" y="2147250"/>
              <a:ext cx="338554" cy="8681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___________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9" name="文本框 84"/>
            <p:cNvSpPr txBox="1">
              <a:spLocks noChangeArrowheads="1"/>
            </p:cNvSpPr>
            <p:nvPr/>
          </p:nvSpPr>
          <p:spPr bwMode="auto">
            <a:xfrm>
              <a:off x="3034195" y="2681734"/>
              <a:ext cx="639919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IFNAR2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0" name="文本框 85"/>
            <p:cNvSpPr txBox="1">
              <a:spLocks noChangeArrowheads="1"/>
            </p:cNvSpPr>
            <p:nvPr/>
          </p:nvSpPr>
          <p:spPr bwMode="auto">
            <a:xfrm rot="5400000">
              <a:off x="2970828" y="2280270"/>
              <a:ext cx="42030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Myc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5" name="文本框 88"/>
            <p:cNvSpPr txBox="1">
              <a:spLocks noChangeArrowheads="1"/>
            </p:cNvSpPr>
            <p:nvPr/>
          </p:nvSpPr>
          <p:spPr bwMode="auto">
            <a:xfrm>
              <a:off x="3033234" y="3296946"/>
              <a:ext cx="518091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USP8</a:t>
              </a:r>
              <a:endParaRPr lang="zh-CN" altLang="en-US" sz="1000" baseline="30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3" name="文本框 89"/>
            <p:cNvSpPr txBox="1">
              <a:spLocks noChangeArrowheads="1"/>
            </p:cNvSpPr>
            <p:nvPr/>
          </p:nvSpPr>
          <p:spPr bwMode="auto">
            <a:xfrm>
              <a:off x="3030554" y="3549899"/>
              <a:ext cx="639919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GAPDH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5" name="文本框 93"/>
            <p:cNvSpPr txBox="1">
              <a:spLocks noChangeArrowheads="1"/>
            </p:cNvSpPr>
            <p:nvPr/>
          </p:nvSpPr>
          <p:spPr bwMode="auto">
            <a:xfrm>
              <a:off x="3874440" y="3204712"/>
              <a:ext cx="338554" cy="3776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WCL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9" name="文本框 228"/>
            <p:cNvSpPr txBox="1">
              <a:spLocks noChangeArrowheads="1"/>
            </p:cNvSpPr>
            <p:nvPr/>
          </p:nvSpPr>
          <p:spPr bwMode="auto">
            <a:xfrm>
              <a:off x="1800334" y="1929095"/>
              <a:ext cx="412292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5" name="文本框 231"/>
            <p:cNvSpPr txBox="1">
              <a:spLocks noChangeArrowheads="1"/>
            </p:cNvSpPr>
            <p:nvPr/>
          </p:nvSpPr>
          <p:spPr bwMode="auto">
            <a:xfrm>
              <a:off x="1855594" y="2779288"/>
              <a:ext cx="32573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70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6" name="文本框 232"/>
            <p:cNvSpPr txBox="1">
              <a:spLocks noChangeArrowheads="1"/>
            </p:cNvSpPr>
            <p:nvPr/>
          </p:nvSpPr>
          <p:spPr bwMode="auto">
            <a:xfrm>
              <a:off x="2006924" y="2766330"/>
              <a:ext cx="22794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9" name="文本框 233"/>
            <p:cNvSpPr txBox="1">
              <a:spLocks noChangeArrowheads="1"/>
            </p:cNvSpPr>
            <p:nvPr/>
          </p:nvSpPr>
          <p:spPr bwMode="auto">
            <a:xfrm>
              <a:off x="1793177" y="3284091"/>
              <a:ext cx="396262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130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0" name="文本框 234"/>
            <p:cNvSpPr txBox="1">
              <a:spLocks noChangeArrowheads="1"/>
            </p:cNvSpPr>
            <p:nvPr/>
          </p:nvSpPr>
          <p:spPr bwMode="auto">
            <a:xfrm>
              <a:off x="2006662" y="3284091"/>
              <a:ext cx="22794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0" name="文本框 235"/>
            <p:cNvSpPr txBox="1">
              <a:spLocks noChangeArrowheads="1"/>
            </p:cNvSpPr>
            <p:nvPr/>
          </p:nvSpPr>
          <p:spPr bwMode="auto">
            <a:xfrm>
              <a:off x="1854617" y="3596952"/>
              <a:ext cx="32573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35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1" name="文本框 236"/>
            <p:cNvSpPr txBox="1">
              <a:spLocks noChangeArrowheads="1"/>
            </p:cNvSpPr>
            <p:nvPr/>
          </p:nvSpPr>
          <p:spPr bwMode="auto">
            <a:xfrm>
              <a:off x="2004214" y="3599679"/>
              <a:ext cx="22794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2" name="文本框 237"/>
            <p:cNvSpPr txBox="1">
              <a:spLocks noChangeArrowheads="1"/>
            </p:cNvSpPr>
            <p:nvPr/>
          </p:nvSpPr>
          <p:spPr bwMode="auto">
            <a:xfrm>
              <a:off x="1790497" y="2501018"/>
              <a:ext cx="396262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100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3" name="文本框 238"/>
            <p:cNvSpPr txBox="1">
              <a:spLocks noChangeArrowheads="1"/>
            </p:cNvSpPr>
            <p:nvPr/>
          </p:nvSpPr>
          <p:spPr bwMode="auto">
            <a:xfrm>
              <a:off x="2013002" y="2490424"/>
              <a:ext cx="22794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4" name="文本框 239"/>
            <p:cNvSpPr txBox="1">
              <a:spLocks noChangeArrowheads="1"/>
            </p:cNvSpPr>
            <p:nvPr/>
          </p:nvSpPr>
          <p:spPr bwMode="auto">
            <a:xfrm>
              <a:off x="1793918" y="2222729"/>
              <a:ext cx="396262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180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5" name="文本框 240"/>
            <p:cNvSpPr txBox="1">
              <a:spLocks noChangeArrowheads="1"/>
            </p:cNvSpPr>
            <p:nvPr/>
          </p:nvSpPr>
          <p:spPr bwMode="auto">
            <a:xfrm>
              <a:off x="2008399" y="2213181"/>
              <a:ext cx="22794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6" name="文本框 69"/>
            <p:cNvSpPr txBox="1">
              <a:spLocks noChangeArrowheads="1"/>
            </p:cNvSpPr>
            <p:nvPr/>
          </p:nvSpPr>
          <p:spPr bwMode="auto">
            <a:xfrm rot="19200000">
              <a:off x="2545894" y="1642934"/>
              <a:ext cx="385042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WT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7" name="文本框 69"/>
            <p:cNvSpPr txBox="1">
              <a:spLocks noChangeArrowheads="1"/>
            </p:cNvSpPr>
            <p:nvPr/>
          </p:nvSpPr>
          <p:spPr bwMode="auto">
            <a:xfrm rot="19200000">
              <a:off x="2741892" y="1580779"/>
              <a:ext cx="588623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C786G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8" name="文本框 83"/>
            <p:cNvSpPr txBox="1">
              <a:spLocks noChangeArrowheads="1"/>
            </p:cNvSpPr>
            <p:nvPr/>
          </p:nvSpPr>
          <p:spPr bwMode="auto">
            <a:xfrm>
              <a:off x="3830800" y="3024562"/>
              <a:ext cx="338554" cy="7976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__________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539" name="图片 538"/>
            <p:cNvPicPr preferRelativeResize="0">
              <a:picLocks/>
            </p:cNvPicPr>
            <p:nvPr/>
          </p:nvPicPr>
          <p:blipFill>
            <a:blip r:embed="rId17">
              <a:grayscl/>
            </a:blip>
            <a:stretch>
              <a:fillRect/>
            </a:stretch>
          </p:blipFill>
          <p:spPr>
            <a:xfrm>
              <a:off x="2138560" y="3051072"/>
              <a:ext cx="900000" cy="216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540" name="文本框 233"/>
            <p:cNvSpPr txBox="1">
              <a:spLocks noChangeArrowheads="1"/>
            </p:cNvSpPr>
            <p:nvPr/>
          </p:nvSpPr>
          <p:spPr bwMode="auto">
            <a:xfrm>
              <a:off x="1790729" y="3027749"/>
              <a:ext cx="396262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130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1" name="文本框 234"/>
            <p:cNvSpPr txBox="1">
              <a:spLocks noChangeArrowheads="1"/>
            </p:cNvSpPr>
            <p:nvPr/>
          </p:nvSpPr>
          <p:spPr bwMode="auto">
            <a:xfrm>
              <a:off x="2004214" y="3027749"/>
              <a:ext cx="22794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2" name="文本框 88"/>
            <p:cNvSpPr txBox="1">
              <a:spLocks noChangeArrowheads="1"/>
            </p:cNvSpPr>
            <p:nvPr/>
          </p:nvSpPr>
          <p:spPr bwMode="auto">
            <a:xfrm>
              <a:off x="3023119" y="3046377"/>
              <a:ext cx="986167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None/>
              </a:pPr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USP8 (eluate)</a:t>
              </a:r>
              <a:endParaRPr lang="zh-CN" altLang="en-US" sz="1000" baseline="30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44" name="文本框 543"/>
          <p:cNvSpPr txBox="1"/>
          <p:nvPr/>
        </p:nvSpPr>
        <p:spPr>
          <a:xfrm>
            <a:off x="222365" y="5120192"/>
            <a:ext cx="3209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5" name="文本框 544"/>
          <p:cNvSpPr txBox="1"/>
          <p:nvPr/>
        </p:nvSpPr>
        <p:spPr>
          <a:xfrm>
            <a:off x="2108771" y="5132048"/>
            <a:ext cx="3097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6" name="文本框 545"/>
          <p:cNvSpPr txBox="1"/>
          <p:nvPr/>
        </p:nvSpPr>
        <p:spPr>
          <a:xfrm>
            <a:off x="4193099" y="5131642"/>
            <a:ext cx="3889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47" name="组合 546"/>
          <p:cNvGrpSpPr/>
          <p:nvPr/>
        </p:nvGrpSpPr>
        <p:grpSpPr>
          <a:xfrm>
            <a:off x="2308063" y="5358358"/>
            <a:ext cx="2134594" cy="1648006"/>
            <a:chOff x="79032" y="3098445"/>
            <a:chExt cx="2134594" cy="1648006"/>
          </a:xfrm>
        </p:grpSpPr>
        <p:grpSp>
          <p:nvGrpSpPr>
            <p:cNvPr id="548" name="组合 547"/>
            <p:cNvGrpSpPr/>
            <p:nvPr/>
          </p:nvGrpSpPr>
          <p:grpSpPr>
            <a:xfrm>
              <a:off x="79032" y="3098445"/>
              <a:ext cx="2008898" cy="1648006"/>
              <a:chOff x="215870" y="3105467"/>
              <a:chExt cx="2008898" cy="1648006"/>
            </a:xfrm>
          </p:grpSpPr>
          <p:grpSp>
            <p:nvGrpSpPr>
              <p:cNvPr id="550" name="组合 549"/>
              <p:cNvGrpSpPr/>
              <p:nvPr/>
            </p:nvGrpSpPr>
            <p:grpSpPr>
              <a:xfrm>
                <a:off x="215870" y="3105467"/>
                <a:ext cx="2008898" cy="1648006"/>
                <a:chOff x="3465385" y="1591974"/>
                <a:chExt cx="2008898" cy="1648006"/>
              </a:xfrm>
            </p:grpSpPr>
            <p:pic>
              <p:nvPicPr>
                <p:cNvPr id="552" name="图片 551"/>
                <p:cNvPicPr preferRelativeResize="0">
                  <a:picLocks/>
                </p:cNvPicPr>
                <p:nvPr/>
              </p:nvPicPr>
              <p:blipFill>
                <a:blip r:embed="rId18">
                  <a:grayscl/>
                </a:blip>
                <a:stretch>
                  <a:fillRect/>
                </a:stretch>
              </p:blipFill>
              <p:spPr>
                <a:xfrm>
                  <a:off x="3819433" y="2708290"/>
                  <a:ext cx="540000" cy="216000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</p:pic>
            <p:pic>
              <p:nvPicPr>
                <p:cNvPr id="553" name="图片 552"/>
                <p:cNvPicPr preferRelativeResize="0">
                  <a:picLocks/>
                </p:cNvPicPr>
                <p:nvPr/>
              </p:nvPicPr>
              <p:blipFill>
                <a:blip r:embed="rId19">
                  <a:grayscl/>
                </a:blip>
                <a:stretch>
                  <a:fillRect/>
                </a:stretch>
              </p:blipFill>
              <p:spPr>
                <a:xfrm>
                  <a:off x="3819433" y="2164397"/>
                  <a:ext cx="540000" cy="216000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</p:pic>
            <p:pic>
              <p:nvPicPr>
                <p:cNvPr id="554" name="图片 553"/>
                <p:cNvPicPr preferRelativeResize="0">
                  <a:picLocks/>
                </p:cNvPicPr>
                <p:nvPr/>
              </p:nvPicPr>
              <p:blipFill>
                <a:blip r:embed="rId20">
                  <a:grayscl/>
                </a:blip>
                <a:stretch>
                  <a:fillRect/>
                </a:stretch>
              </p:blipFill>
              <p:spPr>
                <a:xfrm>
                  <a:off x="3819433" y="2462233"/>
                  <a:ext cx="540000" cy="216000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</p:pic>
            <p:pic>
              <p:nvPicPr>
                <p:cNvPr id="555" name="图片 554"/>
                <p:cNvPicPr preferRelativeResize="0">
                  <a:picLocks/>
                </p:cNvPicPr>
                <p:nvPr/>
              </p:nvPicPr>
              <p:blipFill>
                <a:blip r:embed="rId21">
                  <a:grayscl/>
                </a:blip>
                <a:stretch>
                  <a:fillRect/>
                </a:stretch>
              </p:blipFill>
              <p:spPr>
                <a:xfrm>
                  <a:off x="3819433" y="1915774"/>
                  <a:ext cx="540000" cy="216000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</p:pic>
            <p:pic>
              <p:nvPicPr>
                <p:cNvPr id="556" name="图片 555"/>
                <p:cNvPicPr preferRelativeResize="0">
                  <a:picLocks/>
                </p:cNvPicPr>
                <p:nvPr/>
              </p:nvPicPr>
              <p:blipFill>
                <a:blip r:embed="rId22">
                  <a:grayscl/>
                </a:blip>
                <a:stretch>
                  <a:fillRect/>
                </a:stretch>
              </p:blipFill>
              <p:spPr>
                <a:xfrm>
                  <a:off x="3819433" y="2954347"/>
                  <a:ext cx="540000" cy="216000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</p:pic>
            <p:sp>
              <p:nvSpPr>
                <p:cNvPr id="557" name="文本框 556"/>
                <p:cNvSpPr txBox="1"/>
                <p:nvPr/>
              </p:nvSpPr>
              <p:spPr>
                <a:xfrm>
                  <a:off x="4329715" y="1888931"/>
                  <a:ext cx="598013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SENP6</a:t>
                  </a:r>
                </a:p>
              </p:txBody>
            </p:sp>
            <p:sp>
              <p:nvSpPr>
                <p:cNvPr id="558" name="文本框 557"/>
                <p:cNvSpPr txBox="1"/>
                <p:nvPr/>
              </p:nvSpPr>
              <p:spPr>
                <a:xfrm>
                  <a:off x="4331639" y="2139520"/>
                  <a:ext cx="581578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USP8</a:t>
                  </a:r>
                </a:p>
              </p:txBody>
            </p:sp>
            <p:sp>
              <p:nvSpPr>
                <p:cNvPr id="559" name="文本框 558"/>
                <p:cNvSpPr txBox="1"/>
                <p:nvPr/>
              </p:nvSpPr>
              <p:spPr>
                <a:xfrm>
                  <a:off x="4333663" y="2440311"/>
                  <a:ext cx="939800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SENP6</a:t>
                  </a:r>
                </a:p>
              </p:txBody>
            </p:sp>
            <p:sp>
              <p:nvSpPr>
                <p:cNvPr id="560" name="文本框 559"/>
                <p:cNvSpPr txBox="1"/>
                <p:nvPr/>
              </p:nvSpPr>
              <p:spPr>
                <a:xfrm>
                  <a:off x="4332889" y="2681931"/>
                  <a:ext cx="939800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USP8</a:t>
                  </a:r>
                </a:p>
              </p:txBody>
            </p:sp>
            <p:sp>
              <p:nvSpPr>
                <p:cNvPr id="561" name="文本框 560"/>
                <p:cNvSpPr txBox="1"/>
                <p:nvPr/>
              </p:nvSpPr>
              <p:spPr>
                <a:xfrm>
                  <a:off x="4331283" y="2939660"/>
                  <a:ext cx="1143000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GAPDH</a:t>
                  </a:r>
                </a:p>
              </p:txBody>
            </p:sp>
            <p:sp>
              <p:nvSpPr>
                <p:cNvPr id="562" name="文本框 561"/>
                <p:cNvSpPr txBox="1"/>
                <p:nvPr/>
              </p:nvSpPr>
              <p:spPr>
                <a:xfrm>
                  <a:off x="4756764" y="1921012"/>
                  <a:ext cx="338554" cy="521654"/>
                </a:xfrm>
                <a:prstGeom prst="rect">
                  <a:avLst/>
                </a:prstGeom>
                <a:noFill/>
              </p:spPr>
              <p:txBody>
                <a:bodyPr vert="eaVert" wrap="square" rtlCol="0">
                  <a:spAutoFit/>
                </a:bodyPr>
                <a:lstStyle/>
                <a:p>
                  <a:r>
                    <a:rPr lang="en-US" altLang="zh-CN" sz="10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______</a:t>
                  </a:r>
                  <a:endParaRPr lang="en-US" altLang="zh-CN" sz="1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63" name="文本框 562"/>
                <p:cNvSpPr txBox="1"/>
                <p:nvPr/>
              </p:nvSpPr>
              <p:spPr>
                <a:xfrm>
                  <a:off x="4828585" y="2421265"/>
                  <a:ext cx="338554" cy="816461"/>
                </a:xfrm>
                <a:prstGeom prst="rect">
                  <a:avLst/>
                </a:prstGeom>
                <a:noFill/>
              </p:spPr>
              <p:txBody>
                <a:bodyPr vert="eaVert" wrap="square" rtlCol="0">
                  <a:spAutoFit/>
                </a:bodyPr>
                <a:lstStyle/>
                <a:p>
                  <a:r>
                    <a:rPr lang="en-US" altLang="zh-CN" sz="10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__________</a:t>
                  </a:r>
                  <a:endParaRPr lang="en-US" altLang="zh-CN" sz="1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64" name="文本框 563"/>
                <p:cNvSpPr txBox="1"/>
                <p:nvPr/>
              </p:nvSpPr>
              <p:spPr>
                <a:xfrm>
                  <a:off x="4894745" y="2578336"/>
                  <a:ext cx="338554" cy="624205"/>
                </a:xfrm>
                <a:prstGeom prst="rect">
                  <a:avLst/>
                </a:prstGeom>
                <a:noFill/>
              </p:spPr>
              <p:txBody>
                <a:bodyPr vert="eaVert" wrap="square" rtlCol="0">
                  <a:spAutoFit/>
                </a:bodyPr>
                <a:lstStyle/>
                <a:p>
                  <a:r>
                    <a:rPr lang="en-US" altLang="zh-CN" sz="1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WCL</a:t>
                  </a:r>
                </a:p>
              </p:txBody>
            </p:sp>
            <p:sp>
              <p:nvSpPr>
                <p:cNvPr id="565" name="文本框 564"/>
                <p:cNvSpPr txBox="1"/>
                <p:nvPr/>
              </p:nvSpPr>
              <p:spPr>
                <a:xfrm>
                  <a:off x="3741942" y="1594335"/>
                  <a:ext cx="402276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IgG</a:t>
                  </a:r>
                </a:p>
              </p:txBody>
            </p:sp>
            <p:sp>
              <p:nvSpPr>
                <p:cNvPr id="566" name="文本框 565"/>
                <p:cNvSpPr txBox="1"/>
                <p:nvPr/>
              </p:nvSpPr>
              <p:spPr>
                <a:xfrm>
                  <a:off x="4001464" y="1595451"/>
                  <a:ext cx="635002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SENP6</a:t>
                  </a:r>
                </a:p>
              </p:txBody>
            </p:sp>
            <p:sp>
              <p:nvSpPr>
                <p:cNvPr id="567" name="文本框 566"/>
                <p:cNvSpPr txBox="1"/>
                <p:nvPr/>
              </p:nvSpPr>
              <p:spPr>
                <a:xfrm>
                  <a:off x="3546481" y="1591974"/>
                  <a:ext cx="504190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IP:</a:t>
                  </a:r>
                </a:p>
              </p:txBody>
            </p:sp>
            <p:sp>
              <p:nvSpPr>
                <p:cNvPr id="568" name="文本框 75"/>
                <p:cNvSpPr txBox="1">
                  <a:spLocks noChangeArrowheads="1"/>
                </p:cNvSpPr>
                <p:nvPr/>
              </p:nvSpPr>
              <p:spPr bwMode="auto">
                <a:xfrm>
                  <a:off x="3465385" y="1890318"/>
                  <a:ext cx="396262" cy="24622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en-US" altLang="zh-CN" sz="10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130</a:t>
                  </a:r>
                  <a:endParaRPr lang="zh-CN" altLang="en-US" sz="1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69" name="文本框 75"/>
                <p:cNvSpPr txBox="1">
                  <a:spLocks noChangeArrowheads="1"/>
                </p:cNvSpPr>
                <p:nvPr/>
              </p:nvSpPr>
              <p:spPr bwMode="auto">
                <a:xfrm>
                  <a:off x="3685901" y="1873938"/>
                  <a:ext cx="227948" cy="24622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en-US" altLang="zh-CN" sz="1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-</a:t>
                  </a:r>
                  <a:endParaRPr lang="zh-CN" altLang="en-US" sz="1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70" name="文本框 75"/>
                <p:cNvSpPr txBox="1">
                  <a:spLocks noChangeArrowheads="1"/>
                </p:cNvSpPr>
                <p:nvPr/>
              </p:nvSpPr>
              <p:spPr bwMode="auto">
                <a:xfrm>
                  <a:off x="3467309" y="2134047"/>
                  <a:ext cx="396262" cy="24622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en-US" altLang="zh-CN" sz="10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130</a:t>
                  </a:r>
                  <a:endParaRPr lang="zh-CN" altLang="en-US" sz="1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71" name="文本框 75"/>
                <p:cNvSpPr txBox="1">
                  <a:spLocks noChangeArrowheads="1"/>
                </p:cNvSpPr>
                <p:nvPr/>
              </p:nvSpPr>
              <p:spPr bwMode="auto">
                <a:xfrm>
                  <a:off x="3685901" y="2120376"/>
                  <a:ext cx="227948" cy="24622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en-US" altLang="zh-CN" sz="1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-</a:t>
                  </a:r>
                  <a:endParaRPr lang="zh-CN" altLang="en-US" sz="1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72" name="文本框 75"/>
                <p:cNvSpPr txBox="1">
                  <a:spLocks noChangeArrowheads="1"/>
                </p:cNvSpPr>
                <p:nvPr/>
              </p:nvSpPr>
              <p:spPr bwMode="auto">
                <a:xfrm>
                  <a:off x="3470686" y="2446074"/>
                  <a:ext cx="396262" cy="24622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en-US" altLang="zh-CN" sz="10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130</a:t>
                  </a:r>
                  <a:endParaRPr lang="zh-CN" altLang="en-US" sz="1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73" name="文本框 75"/>
                <p:cNvSpPr txBox="1">
                  <a:spLocks noChangeArrowheads="1"/>
                </p:cNvSpPr>
                <p:nvPr/>
              </p:nvSpPr>
              <p:spPr bwMode="auto">
                <a:xfrm>
                  <a:off x="3685901" y="2432186"/>
                  <a:ext cx="227948" cy="24622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en-US" altLang="zh-CN" sz="1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-</a:t>
                  </a:r>
                  <a:endParaRPr lang="zh-CN" altLang="en-US" sz="1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74" name="文本框 75"/>
                <p:cNvSpPr txBox="1">
                  <a:spLocks noChangeArrowheads="1"/>
                </p:cNvSpPr>
                <p:nvPr/>
              </p:nvSpPr>
              <p:spPr bwMode="auto">
                <a:xfrm>
                  <a:off x="3468907" y="2694388"/>
                  <a:ext cx="396262" cy="24622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en-US" altLang="zh-CN" sz="10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130</a:t>
                  </a:r>
                  <a:endParaRPr lang="zh-CN" altLang="en-US" sz="1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75" name="文本框 75"/>
                <p:cNvSpPr txBox="1">
                  <a:spLocks noChangeArrowheads="1"/>
                </p:cNvSpPr>
                <p:nvPr/>
              </p:nvSpPr>
              <p:spPr bwMode="auto">
                <a:xfrm>
                  <a:off x="3685901" y="2676901"/>
                  <a:ext cx="227948" cy="24622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en-US" altLang="zh-CN" sz="1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-</a:t>
                  </a:r>
                  <a:endParaRPr lang="zh-CN" altLang="en-US" sz="1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76" name="文本框 75"/>
                <p:cNvSpPr txBox="1">
                  <a:spLocks noChangeArrowheads="1"/>
                </p:cNvSpPr>
                <p:nvPr/>
              </p:nvSpPr>
              <p:spPr bwMode="auto">
                <a:xfrm>
                  <a:off x="3534057" y="2993759"/>
                  <a:ext cx="325730" cy="24622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en-US" altLang="zh-CN" sz="10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35</a:t>
                  </a:r>
                  <a:endParaRPr lang="zh-CN" altLang="en-US" sz="1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77" name="文本框 75"/>
                <p:cNvSpPr txBox="1">
                  <a:spLocks noChangeArrowheads="1"/>
                </p:cNvSpPr>
                <p:nvPr/>
              </p:nvSpPr>
              <p:spPr bwMode="auto">
                <a:xfrm>
                  <a:off x="3685901" y="2974118"/>
                  <a:ext cx="227948" cy="24622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en-US" altLang="zh-CN" sz="10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-</a:t>
                  </a:r>
                  <a:endParaRPr lang="zh-CN" altLang="en-US" sz="1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551" name="文本框 550"/>
              <p:cNvSpPr txBox="1"/>
              <p:nvPr/>
            </p:nvSpPr>
            <p:spPr>
              <a:xfrm>
                <a:off x="215870" y="3231675"/>
                <a:ext cx="440795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549" name="文本框 548"/>
            <p:cNvSpPr txBox="1"/>
            <p:nvPr/>
          </p:nvSpPr>
          <p:spPr>
            <a:xfrm>
              <a:off x="1413590" y="3383967"/>
              <a:ext cx="800036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IP:SENP6</a:t>
              </a:r>
            </a:p>
            <a:p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IB:USP8</a:t>
              </a:r>
            </a:p>
            <a:p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SENP6</a:t>
              </a:r>
              <a:endParaRPr lang="en-US" altLang="zh-CN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78" name="组合 577"/>
          <p:cNvGrpSpPr/>
          <p:nvPr/>
        </p:nvGrpSpPr>
        <p:grpSpPr>
          <a:xfrm>
            <a:off x="4351361" y="5222245"/>
            <a:ext cx="2078315" cy="1784106"/>
            <a:chOff x="1513369" y="1479699"/>
            <a:chExt cx="2078315" cy="1784106"/>
          </a:xfrm>
        </p:grpSpPr>
        <p:pic>
          <p:nvPicPr>
            <p:cNvPr id="579" name="图片 578"/>
            <p:cNvPicPr preferRelativeResize="0">
              <a:picLocks/>
            </p:cNvPicPr>
            <p:nvPr/>
          </p:nvPicPr>
          <p:blipFill>
            <a:blip r:embed="rId23">
              <a:grayscl/>
            </a:blip>
            <a:stretch>
              <a:fillRect/>
            </a:stretch>
          </p:blipFill>
          <p:spPr>
            <a:xfrm>
              <a:off x="1877060" y="2705609"/>
              <a:ext cx="900000" cy="216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580" name="图片 579"/>
            <p:cNvPicPr preferRelativeResize="0">
              <a:picLocks/>
            </p:cNvPicPr>
            <p:nvPr/>
          </p:nvPicPr>
          <p:blipFill>
            <a:blip r:embed="rId24">
              <a:grayscl/>
            </a:blip>
            <a:stretch>
              <a:fillRect/>
            </a:stretch>
          </p:blipFill>
          <p:spPr>
            <a:xfrm>
              <a:off x="1877060" y="2960836"/>
              <a:ext cx="900000" cy="216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581" name="文本框 580"/>
            <p:cNvSpPr txBox="1"/>
            <p:nvPr/>
          </p:nvSpPr>
          <p:spPr>
            <a:xfrm>
              <a:off x="2757487" y="2960872"/>
              <a:ext cx="64049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GAPDH</a:t>
              </a:r>
            </a:p>
          </p:txBody>
        </p:sp>
        <p:sp>
          <p:nvSpPr>
            <p:cNvPr id="582" name="文本框 581"/>
            <p:cNvSpPr txBox="1"/>
            <p:nvPr/>
          </p:nvSpPr>
          <p:spPr>
            <a:xfrm>
              <a:off x="2752258" y="2699420"/>
              <a:ext cx="73003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SENP1</a:t>
              </a:r>
            </a:p>
          </p:txBody>
        </p:sp>
        <p:sp>
          <p:nvSpPr>
            <p:cNvPr id="583" name="文本框 582"/>
            <p:cNvSpPr txBox="1"/>
            <p:nvPr/>
          </p:nvSpPr>
          <p:spPr>
            <a:xfrm>
              <a:off x="2755703" y="1938685"/>
              <a:ext cx="5573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USP8</a:t>
              </a:r>
            </a:p>
          </p:txBody>
        </p:sp>
        <p:sp>
          <p:nvSpPr>
            <p:cNvPr id="584" name="文本框 583"/>
            <p:cNvSpPr txBox="1"/>
            <p:nvPr/>
          </p:nvSpPr>
          <p:spPr>
            <a:xfrm>
              <a:off x="2755703" y="2434025"/>
              <a:ext cx="72659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SENP7</a:t>
              </a:r>
            </a:p>
          </p:txBody>
        </p:sp>
        <p:pic>
          <p:nvPicPr>
            <p:cNvPr id="585" name="图片 584"/>
            <p:cNvPicPr preferRelativeResize="0">
              <a:picLocks/>
            </p:cNvPicPr>
            <p:nvPr/>
          </p:nvPicPr>
          <p:blipFill>
            <a:blip r:embed="rId25">
              <a:grayscl/>
            </a:blip>
            <a:stretch>
              <a:fillRect/>
            </a:stretch>
          </p:blipFill>
          <p:spPr>
            <a:xfrm>
              <a:off x="1877060" y="1939925"/>
              <a:ext cx="900000" cy="216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586" name="图片 585"/>
            <p:cNvPicPr preferRelativeResize="0">
              <a:picLocks/>
            </p:cNvPicPr>
            <p:nvPr/>
          </p:nvPicPr>
          <p:blipFill>
            <a:blip r:embed="rId26">
              <a:grayscl/>
            </a:blip>
            <a:stretch>
              <a:fillRect/>
            </a:stretch>
          </p:blipFill>
          <p:spPr>
            <a:xfrm>
              <a:off x="1877060" y="2446370"/>
              <a:ext cx="900000" cy="216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587" name="文本框 586"/>
            <p:cNvSpPr txBox="1"/>
            <p:nvPr/>
          </p:nvSpPr>
          <p:spPr>
            <a:xfrm>
              <a:off x="2755703" y="2161398"/>
              <a:ext cx="64049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SENP6</a:t>
              </a:r>
            </a:p>
          </p:txBody>
        </p:sp>
        <p:pic>
          <p:nvPicPr>
            <p:cNvPr id="588" name="图片 587"/>
            <p:cNvPicPr preferRelativeResize="0">
              <a:picLocks/>
            </p:cNvPicPr>
            <p:nvPr/>
          </p:nvPicPr>
          <p:blipFill>
            <a:blip r:embed="rId27">
              <a:grayscl/>
            </a:blip>
            <a:stretch>
              <a:fillRect/>
            </a:stretch>
          </p:blipFill>
          <p:spPr>
            <a:xfrm>
              <a:off x="1877060" y="2191142"/>
              <a:ext cx="900000" cy="216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589" name="文本框 588"/>
            <p:cNvSpPr txBox="1"/>
            <p:nvPr/>
          </p:nvSpPr>
          <p:spPr>
            <a:xfrm>
              <a:off x="2718634" y="1695992"/>
              <a:ext cx="87305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Flag-USP8</a:t>
              </a:r>
            </a:p>
          </p:txBody>
        </p:sp>
        <p:sp>
          <p:nvSpPr>
            <p:cNvPr id="590" name="文本框 589"/>
            <p:cNvSpPr txBox="1"/>
            <p:nvPr/>
          </p:nvSpPr>
          <p:spPr>
            <a:xfrm>
              <a:off x="2089144" y="1693704"/>
              <a:ext cx="24905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</a:p>
          </p:txBody>
        </p:sp>
        <p:sp>
          <p:nvSpPr>
            <p:cNvPr id="591" name="文本框 590"/>
            <p:cNvSpPr txBox="1"/>
            <p:nvPr/>
          </p:nvSpPr>
          <p:spPr>
            <a:xfrm>
              <a:off x="2524203" y="1693704"/>
              <a:ext cx="24196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</a:p>
          </p:txBody>
        </p:sp>
        <p:sp>
          <p:nvSpPr>
            <p:cNvPr id="592" name="文本框 591"/>
            <p:cNvSpPr txBox="1"/>
            <p:nvPr/>
          </p:nvSpPr>
          <p:spPr>
            <a:xfrm>
              <a:off x="1876348" y="1623907"/>
              <a:ext cx="22620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_</a:t>
              </a:r>
            </a:p>
          </p:txBody>
        </p:sp>
        <p:sp>
          <p:nvSpPr>
            <p:cNvPr id="593" name="文本框 592"/>
            <p:cNvSpPr txBox="1"/>
            <p:nvPr/>
          </p:nvSpPr>
          <p:spPr>
            <a:xfrm>
              <a:off x="2327060" y="1623907"/>
              <a:ext cx="28781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_</a:t>
              </a:r>
            </a:p>
          </p:txBody>
        </p:sp>
        <p:sp>
          <p:nvSpPr>
            <p:cNvPr id="594" name="文本框 593"/>
            <p:cNvSpPr txBox="1"/>
            <p:nvPr/>
          </p:nvSpPr>
          <p:spPr>
            <a:xfrm>
              <a:off x="1827449" y="1507888"/>
              <a:ext cx="71139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______</a:t>
              </a:r>
              <a:endParaRPr lang="en-US" altLang="zh-CN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5" name="文本框 594"/>
            <p:cNvSpPr txBox="1"/>
            <p:nvPr/>
          </p:nvSpPr>
          <p:spPr>
            <a:xfrm>
              <a:off x="2284083" y="1509431"/>
              <a:ext cx="67473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______</a:t>
              </a:r>
              <a:endParaRPr lang="en-US" altLang="zh-CN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6" name="文本框 595"/>
            <p:cNvSpPr txBox="1"/>
            <p:nvPr/>
          </p:nvSpPr>
          <p:spPr>
            <a:xfrm>
              <a:off x="1886299" y="1479699"/>
              <a:ext cx="48350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WCL</a:t>
              </a:r>
            </a:p>
          </p:txBody>
        </p:sp>
        <p:sp>
          <p:nvSpPr>
            <p:cNvPr id="597" name="文本框 596"/>
            <p:cNvSpPr txBox="1"/>
            <p:nvPr/>
          </p:nvSpPr>
          <p:spPr>
            <a:xfrm>
              <a:off x="2300495" y="1479699"/>
              <a:ext cx="7697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 err="1">
                  <a:latin typeface="Arial" panose="020B0604020202020204" pitchFamily="34" charset="0"/>
                  <a:cs typeface="Arial" panose="020B0604020202020204" pitchFamily="34" charset="0"/>
                </a:rPr>
                <a:t>IP:Flag</a:t>
              </a:r>
              <a:endParaRPr lang="en-US" altLang="zh-CN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8" name="文本框 597"/>
            <p:cNvSpPr txBox="1"/>
            <p:nvPr/>
          </p:nvSpPr>
          <p:spPr>
            <a:xfrm>
              <a:off x="1513369" y="1701465"/>
              <a:ext cx="41229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9" name="文本框 598"/>
            <p:cNvSpPr txBox="1"/>
            <p:nvPr/>
          </p:nvSpPr>
          <p:spPr>
            <a:xfrm>
              <a:off x="1526079" y="1958681"/>
              <a:ext cx="39626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130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0" name="文本框 599"/>
            <p:cNvSpPr txBox="1"/>
            <p:nvPr/>
          </p:nvSpPr>
          <p:spPr>
            <a:xfrm>
              <a:off x="1527480" y="2182912"/>
              <a:ext cx="39626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130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1" name="文本框 600"/>
            <p:cNvSpPr txBox="1"/>
            <p:nvPr/>
          </p:nvSpPr>
          <p:spPr>
            <a:xfrm>
              <a:off x="1528047" y="2491446"/>
              <a:ext cx="39626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100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2" name="文本框 601"/>
            <p:cNvSpPr txBox="1"/>
            <p:nvPr/>
          </p:nvSpPr>
          <p:spPr>
            <a:xfrm>
              <a:off x="1591600" y="2768245"/>
              <a:ext cx="32573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70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3" name="文本框 602"/>
            <p:cNvSpPr txBox="1"/>
            <p:nvPr/>
          </p:nvSpPr>
          <p:spPr>
            <a:xfrm>
              <a:off x="1594447" y="3017584"/>
              <a:ext cx="32573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35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4" name="文本框 603"/>
            <p:cNvSpPr txBox="1"/>
            <p:nvPr/>
          </p:nvSpPr>
          <p:spPr>
            <a:xfrm>
              <a:off x="1741003" y="1947279"/>
              <a:ext cx="22794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5" name="文本框 604"/>
            <p:cNvSpPr txBox="1"/>
            <p:nvPr/>
          </p:nvSpPr>
          <p:spPr>
            <a:xfrm>
              <a:off x="1745547" y="2179703"/>
              <a:ext cx="22794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6" name="文本框 605"/>
            <p:cNvSpPr txBox="1"/>
            <p:nvPr/>
          </p:nvSpPr>
          <p:spPr>
            <a:xfrm>
              <a:off x="1741195" y="2480149"/>
              <a:ext cx="22794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7" name="文本框 606"/>
            <p:cNvSpPr txBox="1"/>
            <p:nvPr/>
          </p:nvSpPr>
          <p:spPr>
            <a:xfrm>
              <a:off x="1743517" y="2753596"/>
              <a:ext cx="22794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8" name="文本框 607"/>
            <p:cNvSpPr txBox="1"/>
            <p:nvPr/>
          </p:nvSpPr>
          <p:spPr>
            <a:xfrm>
              <a:off x="1741003" y="3015344"/>
              <a:ext cx="22794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09" name="组合 608"/>
          <p:cNvGrpSpPr/>
          <p:nvPr/>
        </p:nvGrpSpPr>
        <p:grpSpPr>
          <a:xfrm>
            <a:off x="476547" y="7363983"/>
            <a:ext cx="2295097" cy="1922046"/>
            <a:chOff x="1937291" y="5951057"/>
            <a:chExt cx="2295097" cy="1922046"/>
          </a:xfrm>
        </p:grpSpPr>
        <p:sp>
          <p:nvSpPr>
            <p:cNvPr id="610" name="文本框 145"/>
            <p:cNvSpPr txBox="1">
              <a:spLocks noChangeArrowheads="1"/>
            </p:cNvSpPr>
            <p:nvPr/>
          </p:nvSpPr>
          <p:spPr bwMode="auto">
            <a:xfrm>
              <a:off x="1937932" y="6579751"/>
              <a:ext cx="396262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130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1" name="文本框 149"/>
            <p:cNvSpPr txBox="1">
              <a:spLocks noChangeArrowheads="1"/>
            </p:cNvSpPr>
            <p:nvPr/>
          </p:nvSpPr>
          <p:spPr bwMode="auto">
            <a:xfrm>
              <a:off x="1937932" y="7014216"/>
              <a:ext cx="396262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100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2" name="文本框 151"/>
            <p:cNvSpPr txBox="1">
              <a:spLocks noChangeArrowheads="1"/>
            </p:cNvSpPr>
            <p:nvPr/>
          </p:nvSpPr>
          <p:spPr bwMode="auto">
            <a:xfrm>
              <a:off x="1942079" y="7262226"/>
              <a:ext cx="396262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>
                  <a:latin typeface="Arial" panose="020B0604020202020204" pitchFamily="34" charset="0"/>
                  <a:cs typeface="Arial" panose="020B0604020202020204" pitchFamily="34" charset="0"/>
                </a:rPr>
                <a:t>100</a:t>
              </a:r>
              <a:endParaRPr lang="zh-CN" alt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613" name="图片 612"/>
            <p:cNvPicPr preferRelativeResize="0">
              <a:picLocks/>
            </p:cNvPicPr>
            <p:nvPr/>
          </p:nvPicPr>
          <p:blipFill>
            <a:blip r:embed="rId28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98814" y="6792413"/>
              <a:ext cx="1152000" cy="216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14" name="图片 613"/>
            <p:cNvPicPr preferRelativeResize="0">
              <a:picLocks/>
            </p:cNvPicPr>
            <p:nvPr/>
          </p:nvPicPr>
          <p:blipFill>
            <a:blip r:embed="rId29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98814" y="7318625"/>
              <a:ext cx="1152000" cy="216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15" name="图片 614"/>
            <p:cNvPicPr preferRelativeResize="0">
              <a:picLocks/>
            </p:cNvPicPr>
            <p:nvPr/>
          </p:nvPicPr>
          <p:blipFill>
            <a:blip r:embed="rId30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98814" y="7055519"/>
              <a:ext cx="1152000" cy="216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16" name="文本框 55"/>
            <p:cNvSpPr txBox="1">
              <a:spLocks noChangeArrowheads="1"/>
            </p:cNvSpPr>
            <p:nvPr/>
          </p:nvSpPr>
          <p:spPr bwMode="auto">
            <a:xfrm>
              <a:off x="3438544" y="6788585"/>
              <a:ext cx="61997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USP8</a:t>
              </a:r>
            </a:p>
          </p:txBody>
        </p:sp>
        <p:sp>
          <p:nvSpPr>
            <p:cNvPr id="617" name="文本框 58"/>
            <p:cNvSpPr txBox="1">
              <a:spLocks noChangeArrowheads="1"/>
            </p:cNvSpPr>
            <p:nvPr/>
          </p:nvSpPr>
          <p:spPr bwMode="auto">
            <a:xfrm>
              <a:off x="3449313" y="7006246"/>
              <a:ext cx="783075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p-STAT1</a:t>
              </a:r>
            </a:p>
          </p:txBody>
        </p:sp>
        <p:sp>
          <p:nvSpPr>
            <p:cNvPr id="618" name="文本框 102"/>
            <p:cNvSpPr txBox="1">
              <a:spLocks noChangeArrowheads="1"/>
            </p:cNvSpPr>
            <p:nvPr/>
          </p:nvSpPr>
          <p:spPr bwMode="auto">
            <a:xfrm>
              <a:off x="3438544" y="7307022"/>
              <a:ext cx="61997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STAT1</a:t>
              </a:r>
            </a:p>
          </p:txBody>
        </p:sp>
        <p:sp>
          <p:nvSpPr>
            <p:cNvPr id="619" name="文本框 111"/>
            <p:cNvSpPr txBox="1">
              <a:spLocks noChangeArrowheads="1"/>
            </p:cNvSpPr>
            <p:nvPr/>
          </p:nvSpPr>
          <p:spPr bwMode="auto">
            <a:xfrm>
              <a:off x="3372421" y="6024352"/>
              <a:ext cx="740644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siSENP6 </a:t>
              </a:r>
              <a:endParaRPr lang="en-US" altLang="zh-CN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0" name="文本框 112"/>
            <p:cNvSpPr txBox="1">
              <a:spLocks noChangeArrowheads="1"/>
            </p:cNvSpPr>
            <p:nvPr/>
          </p:nvSpPr>
          <p:spPr bwMode="auto">
            <a:xfrm>
              <a:off x="3372421" y="6173312"/>
              <a:ext cx="767782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siUSP8 </a:t>
              </a:r>
              <a:endParaRPr lang="en-US" altLang="zh-CN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1" name="文本框 114"/>
            <p:cNvSpPr txBox="1">
              <a:spLocks noChangeArrowheads="1"/>
            </p:cNvSpPr>
            <p:nvPr/>
          </p:nvSpPr>
          <p:spPr bwMode="auto">
            <a:xfrm>
              <a:off x="3198228" y="6167933"/>
              <a:ext cx="245682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</a:p>
          </p:txBody>
        </p:sp>
        <p:sp>
          <p:nvSpPr>
            <p:cNvPr id="622" name="文本框 115"/>
            <p:cNvSpPr txBox="1">
              <a:spLocks noChangeArrowheads="1"/>
            </p:cNvSpPr>
            <p:nvPr/>
          </p:nvSpPr>
          <p:spPr bwMode="auto">
            <a:xfrm>
              <a:off x="2979215" y="6167933"/>
              <a:ext cx="245682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</a:p>
          </p:txBody>
        </p:sp>
        <p:sp>
          <p:nvSpPr>
            <p:cNvPr id="623" name="文本框 116"/>
            <p:cNvSpPr txBox="1">
              <a:spLocks noChangeArrowheads="1"/>
            </p:cNvSpPr>
            <p:nvPr/>
          </p:nvSpPr>
          <p:spPr bwMode="auto">
            <a:xfrm>
              <a:off x="3198228" y="6026185"/>
              <a:ext cx="245682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</a:p>
          </p:txBody>
        </p:sp>
        <p:sp>
          <p:nvSpPr>
            <p:cNvPr id="624" name="文本框 117"/>
            <p:cNvSpPr txBox="1">
              <a:spLocks noChangeArrowheads="1"/>
            </p:cNvSpPr>
            <p:nvPr/>
          </p:nvSpPr>
          <p:spPr bwMode="auto">
            <a:xfrm>
              <a:off x="2748413" y="6021958"/>
              <a:ext cx="245682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</a:p>
          </p:txBody>
        </p:sp>
        <p:sp>
          <p:nvSpPr>
            <p:cNvPr id="625" name="文本框 123"/>
            <p:cNvSpPr txBox="1">
              <a:spLocks noChangeArrowheads="1"/>
            </p:cNvSpPr>
            <p:nvPr/>
          </p:nvSpPr>
          <p:spPr bwMode="auto">
            <a:xfrm>
              <a:off x="2314732" y="5951057"/>
              <a:ext cx="245682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_</a:t>
              </a:r>
            </a:p>
          </p:txBody>
        </p:sp>
        <p:sp>
          <p:nvSpPr>
            <p:cNvPr id="626" name="文本框 124"/>
            <p:cNvSpPr txBox="1">
              <a:spLocks noChangeArrowheads="1"/>
            </p:cNvSpPr>
            <p:nvPr/>
          </p:nvSpPr>
          <p:spPr bwMode="auto">
            <a:xfrm>
              <a:off x="2317620" y="6094443"/>
              <a:ext cx="245682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_</a:t>
              </a:r>
            </a:p>
          </p:txBody>
        </p:sp>
        <p:sp>
          <p:nvSpPr>
            <p:cNvPr id="627" name="文本框 125"/>
            <p:cNvSpPr txBox="1">
              <a:spLocks noChangeArrowheads="1"/>
            </p:cNvSpPr>
            <p:nvPr/>
          </p:nvSpPr>
          <p:spPr bwMode="auto">
            <a:xfrm>
              <a:off x="2748413" y="6093924"/>
              <a:ext cx="245682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_</a:t>
              </a:r>
            </a:p>
          </p:txBody>
        </p:sp>
        <p:sp>
          <p:nvSpPr>
            <p:cNvPr id="628" name="文本框 126"/>
            <p:cNvSpPr txBox="1">
              <a:spLocks noChangeArrowheads="1"/>
            </p:cNvSpPr>
            <p:nvPr/>
          </p:nvSpPr>
          <p:spPr bwMode="auto">
            <a:xfrm>
              <a:off x="2538684" y="6098406"/>
              <a:ext cx="25504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>
                  <a:latin typeface="Arial" panose="020B0604020202020204" pitchFamily="34" charset="0"/>
                  <a:cs typeface="Arial" panose="020B0604020202020204" pitchFamily="34" charset="0"/>
                </a:rPr>
                <a:t>_</a:t>
              </a:r>
            </a:p>
          </p:txBody>
        </p:sp>
        <p:sp>
          <p:nvSpPr>
            <p:cNvPr id="629" name="文本框 127"/>
            <p:cNvSpPr txBox="1">
              <a:spLocks noChangeArrowheads="1"/>
            </p:cNvSpPr>
            <p:nvPr/>
          </p:nvSpPr>
          <p:spPr bwMode="auto">
            <a:xfrm>
              <a:off x="2540845" y="5954705"/>
              <a:ext cx="25504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>
                  <a:latin typeface="Arial" panose="020B0604020202020204" pitchFamily="34" charset="0"/>
                  <a:cs typeface="Arial" panose="020B0604020202020204" pitchFamily="34" charset="0"/>
                </a:rPr>
                <a:t>_</a:t>
              </a:r>
            </a:p>
          </p:txBody>
        </p:sp>
        <p:sp>
          <p:nvSpPr>
            <p:cNvPr id="630" name="文本框 128"/>
            <p:cNvSpPr txBox="1">
              <a:spLocks noChangeArrowheads="1"/>
            </p:cNvSpPr>
            <p:nvPr/>
          </p:nvSpPr>
          <p:spPr bwMode="auto">
            <a:xfrm>
              <a:off x="2979576" y="5958020"/>
              <a:ext cx="245682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_</a:t>
              </a:r>
            </a:p>
          </p:txBody>
        </p:sp>
        <p:sp>
          <p:nvSpPr>
            <p:cNvPr id="631" name="文本框 129"/>
            <p:cNvSpPr txBox="1">
              <a:spLocks noChangeArrowheads="1"/>
            </p:cNvSpPr>
            <p:nvPr/>
          </p:nvSpPr>
          <p:spPr bwMode="auto">
            <a:xfrm>
              <a:off x="2542286" y="6304916"/>
              <a:ext cx="245682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</a:p>
          </p:txBody>
        </p:sp>
        <p:sp>
          <p:nvSpPr>
            <p:cNvPr id="632" name="文本框 130"/>
            <p:cNvSpPr txBox="1">
              <a:spLocks noChangeArrowheads="1"/>
            </p:cNvSpPr>
            <p:nvPr/>
          </p:nvSpPr>
          <p:spPr bwMode="auto">
            <a:xfrm>
              <a:off x="2754177" y="6304661"/>
              <a:ext cx="245682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</a:p>
          </p:txBody>
        </p:sp>
        <p:sp>
          <p:nvSpPr>
            <p:cNvPr id="633" name="文本框 131"/>
            <p:cNvSpPr txBox="1">
              <a:spLocks noChangeArrowheads="1"/>
            </p:cNvSpPr>
            <p:nvPr/>
          </p:nvSpPr>
          <p:spPr bwMode="auto">
            <a:xfrm>
              <a:off x="2981737" y="6310271"/>
              <a:ext cx="245682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</a:p>
          </p:txBody>
        </p:sp>
        <p:sp>
          <p:nvSpPr>
            <p:cNvPr id="634" name="文本框 132"/>
            <p:cNvSpPr txBox="1">
              <a:spLocks noChangeArrowheads="1"/>
            </p:cNvSpPr>
            <p:nvPr/>
          </p:nvSpPr>
          <p:spPr bwMode="auto">
            <a:xfrm>
              <a:off x="3203631" y="6310271"/>
              <a:ext cx="245682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</a:p>
          </p:txBody>
        </p:sp>
        <p:sp>
          <p:nvSpPr>
            <p:cNvPr id="635" name="文本框 133"/>
            <p:cNvSpPr txBox="1">
              <a:spLocks noChangeArrowheads="1"/>
            </p:cNvSpPr>
            <p:nvPr/>
          </p:nvSpPr>
          <p:spPr bwMode="auto">
            <a:xfrm>
              <a:off x="2319415" y="6239724"/>
              <a:ext cx="245682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_</a:t>
              </a:r>
            </a:p>
          </p:txBody>
        </p:sp>
        <p:sp>
          <p:nvSpPr>
            <p:cNvPr id="636" name="文本框 134"/>
            <p:cNvSpPr txBox="1">
              <a:spLocks noChangeArrowheads="1"/>
            </p:cNvSpPr>
            <p:nvPr/>
          </p:nvSpPr>
          <p:spPr bwMode="auto">
            <a:xfrm>
              <a:off x="3384491" y="6313930"/>
              <a:ext cx="51514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IFNα</a:t>
              </a:r>
            </a:p>
          </p:txBody>
        </p:sp>
        <p:pic>
          <p:nvPicPr>
            <p:cNvPr id="637" name="图片 636"/>
            <p:cNvPicPr preferRelativeResize="0">
              <a:picLocks/>
            </p:cNvPicPr>
            <p:nvPr/>
          </p:nvPicPr>
          <p:blipFill>
            <a:blip r:embed="rId31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98814" y="6529307"/>
              <a:ext cx="1152000" cy="216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38" name="文本框 136"/>
            <p:cNvSpPr txBox="1">
              <a:spLocks noChangeArrowheads="1"/>
            </p:cNvSpPr>
            <p:nvPr/>
          </p:nvSpPr>
          <p:spPr bwMode="auto">
            <a:xfrm>
              <a:off x="3426993" y="6516352"/>
              <a:ext cx="671135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SENP6</a:t>
              </a:r>
            </a:p>
          </p:txBody>
        </p:sp>
        <p:pic>
          <p:nvPicPr>
            <p:cNvPr id="639" name="图片 638"/>
            <p:cNvPicPr preferRelativeResize="0">
              <a:picLocks/>
            </p:cNvPicPr>
            <p:nvPr/>
          </p:nvPicPr>
          <p:blipFill>
            <a:blip r:embed="rId32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98814" y="7581730"/>
              <a:ext cx="1152000" cy="216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40" name="文本框 138"/>
            <p:cNvSpPr txBox="1">
              <a:spLocks noChangeArrowheads="1"/>
            </p:cNvSpPr>
            <p:nvPr/>
          </p:nvSpPr>
          <p:spPr bwMode="auto">
            <a:xfrm>
              <a:off x="3441581" y="7563165"/>
              <a:ext cx="671484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GAPDH</a:t>
              </a:r>
            </a:p>
          </p:txBody>
        </p:sp>
        <p:sp>
          <p:nvSpPr>
            <p:cNvPr id="641" name="文本框 143"/>
            <p:cNvSpPr txBox="1">
              <a:spLocks noChangeArrowheads="1"/>
            </p:cNvSpPr>
            <p:nvPr/>
          </p:nvSpPr>
          <p:spPr bwMode="auto">
            <a:xfrm>
              <a:off x="1937291" y="6315950"/>
              <a:ext cx="412292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2" name="文本框 146"/>
            <p:cNvSpPr txBox="1">
              <a:spLocks noChangeArrowheads="1"/>
            </p:cNvSpPr>
            <p:nvPr/>
          </p:nvSpPr>
          <p:spPr bwMode="auto">
            <a:xfrm>
              <a:off x="2164949" y="6574348"/>
              <a:ext cx="22794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3" name="文本框 147"/>
            <p:cNvSpPr txBox="1">
              <a:spLocks noChangeArrowheads="1"/>
            </p:cNvSpPr>
            <p:nvPr/>
          </p:nvSpPr>
          <p:spPr bwMode="auto">
            <a:xfrm>
              <a:off x="1942079" y="6811837"/>
              <a:ext cx="396262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130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4" name="文本框 148"/>
            <p:cNvSpPr txBox="1">
              <a:spLocks noChangeArrowheads="1"/>
            </p:cNvSpPr>
            <p:nvPr/>
          </p:nvSpPr>
          <p:spPr bwMode="auto">
            <a:xfrm>
              <a:off x="2163617" y="6808461"/>
              <a:ext cx="22794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zh-CN" alt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5" name="文本框 150"/>
            <p:cNvSpPr txBox="1">
              <a:spLocks noChangeArrowheads="1"/>
            </p:cNvSpPr>
            <p:nvPr/>
          </p:nvSpPr>
          <p:spPr bwMode="auto">
            <a:xfrm>
              <a:off x="2163008" y="7015567"/>
              <a:ext cx="22794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zh-CN" alt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6" name="文本框 152"/>
            <p:cNvSpPr txBox="1">
              <a:spLocks noChangeArrowheads="1"/>
            </p:cNvSpPr>
            <p:nvPr/>
          </p:nvSpPr>
          <p:spPr bwMode="auto">
            <a:xfrm>
              <a:off x="2163008" y="7254100"/>
              <a:ext cx="22794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zh-CN" alt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7" name="文本框 153"/>
            <p:cNvSpPr txBox="1">
              <a:spLocks noChangeArrowheads="1"/>
            </p:cNvSpPr>
            <p:nvPr/>
          </p:nvSpPr>
          <p:spPr bwMode="auto">
            <a:xfrm>
              <a:off x="2009819" y="7625618"/>
              <a:ext cx="32573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35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8" name="文本框 154"/>
            <p:cNvSpPr txBox="1">
              <a:spLocks noChangeArrowheads="1"/>
            </p:cNvSpPr>
            <p:nvPr/>
          </p:nvSpPr>
          <p:spPr bwMode="auto">
            <a:xfrm>
              <a:off x="2165581" y="7626882"/>
              <a:ext cx="22794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zh-CN" alt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83" name="文本框 682"/>
          <p:cNvSpPr txBox="1"/>
          <p:nvPr/>
        </p:nvSpPr>
        <p:spPr>
          <a:xfrm>
            <a:off x="222365" y="7253663"/>
            <a:ext cx="3449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4" name="文本框 683"/>
          <p:cNvSpPr txBox="1"/>
          <p:nvPr/>
        </p:nvSpPr>
        <p:spPr>
          <a:xfrm>
            <a:off x="3229372" y="7261953"/>
            <a:ext cx="2423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5" name="文本框 684"/>
          <p:cNvSpPr txBox="1"/>
          <p:nvPr/>
        </p:nvSpPr>
        <p:spPr>
          <a:xfrm>
            <a:off x="5601417" y="9375980"/>
            <a:ext cx="11744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Figure </a:t>
            </a:r>
            <a:r>
              <a:rPr lang="en-US" altLang="zh-CN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S3</a:t>
            </a:r>
            <a:endParaRPr lang="zh-CN" altLang="zh-CN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331134" y="784059"/>
            <a:ext cx="3135797" cy="1272254"/>
            <a:chOff x="331134" y="918216"/>
            <a:chExt cx="3135797" cy="1272254"/>
          </a:xfrm>
        </p:grpSpPr>
        <p:grpSp>
          <p:nvGrpSpPr>
            <p:cNvPr id="4" name="组合 3"/>
            <p:cNvGrpSpPr/>
            <p:nvPr/>
          </p:nvGrpSpPr>
          <p:grpSpPr>
            <a:xfrm>
              <a:off x="331134" y="918216"/>
              <a:ext cx="3135797" cy="1272254"/>
              <a:chOff x="1015" y="1657"/>
              <a:chExt cx="7270" cy="3998"/>
            </a:xfrm>
          </p:grpSpPr>
          <p:grpSp>
            <p:nvGrpSpPr>
              <p:cNvPr id="6" name="组合 5"/>
              <p:cNvGrpSpPr/>
              <p:nvPr/>
            </p:nvGrpSpPr>
            <p:grpSpPr>
              <a:xfrm>
                <a:off x="1290" y="1657"/>
                <a:ext cx="6995" cy="3998"/>
                <a:chOff x="1159" y="-514"/>
                <a:chExt cx="10320" cy="5526"/>
              </a:xfrm>
            </p:grpSpPr>
            <p:sp>
              <p:nvSpPr>
                <p:cNvPr id="18" name="矩形 17"/>
                <p:cNvSpPr/>
                <p:nvPr/>
              </p:nvSpPr>
              <p:spPr>
                <a:xfrm>
                  <a:off x="1482" y="960"/>
                  <a:ext cx="6548" cy="436"/>
                </a:xfrm>
                <a:prstGeom prst="rect">
                  <a:avLst/>
                </a:prstGeom>
                <a:solidFill>
                  <a:schemeClr val="bg2"/>
                </a:solidFill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000" b="1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9" name="矩形 18"/>
                <p:cNvSpPr/>
                <p:nvPr/>
              </p:nvSpPr>
              <p:spPr>
                <a:xfrm>
                  <a:off x="1565" y="959"/>
                  <a:ext cx="705" cy="444"/>
                </a:xfrm>
                <a:prstGeom prst="rect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000" b="1" dirty="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0" name="矩形 19"/>
                <p:cNvSpPr/>
                <p:nvPr/>
              </p:nvSpPr>
              <p:spPr>
                <a:xfrm>
                  <a:off x="2645" y="974"/>
                  <a:ext cx="1371" cy="429"/>
                </a:xfrm>
                <a:prstGeom prst="rect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000" dirty="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矩形 20"/>
                <p:cNvSpPr/>
                <p:nvPr/>
              </p:nvSpPr>
              <p:spPr>
                <a:xfrm>
                  <a:off x="6232" y="974"/>
                  <a:ext cx="1675" cy="429"/>
                </a:xfrm>
                <a:prstGeom prst="rect">
                  <a:avLst/>
                </a:prstGeom>
                <a:solidFill>
                  <a:srgbClr val="C0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000" b="1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2" name="文本框 21"/>
                <p:cNvSpPr txBox="1"/>
                <p:nvPr/>
              </p:nvSpPr>
              <p:spPr>
                <a:xfrm>
                  <a:off x="7946" y="642"/>
                  <a:ext cx="2624" cy="106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000" dirty="0"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USP8</a:t>
                  </a:r>
                  <a:r>
                    <a:rPr lang="en-US" altLang="zh-CN" sz="1000" baseline="30000" dirty="0"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FL</a:t>
                  </a:r>
                </a:p>
              </p:txBody>
            </p:sp>
            <p:sp>
              <p:nvSpPr>
                <p:cNvPr id="23" name="矩形 22"/>
                <p:cNvSpPr/>
                <p:nvPr/>
              </p:nvSpPr>
              <p:spPr>
                <a:xfrm>
                  <a:off x="2271" y="1893"/>
                  <a:ext cx="5760" cy="419"/>
                </a:xfrm>
                <a:prstGeom prst="rect">
                  <a:avLst/>
                </a:prstGeom>
                <a:solidFill>
                  <a:schemeClr val="bg2"/>
                </a:solidFill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00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4" name="矩形 23"/>
                <p:cNvSpPr/>
                <p:nvPr/>
              </p:nvSpPr>
              <p:spPr>
                <a:xfrm>
                  <a:off x="2645" y="1930"/>
                  <a:ext cx="1371" cy="398"/>
                </a:xfrm>
                <a:prstGeom prst="rect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00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" name="矩形 24"/>
                <p:cNvSpPr/>
                <p:nvPr/>
              </p:nvSpPr>
              <p:spPr>
                <a:xfrm>
                  <a:off x="6231" y="1909"/>
                  <a:ext cx="1676" cy="419"/>
                </a:xfrm>
                <a:prstGeom prst="rect">
                  <a:avLst/>
                </a:prstGeom>
                <a:solidFill>
                  <a:srgbClr val="C0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00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" name="矩形 25"/>
                <p:cNvSpPr/>
                <p:nvPr/>
              </p:nvSpPr>
              <p:spPr>
                <a:xfrm>
                  <a:off x="1496" y="2692"/>
                  <a:ext cx="4735" cy="463"/>
                </a:xfrm>
                <a:prstGeom prst="rect">
                  <a:avLst/>
                </a:prstGeom>
                <a:solidFill>
                  <a:schemeClr val="bg2"/>
                </a:solidFill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00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" name="矩形 26"/>
                <p:cNvSpPr/>
                <p:nvPr/>
              </p:nvSpPr>
              <p:spPr>
                <a:xfrm>
                  <a:off x="1565" y="2706"/>
                  <a:ext cx="706" cy="451"/>
                </a:xfrm>
                <a:prstGeom prst="rect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00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" name="矩形 27"/>
                <p:cNvSpPr/>
                <p:nvPr/>
              </p:nvSpPr>
              <p:spPr>
                <a:xfrm>
                  <a:off x="2645" y="2706"/>
                  <a:ext cx="1371" cy="429"/>
                </a:xfrm>
                <a:prstGeom prst="rect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00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9" name="矩形 28"/>
                <p:cNvSpPr/>
                <p:nvPr/>
              </p:nvSpPr>
              <p:spPr>
                <a:xfrm>
                  <a:off x="1482" y="3481"/>
                  <a:ext cx="1163" cy="463"/>
                </a:xfrm>
                <a:prstGeom prst="rect">
                  <a:avLst/>
                </a:prstGeom>
                <a:solidFill>
                  <a:schemeClr val="bg2"/>
                </a:solidFill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00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" name="矩形 29"/>
                <p:cNvSpPr/>
                <p:nvPr/>
              </p:nvSpPr>
              <p:spPr>
                <a:xfrm>
                  <a:off x="1565" y="3495"/>
                  <a:ext cx="706" cy="451"/>
                </a:xfrm>
                <a:prstGeom prst="rect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00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" name="矩形 30"/>
                <p:cNvSpPr/>
                <p:nvPr/>
              </p:nvSpPr>
              <p:spPr>
                <a:xfrm>
                  <a:off x="4015" y="3480"/>
                  <a:ext cx="4015" cy="465"/>
                </a:xfrm>
                <a:prstGeom prst="rect">
                  <a:avLst/>
                </a:prstGeom>
                <a:solidFill>
                  <a:schemeClr val="bg2"/>
                </a:solidFill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00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2" name="矩形 31"/>
                <p:cNvSpPr/>
                <p:nvPr/>
              </p:nvSpPr>
              <p:spPr>
                <a:xfrm>
                  <a:off x="6230" y="3502"/>
                  <a:ext cx="1691" cy="444"/>
                </a:xfrm>
                <a:prstGeom prst="rect">
                  <a:avLst/>
                </a:prstGeom>
                <a:solidFill>
                  <a:srgbClr val="C0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00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3" name="文本框 32"/>
                <p:cNvSpPr txBox="1"/>
                <p:nvPr/>
              </p:nvSpPr>
              <p:spPr>
                <a:xfrm>
                  <a:off x="7935" y="1542"/>
                  <a:ext cx="3148" cy="106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000" dirty="0"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USP8</a:t>
                  </a:r>
                  <a:r>
                    <a:rPr lang="en-US" altLang="zh-CN" sz="1000" baseline="30000" dirty="0"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∆MIT</a:t>
                  </a:r>
                </a:p>
              </p:txBody>
            </p:sp>
            <p:sp>
              <p:nvSpPr>
                <p:cNvPr id="34" name="文本框 33"/>
                <p:cNvSpPr txBox="1"/>
                <p:nvPr/>
              </p:nvSpPr>
              <p:spPr>
                <a:xfrm>
                  <a:off x="7952" y="2441"/>
                  <a:ext cx="2861" cy="106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000" dirty="0"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USP8</a:t>
                  </a:r>
                  <a:r>
                    <a:rPr lang="en-US" altLang="zh-CN" sz="1000" baseline="30000" dirty="0"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∆Rhod</a:t>
                  </a:r>
                </a:p>
              </p:txBody>
            </p:sp>
            <p:sp>
              <p:nvSpPr>
                <p:cNvPr id="35" name="文本框 34"/>
                <p:cNvSpPr txBox="1"/>
                <p:nvPr/>
              </p:nvSpPr>
              <p:spPr>
                <a:xfrm>
                  <a:off x="7945" y="3192"/>
                  <a:ext cx="2659" cy="107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000" dirty="0"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USP8</a:t>
                  </a:r>
                  <a:r>
                    <a:rPr lang="en-US" altLang="zh-CN" sz="1000" baseline="30000" dirty="0"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∆USP</a:t>
                  </a:r>
                </a:p>
              </p:txBody>
            </p:sp>
            <p:cxnSp>
              <p:nvCxnSpPr>
                <p:cNvPr id="36" name="直接连接符 35"/>
                <p:cNvCxnSpPr/>
                <p:nvPr/>
              </p:nvCxnSpPr>
              <p:spPr>
                <a:xfrm>
                  <a:off x="2645" y="3480"/>
                  <a:ext cx="1371" cy="465"/>
                </a:xfrm>
                <a:prstGeom prst="line">
                  <a:avLst/>
                </a:prstGeom>
                <a:ln>
                  <a:solidFill>
                    <a:schemeClr val="bg2"/>
                  </a:solidFill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直接连接符 36"/>
                <p:cNvCxnSpPr/>
                <p:nvPr/>
              </p:nvCxnSpPr>
              <p:spPr>
                <a:xfrm flipV="1">
                  <a:off x="2645" y="3495"/>
                  <a:ext cx="1371" cy="449"/>
                </a:xfrm>
                <a:prstGeom prst="line">
                  <a:avLst/>
                </a:prstGeom>
                <a:ln>
                  <a:solidFill>
                    <a:schemeClr val="bg2"/>
                  </a:solidFill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8" name="文本框 37"/>
                <p:cNvSpPr txBox="1"/>
                <p:nvPr/>
              </p:nvSpPr>
              <p:spPr>
                <a:xfrm>
                  <a:off x="1159" y="-483"/>
                  <a:ext cx="1519" cy="107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000" dirty="0"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MIT</a:t>
                  </a:r>
                </a:p>
              </p:txBody>
            </p:sp>
            <p:sp>
              <p:nvSpPr>
                <p:cNvPr id="39" name="文本框 38"/>
                <p:cNvSpPr txBox="1"/>
                <p:nvPr/>
              </p:nvSpPr>
              <p:spPr>
                <a:xfrm>
                  <a:off x="2557" y="-514"/>
                  <a:ext cx="2194" cy="106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000" dirty="0" err="1"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Rhod</a:t>
                  </a:r>
                </a:p>
              </p:txBody>
            </p:sp>
            <p:sp>
              <p:nvSpPr>
                <p:cNvPr id="40" name="文本框 39"/>
                <p:cNvSpPr txBox="1"/>
                <p:nvPr/>
              </p:nvSpPr>
              <p:spPr>
                <a:xfrm>
                  <a:off x="6353" y="-472"/>
                  <a:ext cx="2337" cy="106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000" dirty="0"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USP</a:t>
                  </a:r>
                </a:p>
              </p:txBody>
            </p:sp>
            <p:sp>
              <p:nvSpPr>
                <p:cNvPr id="41" name="矩形 40"/>
                <p:cNvSpPr/>
                <p:nvPr/>
              </p:nvSpPr>
              <p:spPr>
                <a:xfrm>
                  <a:off x="1482" y="4244"/>
                  <a:ext cx="2533" cy="463"/>
                </a:xfrm>
                <a:prstGeom prst="rect">
                  <a:avLst/>
                </a:prstGeom>
                <a:solidFill>
                  <a:schemeClr val="bg2"/>
                </a:solidFill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00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2" name="矩形 41"/>
                <p:cNvSpPr/>
                <p:nvPr/>
              </p:nvSpPr>
              <p:spPr>
                <a:xfrm>
                  <a:off x="1552" y="4258"/>
                  <a:ext cx="720" cy="451"/>
                </a:xfrm>
                <a:prstGeom prst="rect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00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3" name="矩形 42"/>
                <p:cNvSpPr/>
                <p:nvPr/>
              </p:nvSpPr>
              <p:spPr>
                <a:xfrm>
                  <a:off x="2632" y="4258"/>
                  <a:ext cx="1383" cy="429"/>
                </a:xfrm>
                <a:prstGeom prst="rect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00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4" name="矩形 43"/>
                <p:cNvSpPr/>
                <p:nvPr/>
              </p:nvSpPr>
              <p:spPr>
                <a:xfrm>
                  <a:off x="6231" y="4258"/>
                  <a:ext cx="1818" cy="465"/>
                </a:xfrm>
                <a:prstGeom prst="rect">
                  <a:avLst/>
                </a:prstGeom>
                <a:solidFill>
                  <a:schemeClr val="bg2"/>
                </a:solidFill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00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5" name="矩形 44"/>
                <p:cNvSpPr/>
                <p:nvPr/>
              </p:nvSpPr>
              <p:spPr>
                <a:xfrm>
                  <a:off x="6230" y="4265"/>
                  <a:ext cx="1677" cy="444"/>
                </a:xfrm>
                <a:prstGeom prst="rect">
                  <a:avLst/>
                </a:prstGeom>
                <a:solidFill>
                  <a:srgbClr val="C0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00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46" name="直接连接符 45"/>
                <p:cNvCxnSpPr/>
                <p:nvPr/>
              </p:nvCxnSpPr>
              <p:spPr>
                <a:xfrm>
                  <a:off x="4014" y="4264"/>
                  <a:ext cx="2204" cy="459"/>
                </a:xfrm>
                <a:prstGeom prst="line">
                  <a:avLst/>
                </a:prstGeom>
                <a:ln>
                  <a:solidFill>
                    <a:schemeClr val="bg2"/>
                  </a:solidFill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" name="直接连接符 46"/>
                <p:cNvCxnSpPr/>
                <p:nvPr/>
              </p:nvCxnSpPr>
              <p:spPr>
                <a:xfrm flipV="1">
                  <a:off x="4000" y="4268"/>
                  <a:ext cx="2272" cy="461"/>
                </a:xfrm>
                <a:prstGeom prst="line">
                  <a:avLst/>
                </a:prstGeom>
                <a:ln>
                  <a:solidFill>
                    <a:schemeClr val="bg2"/>
                  </a:solidFill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8" name="文本框 47"/>
                <p:cNvSpPr txBox="1"/>
                <p:nvPr/>
              </p:nvSpPr>
              <p:spPr>
                <a:xfrm>
                  <a:off x="7956" y="3943"/>
                  <a:ext cx="3523" cy="106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000" dirty="0"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USP8</a:t>
                  </a:r>
                  <a:r>
                    <a:rPr lang="en-US" altLang="zh-CN" sz="1000" baseline="30000" dirty="0"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∆314-776</a:t>
                  </a:r>
                </a:p>
              </p:txBody>
            </p:sp>
          </p:grpSp>
          <p:sp>
            <p:nvSpPr>
              <p:cNvPr id="7" name="文本框 6"/>
              <p:cNvSpPr txBox="1"/>
              <p:nvPr/>
            </p:nvSpPr>
            <p:spPr>
              <a:xfrm>
                <a:off x="1227" y="2091"/>
                <a:ext cx="857" cy="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33</a:t>
                </a:r>
              </a:p>
            </p:txBody>
          </p:sp>
          <p:sp>
            <p:nvSpPr>
              <p:cNvPr id="8" name="文本框 7"/>
              <p:cNvSpPr txBox="1"/>
              <p:nvPr/>
            </p:nvSpPr>
            <p:spPr>
              <a:xfrm>
                <a:off x="1576" y="2091"/>
                <a:ext cx="1438" cy="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116</a:t>
                </a:r>
              </a:p>
            </p:txBody>
          </p:sp>
          <p:sp>
            <p:nvSpPr>
              <p:cNvPr id="9" name="文本框 8"/>
              <p:cNvSpPr txBox="1"/>
              <p:nvPr/>
            </p:nvSpPr>
            <p:spPr>
              <a:xfrm>
                <a:off x="1015" y="2097"/>
                <a:ext cx="699" cy="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0" name="文本框 9"/>
              <p:cNvSpPr txBox="1"/>
              <p:nvPr/>
            </p:nvSpPr>
            <p:spPr>
              <a:xfrm>
                <a:off x="2093" y="2095"/>
                <a:ext cx="1290" cy="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195</a:t>
                </a:r>
              </a:p>
            </p:txBody>
          </p:sp>
          <p:sp>
            <p:nvSpPr>
              <p:cNvPr id="11" name="文本框 10"/>
              <p:cNvSpPr txBox="1"/>
              <p:nvPr/>
            </p:nvSpPr>
            <p:spPr>
              <a:xfrm>
                <a:off x="2914" y="2099"/>
                <a:ext cx="1353" cy="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313</a:t>
                </a:r>
              </a:p>
            </p:txBody>
          </p:sp>
          <p:sp>
            <p:nvSpPr>
              <p:cNvPr id="12" name="文本框 11"/>
              <p:cNvSpPr txBox="1"/>
              <p:nvPr/>
            </p:nvSpPr>
            <p:spPr>
              <a:xfrm>
                <a:off x="4222" y="2108"/>
                <a:ext cx="1326" cy="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777</a:t>
                </a:r>
              </a:p>
            </p:txBody>
          </p:sp>
          <p:sp>
            <p:nvSpPr>
              <p:cNvPr id="13" name="文本框 12"/>
              <p:cNvSpPr txBox="1"/>
              <p:nvPr/>
            </p:nvSpPr>
            <p:spPr>
              <a:xfrm>
                <a:off x="4970" y="2090"/>
                <a:ext cx="1535" cy="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1109</a:t>
                </a:r>
              </a:p>
            </p:txBody>
          </p:sp>
          <p:sp>
            <p:nvSpPr>
              <p:cNvPr id="14" name="文本框 13"/>
              <p:cNvSpPr txBox="1"/>
              <p:nvPr/>
            </p:nvSpPr>
            <p:spPr>
              <a:xfrm>
                <a:off x="5675" y="2096"/>
                <a:ext cx="1689" cy="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1118</a:t>
                </a:r>
              </a:p>
            </p:txBody>
          </p:sp>
          <p:sp>
            <p:nvSpPr>
              <p:cNvPr id="17" name="文本框 16"/>
              <p:cNvSpPr txBox="1"/>
              <p:nvPr/>
            </p:nvSpPr>
            <p:spPr>
              <a:xfrm>
                <a:off x="4892" y="2823"/>
                <a:ext cx="1620" cy="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00" dirty="0">
                    <a:solidFill>
                      <a:srgbClr val="000000"/>
                    </a:solidFill>
                    <a:latin typeface="Arial" panose="020B0604020202020204" pitchFamily="34" charset="0"/>
                    <a:ea typeface="楷体" panose="02010609060101010101" charset="-122"/>
                    <a:cs typeface="Arial" panose="020B0604020202020204" pitchFamily="34" charset="0"/>
                  </a:rPr>
                  <a:t>C786</a:t>
                </a:r>
              </a:p>
            </p:txBody>
          </p:sp>
        </p:grpSp>
        <p:sp>
          <p:nvSpPr>
            <p:cNvPr id="377" name="十字星 376"/>
            <p:cNvSpPr/>
            <p:nvPr/>
          </p:nvSpPr>
          <p:spPr>
            <a:xfrm>
              <a:off x="1978286" y="1391615"/>
              <a:ext cx="46800" cy="46800"/>
            </a:xfrm>
            <a:prstGeom prst="star4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75" name="组合 374"/>
          <p:cNvGrpSpPr/>
          <p:nvPr/>
        </p:nvGrpSpPr>
        <p:grpSpPr>
          <a:xfrm>
            <a:off x="168287" y="5347954"/>
            <a:ext cx="1938972" cy="1641998"/>
            <a:chOff x="4784348" y="377495"/>
            <a:chExt cx="1938972" cy="1641998"/>
          </a:xfrm>
        </p:grpSpPr>
        <p:grpSp>
          <p:nvGrpSpPr>
            <p:cNvPr id="376" name="组合 375"/>
            <p:cNvGrpSpPr/>
            <p:nvPr/>
          </p:nvGrpSpPr>
          <p:grpSpPr>
            <a:xfrm>
              <a:off x="4784348" y="435799"/>
              <a:ext cx="1938972" cy="1583694"/>
              <a:chOff x="4431550" y="5831920"/>
              <a:chExt cx="1938972" cy="1583694"/>
            </a:xfrm>
          </p:grpSpPr>
          <p:graphicFrame>
            <p:nvGraphicFramePr>
              <p:cNvPr id="388" name="对象 48"/>
              <p:cNvGraphicFramePr/>
              <p:nvPr/>
            </p:nvGraphicFramePr>
            <p:xfrm>
              <a:off x="4977836" y="5838543"/>
              <a:ext cx="1260000" cy="14400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273" name="Prism 6" r:id="rId33" imgW="2981325" imgH="2476500" progId="Prism6.Document">
                      <p:embed/>
                    </p:oleObj>
                  </mc:Choice>
                  <mc:Fallback>
                    <p:oleObj name="Prism 6" r:id="rId33" imgW="2981325" imgH="2476500" progId="Prism6.Document">
                      <p:embed/>
                      <p:pic>
                        <p:nvPicPr>
                          <p:cNvPr id="0" name=""/>
                          <p:cNvPicPr preferRelativeResize="0"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4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977836" y="5838543"/>
                            <a:ext cx="1260000" cy="14400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</p:spPr>
                      </p:pic>
                    </p:oleObj>
                  </mc:Fallback>
                </mc:AlternateContent>
              </a:graphicData>
            </a:graphic>
          </p:graphicFrame>
          <p:grpSp>
            <p:nvGrpSpPr>
              <p:cNvPr id="389" name="组合 388"/>
              <p:cNvGrpSpPr/>
              <p:nvPr/>
            </p:nvGrpSpPr>
            <p:grpSpPr>
              <a:xfrm>
                <a:off x="4431550" y="6959549"/>
                <a:ext cx="1938972" cy="456065"/>
                <a:chOff x="4408230" y="5484572"/>
                <a:chExt cx="1938972" cy="456065"/>
              </a:xfrm>
            </p:grpSpPr>
            <p:sp>
              <p:nvSpPr>
                <p:cNvPr id="396" name="文本框 9"/>
                <p:cNvSpPr txBox="1">
                  <a:spLocks noChangeArrowheads="1"/>
                </p:cNvSpPr>
                <p:nvPr/>
              </p:nvSpPr>
              <p:spPr bwMode="auto">
                <a:xfrm>
                  <a:off x="4408230" y="5694416"/>
                  <a:ext cx="809837" cy="24622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en-US" altLang="zh-CN" sz="10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Flag-USP8</a:t>
                  </a:r>
                  <a:endParaRPr lang="en-US" altLang="zh-CN" sz="1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00" name="文本框 9"/>
                <p:cNvSpPr txBox="1">
                  <a:spLocks noChangeArrowheads="1"/>
                </p:cNvSpPr>
                <p:nvPr/>
              </p:nvSpPr>
              <p:spPr bwMode="auto">
                <a:xfrm>
                  <a:off x="4690998" y="5551719"/>
                  <a:ext cx="465192" cy="24622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en-US" altLang="zh-CN" sz="10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IFN</a:t>
                  </a:r>
                  <a:r>
                    <a:rPr lang="el-GR" altLang="zh-CN" sz="1000" dirty="0" smtClean="0">
                      <a:latin typeface="Arial" panose="020B0604020202020204" pitchFamily="34" charset="0"/>
                      <a:ea typeface="微软雅黑" panose="020B0503020204020204" pitchFamily="34" charset="-122"/>
                      <a:cs typeface="Arial" panose="020B0604020202020204" pitchFamily="34" charset="0"/>
                    </a:rPr>
                    <a:t>α</a:t>
                  </a:r>
                  <a:endParaRPr lang="en-US" altLang="zh-CN" sz="1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02" name="文本框 9"/>
                <p:cNvSpPr txBox="1">
                  <a:spLocks noChangeArrowheads="1"/>
                </p:cNvSpPr>
                <p:nvPr/>
              </p:nvSpPr>
              <p:spPr bwMode="auto">
                <a:xfrm>
                  <a:off x="5036273" y="5484572"/>
                  <a:ext cx="255198" cy="24622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en-US" altLang="zh-CN" sz="1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_</a:t>
                  </a:r>
                </a:p>
              </p:txBody>
            </p:sp>
            <p:sp>
              <p:nvSpPr>
                <p:cNvPr id="403" name="文本框 9"/>
                <p:cNvSpPr txBox="1">
                  <a:spLocks noChangeArrowheads="1"/>
                </p:cNvSpPr>
                <p:nvPr/>
              </p:nvSpPr>
              <p:spPr bwMode="auto">
                <a:xfrm>
                  <a:off x="5037907" y="5628541"/>
                  <a:ext cx="255198" cy="24622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en-US" altLang="zh-CN" sz="1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_</a:t>
                  </a:r>
                </a:p>
              </p:txBody>
            </p:sp>
            <p:sp>
              <p:nvSpPr>
                <p:cNvPr id="404" name="文本框 9"/>
                <p:cNvSpPr txBox="1">
                  <a:spLocks noChangeArrowheads="1"/>
                </p:cNvSpPr>
                <p:nvPr/>
              </p:nvSpPr>
              <p:spPr bwMode="auto">
                <a:xfrm>
                  <a:off x="5330050" y="5631806"/>
                  <a:ext cx="255198" cy="24622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en-US" altLang="zh-CN" sz="1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_</a:t>
                  </a:r>
                </a:p>
              </p:txBody>
            </p:sp>
            <p:sp>
              <p:nvSpPr>
                <p:cNvPr id="409" name="文本框 9"/>
                <p:cNvSpPr txBox="1">
                  <a:spLocks noChangeArrowheads="1"/>
                </p:cNvSpPr>
                <p:nvPr/>
              </p:nvSpPr>
              <p:spPr bwMode="auto">
                <a:xfrm>
                  <a:off x="5528763" y="5684929"/>
                  <a:ext cx="385042" cy="24622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en-US" altLang="zh-CN" sz="10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WT</a:t>
                  </a:r>
                  <a:endParaRPr lang="en-US" altLang="zh-CN" sz="1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10" name="文本框 9"/>
                <p:cNvSpPr txBox="1">
                  <a:spLocks noChangeArrowheads="1"/>
                </p:cNvSpPr>
                <p:nvPr/>
              </p:nvSpPr>
              <p:spPr bwMode="auto">
                <a:xfrm>
                  <a:off x="5758579" y="5684929"/>
                  <a:ext cx="588623" cy="24622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en-US" altLang="zh-CN" sz="10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C786G</a:t>
                  </a:r>
                  <a:endParaRPr lang="en-US" altLang="zh-CN" sz="1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11" name="文本框 9"/>
                <p:cNvSpPr txBox="1">
                  <a:spLocks noChangeArrowheads="1"/>
                </p:cNvSpPr>
                <p:nvPr/>
              </p:nvSpPr>
              <p:spPr bwMode="auto">
                <a:xfrm>
                  <a:off x="5323715" y="5551862"/>
                  <a:ext cx="260008" cy="24622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en-US" altLang="zh-CN" sz="1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+</a:t>
                  </a:r>
                </a:p>
              </p:txBody>
            </p:sp>
            <p:sp>
              <p:nvSpPr>
                <p:cNvPr id="412" name="文本框 9"/>
                <p:cNvSpPr txBox="1">
                  <a:spLocks noChangeArrowheads="1"/>
                </p:cNvSpPr>
                <p:nvPr/>
              </p:nvSpPr>
              <p:spPr bwMode="auto">
                <a:xfrm>
                  <a:off x="5899855" y="5550771"/>
                  <a:ext cx="260008" cy="24622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en-US" altLang="zh-CN" sz="10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+</a:t>
                  </a:r>
                  <a:endParaRPr lang="en-US" altLang="zh-CN" sz="1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13" name="文本框 9"/>
                <p:cNvSpPr txBox="1">
                  <a:spLocks noChangeArrowheads="1"/>
                </p:cNvSpPr>
                <p:nvPr/>
              </p:nvSpPr>
              <p:spPr bwMode="auto">
                <a:xfrm>
                  <a:off x="5612572" y="5549534"/>
                  <a:ext cx="260008" cy="24622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en-US" altLang="zh-CN" sz="10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+</a:t>
                  </a:r>
                </a:p>
              </p:txBody>
            </p:sp>
          </p:grpSp>
          <p:sp>
            <p:nvSpPr>
              <p:cNvPr id="390" name="文本框 389"/>
              <p:cNvSpPr txBox="1"/>
              <p:nvPr/>
            </p:nvSpPr>
            <p:spPr>
              <a:xfrm flipV="1">
                <a:off x="4539636" y="5831920"/>
                <a:ext cx="338554" cy="1349087"/>
              </a:xfrm>
              <a:prstGeom prst="rect">
                <a:avLst/>
              </a:prstGeom>
              <a:noFill/>
            </p:spPr>
            <p:txBody>
              <a:bodyPr vert="vert" wrap="none" rtlCol="0">
                <a:spAutoFit/>
              </a:bodyPr>
              <a:lstStyle/>
              <a:p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Relative </a:t>
                </a:r>
                <a:r>
                  <a:rPr lang="en-US" altLang="zh-CN" sz="10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Isg54</a:t>
                </a:r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mRNA 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1" name="文本框 9"/>
              <p:cNvSpPr txBox="1">
                <a:spLocks noChangeArrowheads="1"/>
              </p:cNvSpPr>
              <p:nvPr/>
            </p:nvSpPr>
            <p:spPr bwMode="auto">
              <a:xfrm>
                <a:off x="4711043" y="5874455"/>
                <a:ext cx="396262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zh-CN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00</a:t>
                </a:r>
                <a:endPara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2" name="文本框 9"/>
              <p:cNvSpPr txBox="1">
                <a:spLocks noChangeArrowheads="1"/>
              </p:cNvSpPr>
              <p:nvPr/>
            </p:nvSpPr>
            <p:spPr bwMode="auto">
              <a:xfrm>
                <a:off x="4709243" y="6130758"/>
                <a:ext cx="396262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150</a:t>
                </a:r>
                <a:endPara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3" name="文本框 9"/>
              <p:cNvSpPr txBox="1">
                <a:spLocks noChangeArrowheads="1"/>
              </p:cNvSpPr>
              <p:nvPr/>
            </p:nvSpPr>
            <p:spPr bwMode="auto">
              <a:xfrm>
                <a:off x="4710265" y="6396253"/>
                <a:ext cx="396262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100</a:t>
                </a:r>
                <a:endPara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4" name="文本框 9"/>
              <p:cNvSpPr txBox="1">
                <a:spLocks noChangeArrowheads="1"/>
              </p:cNvSpPr>
              <p:nvPr/>
            </p:nvSpPr>
            <p:spPr bwMode="auto">
              <a:xfrm>
                <a:off x="4770501" y="6655325"/>
                <a:ext cx="325730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zh-CN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  <a:endPara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5" name="文本框 9"/>
              <p:cNvSpPr txBox="1">
                <a:spLocks noChangeArrowheads="1"/>
              </p:cNvSpPr>
              <p:nvPr/>
            </p:nvSpPr>
            <p:spPr bwMode="auto">
              <a:xfrm>
                <a:off x="4813316" y="6920145"/>
                <a:ext cx="255198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  <a:endPara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78" name="文本框 377"/>
            <p:cNvSpPr txBox="1"/>
            <p:nvPr/>
          </p:nvSpPr>
          <p:spPr>
            <a:xfrm>
              <a:off x="5626006" y="639165"/>
              <a:ext cx="60785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______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9" name="文本框 378"/>
            <p:cNvSpPr txBox="1"/>
            <p:nvPr/>
          </p:nvSpPr>
          <p:spPr>
            <a:xfrm>
              <a:off x="5770302" y="604406"/>
              <a:ext cx="26481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600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*</a:t>
              </a:r>
              <a:endParaRPr lang="zh-CN" alt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0" name="文本框 379"/>
            <p:cNvSpPr txBox="1"/>
            <p:nvPr/>
          </p:nvSpPr>
          <p:spPr>
            <a:xfrm>
              <a:off x="5630425" y="470388"/>
              <a:ext cx="88998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__________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1" name="文本框 380"/>
            <p:cNvSpPr txBox="1"/>
            <p:nvPr/>
          </p:nvSpPr>
          <p:spPr>
            <a:xfrm>
              <a:off x="5873686" y="377495"/>
              <a:ext cx="40107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600" dirty="0" smtClean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ns</a:t>
              </a:r>
              <a:endParaRPr lang="zh-CN" alt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14" name="组合 413"/>
          <p:cNvGrpSpPr/>
          <p:nvPr/>
        </p:nvGrpSpPr>
        <p:grpSpPr>
          <a:xfrm>
            <a:off x="3614224" y="7601669"/>
            <a:ext cx="1750572" cy="1771946"/>
            <a:chOff x="4616716" y="6177837"/>
            <a:chExt cx="1750572" cy="1771946"/>
          </a:xfrm>
        </p:grpSpPr>
        <p:graphicFrame>
          <p:nvGraphicFramePr>
            <p:cNvPr id="415" name="对象 142"/>
            <p:cNvGraphicFramePr/>
            <p:nvPr>
              <p:extLst>
                <p:ext uri="{D42A27DB-BD31-4B8C-83A1-F6EECF244321}">
                  <p14:modId xmlns:p14="http://schemas.microsoft.com/office/powerpoint/2010/main" val="2108804808"/>
                </p:ext>
              </p:extLst>
            </p:nvPr>
          </p:nvGraphicFramePr>
          <p:xfrm>
            <a:off x="5108400" y="6183816"/>
            <a:ext cx="1258888" cy="13811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74" name="Prism 6" r:id="rId35" imgW="3174236" imgH="2335599" progId="Prism6.Document">
                    <p:embed/>
                  </p:oleObj>
                </mc:Choice>
                <mc:Fallback>
                  <p:oleObj name="Prism 6" r:id="rId35" imgW="3174236" imgH="2335599" progId="Prism6.Document">
                    <p:embed/>
                    <p:pic>
                      <p:nvPicPr>
                        <p:cNvPr id="0" name=""/>
                        <p:cNvPicPr preferRelativeResize="0">
                          <a:picLocks noChangeAspect="1" noChangeArrowheads="1"/>
                        </p:cNvPicPr>
                        <p:nvPr/>
                      </p:nvPicPr>
                      <p:blipFill>
                        <a:blip r:embed="rId36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08400" y="6183816"/>
                          <a:ext cx="1258888" cy="138112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16" name="文本框 67"/>
            <p:cNvSpPr txBox="1">
              <a:spLocks noChangeArrowheads="1"/>
            </p:cNvSpPr>
            <p:nvPr/>
          </p:nvSpPr>
          <p:spPr bwMode="auto">
            <a:xfrm>
              <a:off x="4616716" y="7551262"/>
              <a:ext cx="765864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siSENP6</a:t>
              </a:r>
              <a:endParaRPr lang="en-US" altLang="zh-CN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1" name="文本框 67"/>
            <p:cNvSpPr txBox="1">
              <a:spLocks noChangeArrowheads="1"/>
            </p:cNvSpPr>
            <p:nvPr/>
          </p:nvSpPr>
          <p:spPr bwMode="auto">
            <a:xfrm>
              <a:off x="4704331" y="7682245"/>
              <a:ext cx="609443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siUSP8 </a:t>
              </a:r>
              <a:endParaRPr lang="en-US" altLang="zh-CN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2" name="文本框 9"/>
            <p:cNvSpPr txBox="1">
              <a:spLocks noChangeArrowheads="1"/>
            </p:cNvSpPr>
            <p:nvPr/>
          </p:nvSpPr>
          <p:spPr bwMode="auto">
            <a:xfrm>
              <a:off x="4798701" y="7421187"/>
              <a:ext cx="465192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IFN</a:t>
              </a:r>
              <a:r>
                <a:rPr lang="el-GR" altLang="zh-CN" sz="1000" dirty="0" smtClean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α</a:t>
              </a:r>
              <a:endParaRPr lang="en-US" altLang="zh-CN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3" name="文本框 67"/>
            <p:cNvSpPr txBox="1">
              <a:spLocks noChangeArrowheads="1"/>
            </p:cNvSpPr>
            <p:nvPr/>
          </p:nvSpPr>
          <p:spPr bwMode="auto">
            <a:xfrm>
              <a:off x="5183421" y="7500631"/>
              <a:ext cx="222302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_</a:t>
              </a:r>
            </a:p>
          </p:txBody>
        </p:sp>
        <p:sp>
          <p:nvSpPr>
            <p:cNvPr id="424" name="文本框 67"/>
            <p:cNvSpPr txBox="1">
              <a:spLocks noChangeArrowheads="1"/>
            </p:cNvSpPr>
            <p:nvPr/>
          </p:nvSpPr>
          <p:spPr bwMode="auto">
            <a:xfrm>
              <a:off x="5608892" y="7570579"/>
              <a:ext cx="222302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</a:p>
          </p:txBody>
        </p:sp>
        <p:sp>
          <p:nvSpPr>
            <p:cNvPr id="426" name="文本框 67"/>
            <p:cNvSpPr txBox="1">
              <a:spLocks noChangeArrowheads="1"/>
            </p:cNvSpPr>
            <p:nvPr/>
          </p:nvSpPr>
          <p:spPr bwMode="auto">
            <a:xfrm>
              <a:off x="6047537" y="7700025"/>
              <a:ext cx="222302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</a:p>
          </p:txBody>
        </p:sp>
        <p:sp>
          <p:nvSpPr>
            <p:cNvPr id="427" name="文本框 67"/>
            <p:cNvSpPr txBox="1">
              <a:spLocks noChangeArrowheads="1"/>
            </p:cNvSpPr>
            <p:nvPr/>
          </p:nvSpPr>
          <p:spPr bwMode="auto">
            <a:xfrm>
              <a:off x="5834971" y="7505873"/>
              <a:ext cx="222302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_</a:t>
              </a:r>
            </a:p>
          </p:txBody>
        </p:sp>
        <p:sp>
          <p:nvSpPr>
            <p:cNvPr id="428" name="文本框 67"/>
            <p:cNvSpPr txBox="1">
              <a:spLocks noChangeArrowheads="1"/>
            </p:cNvSpPr>
            <p:nvPr/>
          </p:nvSpPr>
          <p:spPr bwMode="auto">
            <a:xfrm>
              <a:off x="5185879" y="7636070"/>
              <a:ext cx="222302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_</a:t>
              </a:r>
            </a:p>
          </p:txBody>
        </p:sp>
        <p:sp>
          <p:nvSpPr>
            <p:cNvPr id="429" name="文本框 67"/>
            <p:cNvSpPr txBox="1">
              <a:spLocks noChangeArrowheads="1"/>
            </p:cNvSpPr>
            <p:nvPr/>
          </p:nvSpPr>
          <p:spPr bwMode="auto">
            <a:xfrm>
              <a:off x="5405481" y="7636070"/>
              <a:ext cx="222302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_</a:t>
              </a:r>
            </a:p>
          </p:txBody>
        </p:sp>
        <p:sp>
          <p:nvSpPr>
            <p:cNvPr id="430" name="文本框 67"/>
            <p:cNvSpPr txBox="1">
              <a:spLocks noChangeArrowheads="1"/>
            </p:cNvSpPr>
            <p:nvPr/>
          </p:nvSpPr>
          <p:spPr bwMode="auto">
            <a:xfrm>
              <a:off x="5620145" y="7636070"/>
              <a:ext cx="222302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_</a:t>
              </a:r>
            </a:p>
          </p:txBody>
        </p:sp>
        <p:sp>
          <p:nvSpPr>
            <p:cNvPr id="431" name="文本框 67"/>
            <p:cNvSpPr txBox="1">
              <a:spLocks noChangeArrowheads="1"/>
            </p:cNvSpPr>
            <p:nvPr/>
          </p:nvSpPr>
          <p:spPr bwMode="auto">
            <a:xfrm>
              <a:off x="5182523" y="7371240"/>
              <a:ext cx="222302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_</a:t>
              </a:r>
            </a:p>
          </p:txBody>
        </p:sp>
        <p:sp>
          <p:nvSpPr>
            <p:cNvPr id="432" name="文本框 67"/>
            <p:cNvSpPr txBox="1">
              <a:spLocks noChangeArrowheads="1"/>
            </p:cNvSpPr>
            <p:nvPr/>
          </p:nvSpPr>
          <p:spPr bwMode="auto">
            <a:xfrm>
              <a:off x="5829528" y="7703562"/>
              <a:ext cx="222302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</a:p>
          </p:txBody>
        </p:sp>
        <p:sp>
          <p:nvSpPr>
            <p:cNvPr id="434" name="文本框 67"/>
            <p:cNvSpPr txBox="1">
              <a:spLocks noChangeArrowheads="1"/>
            </p:cNvSpPr>
            <p:nvPr/>
          </p:nvSpPr>
          <p:spPr bwMode="auto">
            <a:xfrm>
              <a:off x="6047682" y="7581461"/>
              <a:ext cx="222302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</a:p>
          </p:txBody>
        </p:sp>
        <p:sp>
          <p:nvSpPr>
            <p:cNvPr id="436" name="文本框 67"/>
            <p:cNvSpPr txBox="1">
              <a:spLocks noChangeArrowheads="1"/>
            </p:cNvSpPr>
            <p:nvPr/>
          </p:nvSpPr>
          <p:spPr bwMode="auto">
            <a:xfrm>
              <a:off x="5393833" y="7436316"/>
              <a:ext cx="222302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</a:p>
          </p:txBody>
        </p:sp>
        <p:sp>
          <p:nvSpPr>
            <p:cNvPr id="437" name="文本框 67"/>
            <p:cNvSpPr txBox="1">
              <a:spLocks noChangeArrowheads="1"/>
            </p:cNvSpPr>
            <p:nvPr/>
          </p:nvSpPr>
          <p:spPr bwMode="auto">
            <a:xfrm>
              <a:off x="6045283" y="7444005"/>
              <a:ext cx="222302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</a:p>
          </p:txBody>
        </p:sp>
        <p:sp>
          <p:nvSpPr>
            <p:cNvPr id="438" name="文本框 67"/>
            <p:cNvSpPr txBox="1">
              <a:spLocks noChangeArrowheads="1"/>
            </p:cNvSpPr>
            <p:nvPr/>
          </p:nvSpPr>
          <p:spPr bwMode="auto">
            <a:xfrm>
              <a:off x="5826383" y="7442495"/>
              <a:ext cx="222302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</a:p>
          </p:txBody>
        </p:sp>
        <p:sp>
          <p:nvSpPr>
            <p:cNvPr id="439" name="文本框 67"/>
            <p:cNvSpPr txBox="1">
              <a:spLocks noChangeArrowheads="1"/>
            </p:cNvSpPr>
            <p:nvPr/>
          </p:nvSpPr>
          <p:spPr bwMode="auto">
            <a:xfrm>
              <a:off x="5606294" y="7440184"/>
              <a:ext cx="222302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</a:p>
          </p:txBody>
        </p:sp>
        <p:sp>
          <p:nvSpPr>
            <p:cNvPr id="440" name="文本框 439"/>
            <p:cNvSpPr txBox="1"/>
            <p:nvPr/>
          </p:nvSpPr>
          <p:spPr>
            <a:xfrm flipV="1">
              <a:off x="4676742" y="6180427"/>
              <a:ext cx="338554" cy="1349087"/>
            </a:xfrm>
            <a:prstGeom prst="rect">
              <a:avLst/>
            </a:prstGeom>
            <a:noFill/>
          </p:spPr>
          <p:txBody>
            <a:bodyPr vert="vert" wrap="none" rtlCol="0">
              <a:spAutoFit/>
            </a:bodyPr>
            <a:lstStyle/>
            <a:p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Relative </a:t>
              </a:r>
              <a:r>
                <a:rPr lang="en-US" altLang="zh-CN" sz="1000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Isg54</a:t>
              </a:r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mRNA 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1" name="文本框 9"/>
            <p:cNvSpPr txBox="1">
              <a:spLocks noChangeArrowheads="1"/>
            </p:cNvSpPr>
            <p:nvPr/>
          </p:nvSpPr>
          <p:spPr bwMode="auto">
            <a:xfrm>
              <a:off x="4856922" y="6219386"/>
              <a:ext cx="396262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250</a:t>
              </a:r>
              <a:endParaRPr lang="en-US" altLang="zh-CN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6" name="文本框 9"/>
            <p:cNvSpPr txBox="1">
              <a:spLocks noChangeArrowheads="1"/>
            </p:cNvSpPr>
            <p:nvPr/>
          </p:nvSpPr>
          <p:spPr bwMode="auto">
            <a:xfrm>
              <a:off x="4856922" y="6436848"/>
              <a:ext cx="396262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200</a:t>
              </a:r>
              <a:endParaRPr lang="en-US" altLang="zh-CN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9" name="文本框 9"/>
            <p:cNvSpPr txBox="1">
              <a:spLocks noChangeArrowheads="1"/>
            </p:cNvSpPr>
            <p:nvPr/>
          </p:nvSpPr>
          <p:spPr bwMode="auto">
            <a:xfrm>
              <a:off x="4861275" y="6647779"/>
              <a:ext cx="396262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150</a:t>
              </a:r>
              <a:endParaRPr lang="en-US" altLang="zh-CN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0" name="文本框 9"/>
            <p:cNvSpPr txBox="1">
              <a:spLocks noChangeArrowheads="1"/>
            </p:cNvSpPr>
            <p:nvPr/>
          </p:nvSpPr>
          <p:spPr bwMode="auto">
            <a:xfrm>
              <a:off x="4856922" y="6864051"/>
              <a:ext cx="396262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100</a:t>
              </a:r>
              <a:endParaRPr lang="en-US" altLang="zh-CN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1" name="文本框 9"/>
            <p:cNvSpPr txBox="1">
              <a:spLocks noChangeArrowheads="1"/>
            </p:cNvSpPr>
            <p:nvPr/>
          </p:nvSpPr>
          <p:spPr bwMode="auto">
            <a:xfrm>
              <a:off x="4918472" y="7079805"/>
              <a:ext cx="32573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  <a:endParaRPr lang="en-US" altLang="zh-CN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2" name="文本框 9"/>
            <p:cNvSpPr txBox="1">
              <a:spLocks noChangeArrowheads="1"/>
            </p:cNvSpPr>
            <p:nvPr/>
          </p:nvSpPr>
          <p:spPr bwMode="auto">
            <a:xfrm>
              <a:off x="4960292" y="7283828"/>
              <a:ext cx="25519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  <a:endParaRPr lang="en-US" altLang="zh-CN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3" name="文本框 67"/>
            <p:cNvSpPr txBox="1">
              <a:spLocks noChangeArrowheads="1"/>
            </p:cNvSpPr>
            <p:nvPr/>
          </p:nvSpPr>
          <p:spPr bwMode="auto">
            <a:xfrm>
              <a:off x="5401597" y="7506126"/>
              <a:ext cx="222302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_</a:t>
              </a:r>
            </a:p>
          </p:txBody>
        </p:sp>
        <p:sp>
          <p:nvSpPr>
            <p:cNvPr id="454" name="文本框 453"/>
            <p:cNvSpPr txBox="1"/>
            <p:nvPr/>
          </p:nvSpPr>
          <p:spPr>
            <a:xfrm>
              <a:off x="5823497" y="6714786"/>
              <a:ext cx="46679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____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5" name="文本框 454"/>
            <p:cNvSpPr txBox="1"/>
            <p:nvPr/>
          </p:nvSpPr>
          <p:spPr>
            <a:xfrm>
              <a:off x="5486603" y="6177837"/>
              <a:ext cx="26481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600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*</a:t>
              </a:r>
              <a:endParaRPr lang="zh-CN" alt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6" name="文本框 455"/>
            <p:cNvSpPr txBox="1"/>
            <p:nvPr/>
          </p:nvSpPr>
          <p:spPr>
            <a:xfrm>
              <a:off x="5383428" y="6220814"/>
              <a:ext cx="46679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____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7" name="文本框 138"/>
            <p:cNvSpPr txBox="1">
              <a:spLocks noChangeArrowheads="1"/>
            </p:cNvSpPr>
            <p:nvPr/>
          </p:nvSpPr>
          <p:spPr bwMode="auto">
            <a:xfrm>
              <a:off x="5871944" y="6611308"/>
              <a:ext cx="426926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ns</a:t>
              </a:r>
              <a:endParaRPr lang="en-US" altLang="zh-CN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7133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文本框 248"/>
          <p:cNvSpPr txBox="1"/>
          <p:nvPr/>
        </p:nvSpPr>
        <p:spPr>
          <a:xfrm>
            <a:off x="5610965" y="9492538"/>
            <a:ext cx="11192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Figure </a:t>
            </a:r>
            <a:r>
              <a:rPr lang="en-US" altLang="zh-CN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S4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0" name="文本框 249"/>
          <p:cNvSpPr txBox="1"/>
          <p:nvPr/>
        </p:nvSpPr>
        <p:spPr>
          <a:xfrm>
            <a:off x="299733" y="128265"/>
            <a:ext cx="3321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1" name="文本框 250"/>
          <p:cNvSpPr txBox="1"/>
          <p:nvPr/>
        </p:nvSpPr>
        <p:spPr>
          <a:xfrm>
            <a:off x="3899826" y="2852421"/>
            <a:ext cx="3321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2" name="文本框 251"/>
          <p:cNvSpPr txBox="1"/>
          <p:nvPr/>
        </p:nvSpPr>
        <p:spPr>
          <a:xfrm>
            <a:off x="3499456" y="158403"/>
            <a:ext cx="3321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3" name="文本框 252"/>
          <p:cNvSpPr txBox="1"/>
          <p:nvPr/>
        </p:nvSpPr>
        <p:spPr>
          <a:xfrm>
            <a:off x="297851" y="7277999"/>
            <a:ext cx="3097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4" name="文本框 253"/>
          <p:cNvSpPr txBox="1"/>
          <p:nvPr/>
        </p:nvSpPr>
        <p:spPr>
          <a:xfrm>
            <a:off x="331426" y="5468554"/>
            <a:ext cx="3209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81" name="组合 280"/>
          <p:cNvGrpSpPr/>
          <p:nvPr/>
        </p:nvGrpSpPr>
        <p:grpSpPr>
          <a:xfrm>
            <a:off x="3364653" y="365719"/>
            <a:ext cx="3203282" cy="2097658"/>
            <a:chOff x="3022511" y="6805042"/>
            <a:chExt cx="3203282" cy="2097658"/>
          </a:xfrm>
        </p:grpSpPr>
        <p:pic>
          <p:nvPicPr>
            <p:cNvPr id="282" name="图片 281"/>
            <p:cNvPicPr preferRelativeResize="0">
              <a:picLocks/>
            </p:cNvPicPr>
            <p:nvPr/>
          </p:nvPicPr>
          <p:blipFill>
            <a:blip r:embed="rId3">
              <a:grayscl/>
            </a:blip>
            <a:stretch>
              <a:fillRect/>
            </a:stretch>
          </p:blipFill>
          <p:spPr>
            <a:xfrm>
              <a:off x="3384413" y="7409395"/>
              <a:ext cx="1152000" cy="504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283" name="图片 282"/>
            <p:cNvPicPr preferRelativeResize="0">
              <a:picLocks/>
            </p:cNvPicPr>
            <p:nvPr/>
          </p:nvPicPr>
          <p:blipFill>
            <a:blip r:embed="rId4">
              <a:grayscl/>
            </a:blip>
            <a:stretch>
              <a:fillRect/>
            </a:stretch>
          </p:blipFill>
          <p:spPr>
            <a:xfrm>
              <a:off x="3384413" y="8042404"/>
              <a:ext cx="1152000" cy="504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284" name="文本框 283"/>
            <p:cNvSpPr txBox="1"/>
            <p:nvPr/>
          </p:nvSpPr>
          <p:spPr>
            <a:xfrm rot="19200000">
              <a:off x="3727628" y="6809782"/>
              <a:ext cx="97605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HA-SUMO1</a:t>
              </a:r>
              <a:endParaRPr lang="en-US" altLang="zh-CN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5" name="文本框 284"/>
            <p:cNvSpPr txBox="1"/>
            <p:nvPr/>
          </p:nvSpPr>
          <p:spPr>
            <a:xfrm rot="19200000">
              <a:off x="3971682" y="6806572"/>
              <a:ext cx="92072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HA-SUMO2</a:t>
              </a:r>
              <a:endParaRPr lang="en-US" altLang="zh-CN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6" name="文本框 285"/>
            <p:cNvSpPr txBox="1"/>
            <p:nvPr/>
          </p:nvSpPr>
          <p:spPr>
            <a:xfrm rot="19200000">
              <a:off x="4209000" y="6805042"/>
              <a:ext cx="88132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HA-SUMO3</a:t>
              </a:r>
              <a:endParaRPr lang="en-US" altLang="zh-CN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7" name="文本框 286"/>
            <p:cNvSpPr txBox="1"/>
            <p:nvPr/>
          </p:nvSpPr>
          <p:spPr>
            <a:xfrm>
              <a:off x="3399472" y="7110159"/>
              <a:ext cx="21049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_</a:t>
              </a:r>
            </a:p>
          </p:txBody>
        </p:sp>
        <p:sp>
          <p:nvSpPr>
            <p:cNvPr id="288" name="文本框 287"/>
            <p:cNvSpPr txBox="1"/>
            <p:nvPr/>
          </p:nvSpPr>
          <p:spPr>
            <a:xfrm>
              <a:off x="3602765" y="7171514"/>
              <a:ext cx="21049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</a:p>
          </p:txBody>
        </p:sp>
        <p:sp>
          <p:nvSpPr>
            <p:cNvPr id="289" name="文本框 288"/>
            <p:cNvSpPr txBox="1"/>
            <p:nvPr/>
          </p:nvSpPr>
          <p:spPr>
            <a:xfrm>
              <a:off x="3827419" y="7177666"/>
              <a:ext cx="21049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</a:p>
          </p:txBody>
        </p:sp>
        <p:sp>
          <p:nvSpPr>
            <p:cNvPr id="290" name="文本框 289"/>
            <p:cNvSpPr txBox="1"/>
            <p:nvPr/>
          </p:nvSpPr>
          <p:spPr>
            <a:xfrm>
              <a:off x="4062840" y="7174968"/>
              <a:ext cx="21049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</a:p>
          </p:txBody>
        </p:sp>
        <p:sp>
          <p:nvSpPr>
            <p:cNvPr id="291" name="文本框 290"/>
            <p:cNvSpPr txBox="1"/>
            <p:nvPr/>
          </p:nvSpPr>
          <p:spPr>
            <a:xfrm>
              <a:off x="4305263" y="7180218"/>
              <a:ext cx="21049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</a:p>
          </p:txBody>
        </p:sp>
        <p:sp>
          <p:nvSpPr>
            <p:cNvPr id="292" name="文本框 291"/>
            <p:cNvSpPr txBox="1"/>
            <p:nvPr/>
          </p:nvSpPr>
          <p:spPr>
            <a:xfrm>
              <a:off x="4464541" y="7172095"/>
              <a:ext cx="110113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Flag-USP8</a:t>
              </a:r>
              <a:endParaRPr lang="en-US" altLang="zh-CN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3" name="文本框 292"/>
            <p:cNvSpPr txBox="1"/>
            <p:nvPr/>
          </p:nvSpPr>
          <p:spPr>
            <a:xfrm>
              <a:off x="4527293" y="7709701"/>
              <a:ext cx="80983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Flag-USP8</a:t>
              </a:r>
              <a:endParaRPr lang="en-US" altLang="zh-CN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4" name="右大括号 293"/>
            <p:cNvSpPr/>
            <p:nvPr/>
          </p:nvSpPr>
          <p:spPr>
            <a:xfrm>
              <a:off x="4563738" y="7409117"/>
              <a:ext cx="45719" cy="355686"/>
            </a:xfrm>
            <a:prstGeom prst="rightBrac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5" name="文本框 294"/>
            <p:cNvSpPr txBox="1"/>
            <p:nvPr/>
          </p:nvSpPr>
          <p:spPr>
            <a:xfrm>
              <a:off x="4558817" y="7367950"/>
              <a:ext cx="117532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HA-SUMO-</a:t>
              </a:r>
            </a:p>
            <a:p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onjugated USP8</a:t>
              </a:r>
              <a:endParaRPr lang="en-US" altLang="zh-CN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6" name="文本框 295"/>
            <p:cNvSpPr txBox="1"/>
            <p:nvPr/>
          </p:nvSpPr>
          <p:spPr>
            <a:xfrm>
              <a:off x="5637170" y="7339332"/>
              <a:ext cx="588623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dirty="0" err="1">
                  <a:latin typeface="Arial" panose="020B0604020202020204" pitchFamily="34" charset="0"/>
                  <a:cs typeface="Arial" panose="020B0604020202020204" pitchFamily="34" charset="0"/>
                </a:rPr>
                <a:t>IP:Flag</a:t>
              </a:r>
              <a:endParaRPr lang="en-US" altLang="zh-CN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IB:HA</a:t>
              </a:r>
            </a:p>
            <a:p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Flag</a:t>
              </a:r>
              <a:endParaRPr lang="en-US" altLang="zh-CN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7" name="文本框 296"/>
            <p:cNvSpPr txBox="1"/>
            <p:nvPr/>
          </p:nvSpPr>
          <p:spPr>
            <a:xfrm>
              <a:off x="5504054" y="8122519"/>
              <a:ext cx="338554" cy="377667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WCL</a:t>
              </a:r>
            </a:p>
          </p:txBody>
        </p:sp>
        <p:sp>
          <p:nvSpPr>
            <p:cNvPr id="298" name="文本框 297"/>
            <p:cNvSpPr txBox="1"/>
            <p:nvPr/>
          </p:nvSpPr>
          <p:spPr>
            <a:xfrm>
              <a:off x="4566376" y="7980800"/>
              <a:ext cx="98892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HA-SUMOs-</a:t>
              </a:r>
            </a:p>
            <a:p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conjugates</a:t>
              </a:r>
            </a:p>
          </p:txBody>
        </p:sp>
        <p:sp>
          <p:nvSpPr>
            <p:cNvPr id="299" name="文本框 298"/>
            <p:cNvSpPr txBox="1"/>
            <p:nvPr/>
          </p:nvSpPr>
          <p:spPr>
            <a:xfrm>
              <a:off x="4526046" y="8334197"/>
              <a:ext cx="110113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Flag-USP8</a:t>
              </a:r>
              <a:endParaRPr lang="en-US" altLang="zh-CN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0" name="右大括号 299"/>
            <p:cNvSpPr/>
            <p:nvPr/>
          </p:nvSpPr>
          <p:spPr>
            <a:xfrm>
              <a:off x="4563787" y="8037541"/>
              <a:ext cx="45719" cy="350463"/>
            </a:xfrm>
            <a:prstGeom prst="rightBrac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01" name="图片 300"/>
            <p:cNvPicPr preferRelativeResize="0">
              <a:picLocks/>
            </p:cNvPicPr>
            <p:nvPr/>
          </p:nvPicPr>
          <p:blipFill>
            <a:blip r:embed="rId5">
              <a:grayscl/>
            </a:blip>
            <a:stretch>
              <a:fillRect/>
            </a:stretch>
          </p:blipFill>
          <p:spPr>
            <a:xfrm>
              <a:off x="3384413" y="8596366"/>
              <a:ext cx="1152000" cy="216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302" name="文本框 301"/>
            <p:cNvSpPr txBox="1"/>
            <p:nvPr/>
          </p:nvSpPr>
          <p:spPr>
            <a:xfrm>
              <a:off x="4515099" y="8555942"/>
              <a:ext cx="68971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GAPDH</a:t>
              </a:r>
            </a:p>
          </p:txBody>
        </p:sp>
        <p:sp>
          <p:nvSpPr>
            <p:cNvPr id="303" name="文本框 302"/>
            <p:cNvSpPr txBox="1"/>
            <p:nvPr/>
          </p:nvSpPr>
          <p:spPr>
            <a:xfrm>
              <a:off x="5468739" y="8003800"/>
              <a:ext cx="338554" cy="898900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___________</a:t>
              </a:r>
              <a:endParaRPr lang="en-US" altLang="zh-CN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4" name="文本框 303"/>
            <p:cNvSpPr txBox="1"/>
            <p:nvPr/>
          </p:nvSpPr>
          <p:spPr>
            <a:xfrm>
              <a:off x="5557582" y="7358359"/>
              <a:ext cx="338554" cy="737486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_______</a:t>
              </a:r>
              <a:endParaRPr lang="en-US" altLang="zh-CN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5" name="文本框 304"/>
            <p:cNvSpPr txBox="1"/>
            <p:nvPr/>
          </p:nvSpPr>
          <p:spPr>
            <a:xfrm>
              <a:off x="3027813" y="7196761"/>
              <a:ext cx="41229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6" name="文本框 305"/>
            <p:cNvSpPr txBox="1"/>
            <p:nvPr/>
          </p:nvSpPr>
          <p:spPr>
            <a:xfrm>
              <a:off x="3022511" y="7700462"/>
              <a:ext cx="39626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130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7" name="文本框 306"/>
            <p:cNvSpPr txBox="1"/>
            <p:nvPr/>
          </p:nvSpPr>
          <p:spPr>
            <a:xfrm>
              <a:off x="3241726" y="7691037"/>
              <a:ext cx="22794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8" name="文本框 307"/>
            <p:cNvSpPr txBox="1"/>
            <p:nvPr/>
          </p:nvSpPr>
          <p:spPr>
            <a:xfrm>
              <a:off x="3025159" y="7489799"/>
              <a:ext cx="39626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180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9" name="文本框 308"/>
            <p:cNvSpPr txBox="1"/>
            <p:nvPr/>
          </p:nvSpPr>
          <p:spPr>
            <a:xfrm>
              <a:off x="3245201" y="7483227"/>
              <a:ext cx="22794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0" name="文本框 309"/>
            <p:cNvSpPr txBox="1"/>
            <p:nvPr/>
          </p:nvSpPr>
          <p:spPr>
            <a:xfrm>
              <a:off x="3027813" y="8305359"/>
              <a:ext cx="39626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130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1" name="文本框 310"/>
            <p:cNvSpPr txBox="1"/>
            <p:nvPr/>
          </p:nvSpPr>
          <p:spPr>
            <a:xfrm>
              <a:off x="3243057" y="8291692"/>
              <a:ext cx="22794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2" name="文本框 311"/>
            <p:cNvSpPr txBox="1"/>
            <p:nvPr/>
          </p:nvSpPr>
          <p:spPr>
            <a:xfrm>
              <a:off x="3033220" y="8121205"/>
              <a:ext cx="39626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180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3" name="文本框 312"/>
            <p:cNvSpPr txBox="1"/>
            <p:nvPr/>
          </p:nvSpPr>
          <p:spPr>
            <a:xfrm>
              <a:off x="3247916" y="8113468"/>
              <a:ext cx="22794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4" name="文本框 313"/>
            <p:cNvSpPr txBox="1"/>
            <p:nvPr/>
          </p:nvSpPr>
          <p:spPr>
            <a:xfrm>
              <a:off x="3086871" y="8613797"/>
              <a:ext cx="32573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35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5" name="文本框 314"/>
            <p:cNvSpPr txBox="1"/>
            <p:nvPr/>
          </p:nvSpPr>
          <p:spPr>
            <a:xfrm>
              <a:off x="3241726" y="8598354"/>
              <a:ext cx="22794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6" name="文本框 315"/>
            <p:cNvSpPr txBox="1"/>
            <p:nvPr/>
          </p:nvSpPr>
          <p:spPr>
            <a:xfrm>
              <a:off x="3399472" y="6961936"/>
              <a:ext cx="21049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_</a:t>
              </a:r>
            </a:p>
          </p:txBody>
        </p:sp>
        <p:sp>
          <p:nvSpPr>
            <p:cNvPr id="317" name="文本框 316"/>
            <p:cNvSpPr txBox="1"/>
            <p:nvPr/>
          </p:nvSpPr>
          <p:spPr>
            <a:xfrm>
              <a:off x="3604677" y="6965474"/>
              <a:ext cx="21049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_</a:t>
              </a:r>
            </a:p>
          </p:txBody>
        </p:sp>
      </p:grpSp>
      <p:sp>
        <p:nvSpPr>
          <p:cNvPr id="319" name="文本框 318"/>
          <p:cNvSpPr txBox="1"/>
          <p:nvPr/>
        </p:nvSpPr>
        <p:spPr>
          <a:xfrm>
            <a:off x="299733" y="2358933"/>
            <a:ext cx="3321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64" name="组合 363"/>
          <p:cNvGrpSpPr/>
          <p:nvPr/>
        </p:nvGrpSpPr>
        <p:grpSpPr>
          <a:xfrm>
            <a:off x="497692" y="2223200"/>
            <a:ext cx="3315974" cy="3341824"/>
            <a:chOff x="2775304" y="1283582"/>
            <a:chExt cx="3315974" cy="3341824"/>
          </a:xfrm>
        </p:grpSpPr>
        <p:grpSp>
          <p:nvGrpSpPr>
            <p:cNvPr id="365" name="组合 364"/>
            <p:cNvGrpSpPr/>
            <p:nvPr/>
          </p:nvGrpSpPr>
          <p:grpSpPr>
            <a:xfrm>
              <a:off x="3142776" y="1283582"/>
              <a:ext cx="2948502" cy="3341824"/>
              <a:chOff x="1214160" y="1393120"/>
              <a:chExt cx="2948502" cy="3341824"/>
            </a:xfrm>
          </p:grpSpPr>
          <p:pic>
            <p:nvPicPr>
              <p:cNvPr id="389" name="图片 388"/>
              <p:cNvPicPr preferRelativeResize="0">
                <a:picLocks/>
              </p:cNvPicPr>
              <p:nvPr/>
            </p:nvPicPr>
            <p:blipFill>
              <a:blip r:embed="rId6">
                <a:grayscl/>
              </a:blip>
              <a:stretch>
                <a:fillRect/>
              </a:stretch>
            </p:blipFill>
            <p:spPr>
              <a:xfrm>
                <a:off x="1214160" y="4102580"/>
                <a:ext cx="899795" cy="2159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sp>
            <p:nvSpPr>
              <p:cNvPr id="390" name="文本框 389"/>
              <p:cNvSpPr txBox="1"/>
              <p:nvPr/>
            </p:nvSpPr>
            <p:spPr>
              <a:xfrm>
                <a:off x="1769147" y="1398895"/>
                <a:ext cx="962025" cy="2463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ML-792</a:t>
                </a:r>
              </a:p>
            </p:txBody>
          </p:sp>
          <p:sp>
            <p:nvSpPr>
              <p:cNvPr id="391" name="文本框 390"/>
              <p:cNvSpPr txBox="1"/>
              <p:nvPr/>
            </p:nvSpPr>
            <p:spPr>
              <a:xfrm>
                <a:off x="1308989" y="1393120"/>
                <a:ext cx="596199" cy="2463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DMSO</a:t>
                </a:r>
              </a:p>
            </p:txBody>
          </p:sp>
          <p:sp>
            <p:nvSpPr>
              <p:cNvPr id="392" name="文本框 391"/>
              <p:cNvSpPr txBox="1"/>
              <p:nvPr/>
            </p:nvSpPr>
            <p:spPr>
              <a:xfrm>
                <a:off x="1853145" y="1580461"/>
                <a:ext cx="249366" cy="2463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</a:p>
            </p:txBody>
          </p:sp>
          <p:sp>
            <p:nvSpPr>
              <p:cNvPr id="393" name="文本框 392"/>
              <p:cNvSpPr txBox="1"/>
              <p:nvPr/>
            </p:nvSpPr>
            <p:spPr>
              <a:xfrm>
                <a:off x="1646411" y="1578889"/>
                <a:ext cx="249366" cy="2463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</a:p>
            </p:txBody>
          </p:sp>
          <p:sp>
            <p:nvSpPr>
              <p:cNvPr id="394" name="文本框 393"/>
              <p:cNvSpPr txBox="1"/>
              <p:nvPr/>
            </p:nvSpPr>
            <p:spPr>
              <a:xfrm>
                <a:off x="1434875" y="1709699"/>
                <a:ext cx="249366" cy="2463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</a:p>
            </p:txBody>
          </p:sp>
          <p:sp>
            <p:nvSpPr>
              <p:cNvPr id="395" name="文本框 394"/>
              <p:cNvSpPr txBox="1"/>
              <p:nvPr/>
            </p:nvSpPr>
            <p:spPr>
              <a:xfrm>
                <a:off x="1646411" y="1709699"/>
                <a:ext cx="249366" cy="2463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</a:p>
            </p:txBody>
          </p:sp>
          <p:sp>
            <p:nvSpPr>
              <p:cNvPr id="396" name="文本框 395"/>
              <p:cNvSpPr txBox="1"/>
              <p:nvPr/>
            </p:nvSpPr>
            <p:spPr>
              <a:xfrm>
                <a:off x="1853145" y="1709699"/>
                <a:ext cx="249366" cy="2463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</a:p>
            </p:txBody>
          </p:sp>
          <p:sp>
            <p:nvSpPr>
              <p:cNvPr id="397" name="文本框 396"/>
              <p:cNvSpPr txBox="1"/>
              <p:nvPr/>
            </p:nvSpPr>
            <p:spPr>
              <a:xfrm>
                <a:off x="1245270" y="1640902"/>
                <a:ext cx="212522" cy="2463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_</a:t>
                </a:r>
              </a:p>
            </p:txBody>
          </p:sp>
          <p:sp>
            <p:nvSpPr>
              <p:cNvPr id="398" name="文本框 397"/>
              <p:cNvSpPr txBox="1"/>
              <p:nvPr/>
            </p:nvSpPr>
            <p:spPr>
              <a:xfrm>
                <a:off x="1237422" y="1834445"/>
                <a:ext cx="249366" cy="2463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</a:p>
            </p:txBody>
          </p:sp>
          <p:sp>
            <p:nvSpPr>
              <p:cNvPr id="399" name="文本框 398"/>
              <p:cNvSpPr txBox="1"/>
              <p:nvPr/>
            </p:nvSpPr>
            <p:spPr>
              <a:xfrm>
                <a:off x="1434875" y="1834445"/>
                <a:ext cx="249366" cy="2463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</a:p>
            </p:txBody>
          </p:sp>
          <p:sp>
            <p:nvSpPr>
              <p:cNvPr id="400" name="文本框 399"/>
              <p:cNvSpPr txBox="1"/>
              <p:nvPr/>
            </p:nvSpPr>
            <p:spPr>
              <a:xfrm>
                <a:off x="1646411" y="1834445"/>
                <a:ext cx="249366" cy="2463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</a:p>
            </p:txBody>
          </p:sp>
          <p:sp>
            <p:nvSpPr>
              <p:cNvPr id="401" name="文本框 400"/>
              <p:cNvSpPr txBox="1"/>
              <p:nvPr/>
            </p:nvSpPr>
            <p:spPr>
              <a:xfrm>
                <a:off x="1853145" y="1834445"/>
                <a:ext cx="249366" cy="2463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</a:p>
            </p:txBody>
          </p:sp>
          <p:sp>
            <p:nvSpPr>
              <p:cNvPr id="402" name="文本框 401"/>
              <p:cNvSpPr txBox="1"/>
              <p:nvPr/>
            </p:nvSpPr>
            <p:spPr>
              <a:xfrm>
                <a:off x="2030639" y="1572253"/>
                <a:ext cx="1126019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siSENP6 </a:t>
                </a:r>
                <a:endPara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3" name="文本框 402"/>
              <p:cNvSpPr txBox="1"/>
              <p:nvPr/>
            </p:nvSpPr>
            <p:spPr>
              <a:xfrm>
                <a:off x="2030710" y="1702639"/>
                <a:ext cx="841199" cy="2463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Flag-USP8</a:t>
                </a:r>
              </a:p>
            </p:txBody>
          </p:sp>
          <p:sp>
            <p:nvSpPr>
              <p:cNvPr id="404" name="文本框 403"/>
              <p:cNvSpPr txBox="1"/>
              <p:nvPr/>
            </p:nvSpPr>
            <p:spPr>
              <a:xfrm>
                <a:off x="2030781" y="1833024"/>
                <a:ext cx="919650" cy="2463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HA-IFNAR2</a:t>
                </a:r>
              </a:p>
            </p:txBody>
          </p:sp>
          <p:pic>
            <p:nvPicPr>
              <p:cNvPr id="405" name="图片 404"/>
              <p:cNvPicPr preferRelativeResize="0">
                <a:picLocks/>
              </p:cNvPicPr>
              <p:nvPr/>
            </p:nvPicPr>
            <p:blipFill>
              <a:blip r:embed="rId7">
                <a:grayscl/>
              </a:blip>
              <a:stretch>
                <a:fillRect/>
              </a:stretch>
            </p:blipFill>
            <p:spPr>
              <a:xfrm>
                <a:off x="1214160" y="3267346"/>
                <a:ext cx="899795" cy="2159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</p:pic>
          <p:pic>
            <p:nvPicPr>
              <p:cNvPr id="406" name="图片 405"/>
              <p:cNvPicPr preferRelativeResize="0">
                <a:picLocks/>
              </p:cNvPicPr>
              <p:nvPr/>
            </p:nvPicPr>
            <p:blipFill>
              <a:blip r:embed="rId8">
                <a:grayscl/>
              </a:blip>
              <a:stretch>
                <a:fillRect/>
              </a:stretch>
            </p:blipFill>
            <p:spPr>
              <a:xfrm>
                <a:off x="1214160" y="3002279"/>
                <a:ext cx="899795" cy="2159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407" name="图片 406"/>
              <p:cNvPicPr preferRelativeResize="0">
                <a:picLocks/>
              </p:cNvPicPr>
              <p:nvPr/>
            </p:nvPicPr>
            <p:blipFill>
              <a:blip r:embed="rId9">
                <a:grayscl/>
              </a:blip>
              <a:stretch>
                <a:fillRect/>
              </a:stretch>
            </p:blipFill>
            <p:spPr>
              <a:xfrm>
                <a:off x="1214160" y="2527661"/>
                <a:ext cx="899795" cy="4318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408" name="图片 407"/>
              <p:cNvPicPr preferRelativeResize="0">
                <a:picLocks/>
              </p:cNvPicPr>
              <p:nvPr/>
            </p:nvPicPr>
            <p:blipFill>
              <a:blip r:embed="rId10">
                <a:grayscl/>
              </a:blip>
              <a:stretch>
                <a:fillRect/>
              </a:stretch>
            </p:blipFill>
            <p:spPr>
              <a:xfrm>
                <a:off x="1214160" y="2046693"/>
                <a:ext cx="899795" cy="431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</p:pic>
          <p:sp>
            <p:nvSpPr>
              <p:cNvPr id="409" name="右大括号 408"/>
              <p:cNvSpPr/>
              <p:nvPr/>
            </p:nvSpPr>
            <p:spPr>
              <a:xfrm>
                <a:off x="2163408" y="2565067"/>
                <a:ext cx="77153" cy="226125"/>
              </a:xfrm>
              <a:prstGeom prst="rightBrace">
                <a:avLst>
                  <a:gd name="adj1" fmla="val 8333"/>
                  <a:gd name="adj2" fmla="val 27830"/>
                </a:avLst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0" name="文本框 409"/>
              <p:cNvSpPr txBox="1"/>
              <p:nvPr/>
            </p:nvSpPr>
            <p:spPr>
              <a:xfrm>
                <a:off x="2121596" y="3005313"/>
                <a:ext cx="1483098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USP8 </a:t>
                </a:r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  <a:sym typeface="+mn-ea"/>
                  </a:rPr>
                  <a:t>(</a:t>
                </a:r>
                <a:r>
                  <a:rPr lang="en-US" altLang="zh-CN" sz="1000" dirty="0">
                    <a:latin typeface="Arial" panose="020B0604020202020204" pitchFamily="34" charset="0"/>
                    <a:cs typeface="Arial" panose="020B0604020202020204" pitchFamily="34" charset="0"/>
                    <a:sym typeface="+mn-ea"/>
                  </a:rPr>
                  <a:t>short exposure</a:t>
                </a:r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  <a:sym typeface="+mn-ea"/>
                  </a:rPr>
                  <a:t>)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1" name="文本框 410"/>
              <p:cNvSpPr txBox="1"/>
              <p:nvPr/>
            </p:nvSpPr>
            <p:spPr>
              <a:xfrm>
                <a:off x="2116252" y="3235233"/>
                <a:ext cx="765270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IFNAR2</a:t>
                </a:r>
              </a:p>
            </p:txBody>
          </p:sp>
          <p:sp>
            <p:nvSpPr>
              <p:cNvPr id="412" name="文本框 411"/>
              <p:cNvSpPr txBox="1"/>
              <p:nvPr/>
            </p:nvSpPr>
            <p:spPr>
              <a:xfrm>
                <a:off x="2118616" y="2792640"/>
                <a:ext cx="1439818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USP8 (long exposure)</a:t>
                </a:r>
              </a:p>
            </p:txBody>
          </p:sp>
          <p:sp>
            <p:nvSpPr>
              <p:cNvPr id="413" name="右大括号 412"/>
              <p:cNvSpPr/>
              <p:nvPr/>
            </p:nvSpPr>
            <p:spPr>
              <a:xfrm>
                <a:off x="2158405" y="2065743"/>
                <a:ext cx="103508" cy="406662"/>
              </a:xfrm>
              <a:prstGeom prst="rightBrace">
                <a:avLst>
                  <a:gd name="adj1" fmla="val 8333"/>
                  <a:gd name="adj2" fmla="val 58750"/>
                </a:avLst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4" name="文本框 413"/>
              <p:cNvSpPr txBox="1"/>
              <p:nvPr/>
            </p:nvSpPr>
            <p:spPr>
              <a:xfrm>
                <a:off x="2174223" y="2076466"/>
                <a:ext cx="123463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SUMO-conjugated</a:t>
                </a:r>
              </a:p>
              <a:p>
                <a:r>
                  <a:rPr lang="en-US" altLang="zh-CN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USP8</a:t>
                </a:r>
              </a:p>
            </p:txBody>
          </p:sp>
          <p:cxnSp>
            <p:nvCxnSpPr>
              <p:cNvPr id="415" name="肘形连接符 414"/>
              <p:cNvCxnSpPr/>
              <p:nvPr/>
            </p:nvCxnSpPr>
            <p:spPr>
              <a:xfrm rot="10800000">
                <a:off x="2650086" y="2354045"/>
                <a:ext cx="506572" cy="163789"/>
              </a:xfrm>
              <a:prstGeom prst="bentConnector3">
                <a:avLst>
                  <a:gd name="adj1" fmla="val 50000"/>
                </a:avLst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16" name="文本框 415"/>
              <p:cNvSpPr txBox="1"/>
              <p:nvPr/>
            </p:nvSpPr>
            <p:spPr>
              <a:xfrm>
                <a:off x="2111057" y="3566160"/>
                <a:ext cx="603050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SENP6</a:t>
                </a:r>
              </a:p>
            </p:txBody>
          </p:sp>
          <p:sp>
            <p:nvSpPr>
              <p:cNvPr id="417" name="文本框 416"/>
              <p:cNvSpPr txBox="1"/>
              <p:nvPr/>
            </p:nvSpPr>
            <p:spPr>
              <a:xfrm>
                <a:off x="2115542" y="3857230"/>
                <a:ext cx="518091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USP8</a:t>
                </a:r>
              </a:p>
            </p:txBody>
          </p:sp>
          <p:sp>
            <p:nvSpPr>
              <p:cNvPr id="418" name="文本框 417"/>
              <p:cNvSpPr txBox="1"/>
              <p:nvPr/>
            </p:nvSpPr>
            <p:spPr>
              <a:xfrm>
                <a:off x="2104705" y="4373245"/>
                <a:ext cx="639919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GAPDH</a:t>
                </a:r>
              </a:p>
            </p:txBody>
          </p:sp>
          <p:sp>
            <p:nvSpPr>
              <p:cNvPr id="419" name="文本框 418"/>
              <p:cNvSpPr txBox="1"/>
              <p:nvPr/>
            </p:nvSpPr>
            <p:spPr>
              <a:xfrm>
                <a:off x="2121807" y="4103130"/>
                <a:ext cx="760032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IFNAR2</a:t>
                </a:r>
              </a:p>
            </p:txBody>
          </p:sp>
          <p:pic>
            <p:nvPicPr>
              <p:cNvPr id="420" name="图片 419"/>
              <p:cNvPicPr preferRelativeResize="0">
                <a:picLocks/>
              </p:cNvPicPr>
              <p:nvPr/>
            </p:nvPicPr>
            <p:blipFill>
              <a:blip r:embed="rId11">
                <a:grayscl/>
              </a:blip>
              <a:stretch>
                <a:fillRect/>
              </a:stretch>
            </p:blipFill>
            <p:spPr>
              <a:xfrm>
                <a:off x="1214160" y="3841990"/>
                <a:ext cx="899795" cy="2159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421" name="图片 420"/>
              <p:cNvPicPr preferRelativeResize="0">
                <a:picLocks/>
              </p:cNvPicPr>
              <p:nvPr/>
            </p:nvPicPr>
            <p:blipFill>
              <a:blip r:embed="rId12">
                <a:grayscl/>
              </a:blip>
              <a:stretch>
                <a:fillRect/>
              </a:stretch>
            </p:blipFill>
            <p:spPr>
              <a:xfrm>
                <a:off x="1214160" y="4363170"/>
                <a:ext cx="899795" cy="2159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422" name="图片 421"/>
              <p:cNvPicPr preferRelativeResize="0">
                <a:picLocks/>
              </p:cNvPicPr>
              <p:nvPr/>
            </p:nvPicPr>
            <p:blipFill>
              <a:blip r:embed="rId13">
                <a:grayscl/>
              </a:blip>
              <a:stretch>
                <a:fillRect/>
              </a:stretch>
            </p:blipFill>
            <p:spPr>
              <a:xfrm>
                <a:off x="1214160" y="3581400"/>
                <a:ext cx="899795" cy="2159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sp>
            <p:nvSpPr>
              <p:cNvPr id="423" name="文本框 422"/>
              <p:cNvSpPr txBox="1"/>
              <p:nvPr/>
            </p:nvSpPr>
            <p:spPr>
              <a:xfrm>
                <a:off x="3489080" y="2378250"/>
                <a:ext cx="673582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IP:Flag</a:t>
                </a:r>
                <a:endPara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IB:USP8</a:t>
                </a:r>
              </a:p>
              <a:p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IFNAR2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4" name="文本框 423"/>
              <p:cNvSpPr txBox="1"/>
              <p:nvPr/>
            </p:nvSpPr>
            <p:spPr>
              <a:xfrm>
                <a:off x="2758685" y="3859530"/>
                <a:ext cx="338554" cy="477701"/>
              </a:xfrm>
              <a:prstGeom prst="rect">
                <a:avLst/>
              </a:prstGeom>
              <a:noFill/>
            </p:spPr>
            <p:txBody>
              <a:bodyPr vert="eaVert" wrap="square" rtlCol="0">
                <a:spAutoFit/>
              </a:bodyPr>
              <a:lstStyle/>
              <a:p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WCL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5" name="文本框 424"/>
              <p:cNvSpPr txBox="1"/>
              <p:nvPr/>
            </p:nvSpPr>
            <p:spPr>
              <a:xfrm>
                <a:off x="2173569" y="2468598"/>
                <a:ext cx="123463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SUMO-conjugated</a:t>
                </a:r>
              </a:p>
              <a:p>
                <a:r>
                  <a:rPr lang="en-US" altLang="zh-CN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USP8</a:t>
                </a:r>
              </a:p>
            </p:txBody>
          </p:sp>
          <p:sp>
            <p:nvSpPr>
              <p:cNvPr id="426" name="文本框 425"/>
              <p:cNvSpPr txBox="1"/>
              <p:nvPr/>
            </p:nvSpPr>
            <p:spPr>
              <a:xfrm>
                <a:off x="1434875" y="1506162"/>
                <a:ext cx="212522" cy="2463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_</a:t>
                </a:r>
              </a:p>
            </p:txBody>
          </p:sp>
          <p:sp>
            <p:nvSpPr>
              <p:cNvPr id="427" name="文本框 426"/>
              <p:cNvSpPr txBox="1"/>
              <p:nvPr/>
            </p:nvSpPr>
            <p:spPr>
              <a:xfrm>
                <a:off x="1245270" y="1504770"/>
                <a:ext cx="212522" cy="2463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_</a:t>
                </a:r>
              </a:p>
            </p:txBody>
          </p:sp>
          <p:sp>
            <p:nvSpPr>
              <p:cNvPr id="428" name="文本框 427"/>
              <p:cNvSpPr txBox="1"/>
              <p:nvPr/>
            </p:nvSpPr>
            <p:spPr>
              <a:xfrm>
                <a:off x="3452753" y="2096036"/>
                <a:ext cx="307777" cy="1477328"/>
              </a:xfrm>
              <a:prstGeom prst="rect">
                <a:avLst/>
              </a:prstGeom>
              <a:noFill/>
            </p:spPr>
            <p:txBody>
              <a:bodyPr vert="eaVert" wrap="none" rtlCol="0">
                <a:spAutoFit/>
              </a:bodyPr>
              <a:lstStyle/>
              <a:p>
                <a:r>
                  <a:rPr lang="en-US" altLang="zh-CN" sz="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________________________</a:t>
                </a:r>
                <a:endPara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9" name="文本框 428"/>
              <p:cNvSpPr txBox="1"/>
              <p:nvPr/>
            </p:nvSpPr>
            <p:spPr>
              <a:xfrm>
                <a:off x="2696383" y="3546157"/>
                <a:ext cx="307777" cy="1188787"/>
              </a:xfrm>
              <a:prstGeom prst="rect">
                <a:avLst/>
              </a:prstGeom>
              <a:noFill/>
            </p:spPr>
            <p:txBody>
              <a:bodyPr vert="eaVert" wrap="none" rtlCol="0">
                <a:spAutoFit/>
              </a:bodyPr>
              <a:lstStyle/>
              <a:p>
                <a:r>
                  <a:rPr lang="en-US" altLang="zh-CN" sz="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___________________</a:t>
                </a:r>
                <a:endPara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0" name="文本框 21"/>
              <p:cNvSpPr txBox="1">
                <a:spLocks noChangeArrowheads="1"/>
              </p:cNvSpPr>
              <p:nvPr/>
            </p:nvSpPr>
            <p:spPr bwMode="auto">
              <a:xfrm>
                <a:off x="1249878" y="1414650"/>
                <a:ext cx="659011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______</a:t>
                </a:r>
                <a:endPara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1" name="文本框 21"/>
              <p:cNvSpPr txBox="1">
                <a:spLocks noChangeArrowheads="1"/>
              </p:cNvSpPr>
              <p:nvPr/>
            </p:nvSpPr>
            <p:spPr bwMode="auto">
              <a:xfrm>
                <a:off x="1799479" y="1411436"/>
                <a:ext cx="434798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___</a:t>
                </a:r>
                <a:endPara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66" name="文本框 175"/>
            <p:cNvSpPr txBox="1">
              <a:spLocks noChangeArrowheads="1"/>
            </p:cNvSpPr>
            <p:nvPr/>
          </p:nvSpPr>
          <p:spPr bwMode="auto">
            <a:xfrm>
              <a:off x="2784745" y="1723565"/>
              <a:ext cx="412292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7" name="文本框 176"/>
            <p:cNvSpPr txBox="1">
              <a:spLocks noChangeArrowheads="1"/>
            </p:cNvSpPr>
            <p:nvPr/>
          </p:nvSpPr>
          <p:spPr bwMode="auto">
            <a:xfrm>
              <a:off x="2787483" y="2629809"/>
              <a:ext cx="396262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>
                  <a:latin typeface="Arial" panose="020B0604020202020204" pitchFamily="34" charset="0"/>
                  <a:cs typeface="Arial" panose="020B0604020202020204" pitchFamily="34" charset="0"/>
                </a:rPr>
                <a:t>130</a:t>
              </a:r>
              <a:endParaRPr lang="zh-CN" alt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8" name="文本框 177"/>
            <p:cNvSpPr txBox="1">
              <a:spLocks noChangeArrowheads="1"/>
            </p:cNvSpPr>
            <p:nvPr/>
          </p:nvSpPr>
          <p:spPr bwMode="auto">
            <a:xfrm>
              <a:off x="3009828" y="2630097"/>
              <a:ext cx="22794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zh-CN" alt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9" name="文本框 178"/>
            <p:cNvSpPr txBox="1">
              <a:spLocks noChangeArrowheads="1"/>
            </p:cNvSpPr>
            <p:nvPr/>
          </p:nvSpPr>
          <p:spPr bwMode="auto">
            <a:xfrm>
              <a:off x="2783413" y="2849612"/>
              <a:ext cx="396262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130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0" name="文本框 179"/>
            <p:cNvSpPr txBox="1">
              <a:spLocks noChangeArrowheads="1"/>
            </p:cNvSpPr>
            <p:nvPr/>
          </p:nvSpPr>
          <p:spPr bwMode="auto">
            <a:xfrm>
              <a:off x="3008300" y="2853098"/>
              <a:ext cx="22794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zh-CN" alt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1" name="文本框 180"/>
            <p:cNvSpPr txBox="1">
              <a:spLocks noChangeArrowheads="1"/>
            </p:cNvSpPr>
            <p:nvPr/>
          </p:nvSpPr>
          <p:spPr bwMode="auto">
            <a:xfrm>
              <a:off x="2845065" y="3213709"/>
              <a:ext cx="32573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>
                  <a:latin typeface="Arial" panose="020B0604020202020204" pitchFamily="34" charset="0"/>
                  <a:cs typeface="Arial" panose="020B0604020202020204" pitchFamily="34" charset="0"/>
                </a:rPr>
                <a:t>70</a:t>
              </a:r>
              <a:endParaRPr lang="zh-CN" alt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2" name="文本框 181"/>
            <p:cNvSpPr txBox="1">
              <a:spLocks noChangeArrowheads="1"/>
            </p:cNvSpPr>
            <p:nvPr/>
          </p:nvSpPr>
          <p:spPr bwMode="auto">
            <a:xfrm>
              <a:off x="3009043" y="3200599"/>
              <a:ext cx="22794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3" name="文本框 182"/>
            <p:cNvSpPr txBox="1">
              <a:spLocks noChangeArrowheads="1"/>
            </p:cNvSpPr>
            <p:nvPr/>
          </p:nvSpPr>
          <p:spPr bwMode="auto">
            <a:xfrm>
              <a:off x="2780825" y="3040797"/>
              <a:ext cx="396262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100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4" name="文本框 183"/>
            <p:cNvSpPr txBox="1">
              <a:spLocks noChangeArrowheads="1"/>
            </p:cNvSpPr>
            <p:nvPr/>
          </p:nvSpPr>
          <p:spPr bwMode="auto">
            <a:xfrm>
              <a:off x="3008972" y="3034898"/>
              <a:ext cx="22794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5" name="文本框 184"/>
            <p:cNvSpPr txBox="1">
              <a:spLocks noChangeArrowheads="1"/>
            </p:cNvSpPr>
            <p:nvPr/>
          </p:nvSpPr>
          <p:spPr bwMode="auto">
            <a:xfrm>
              <a:off x="2780225" y="2413097"/>
              <a:ext cx="396262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>
                  <a:latin typeface="Arial" panose="020B0604020202020204" pitchFamily="34" charset="0"/>
                  <a:cs typeface="Arial" panose="020B0604020202020204" pitchFamily="34" charset="0"/>
                </a:rPr>
                <a:t>180</a:t>
              </a:r>
              <a:endParaRPr lang="zh-CN" alt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6" name="文本框 185"/>
            <p:cNvSpPr txBox="1">
              <a:spLocks noChangeArrowheads="1"/>
            </p:cNvSpPr>
            <p:nvPr/>
          </p:nvSpPr>
          <p:spPr bwMode="auto">
            <a:xfrm>
              <a:off x="3008916" y="2410326"/>
              <a:ext cx="22794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7" name="文本框 186"/>
            <p:cNvSpPr txBox="1">
              <a:spLocks noChangeArrowheads="1"/>
            </p:cNvSpPr>
            <p:nvPr/>
          </p:nvSpPr>
          <p:spPr bwMode="auto">
            <a:xfrm>
              <a:off x="2777548" y="2035435"/>
              <a:ext cx="396262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180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8" name="文本框 187"/>
            <p:cNvSpPr txBox="1">
              <a:spLocks noChangeArrowheads="1"/>
            </p:cNvSpPr>
            <p:nvPr/>
          </p:nvSpPr>
          <p:spPr bwMode="auto">
            <a:xfrm>
              <a:off x="3009337" y="2031729"/>
              <a:ext cx="22794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9" name="文本框 189"/>
            <p:cNvSpPr txBox="1">
              <a:spLocks noChangeArrowheads="1"/>
            </p:cNvSpPr>
            <p:nvPr/>
          </p:nvSpPr>
          <p:spPr bwMode="auto">
            <a:xfrm>
              <a:off x="2782303" y="3470240"/>
              <a:ext cx="396262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130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0" name="文本框 190"/>
            <p:cNvSpPr txBox="1">
              <a:spLocks noChangeArrowheads="1"/>
            </p:cNvSpPr>
            <p:nvPr/>
          </p:nvSpPr>
          <p:spPr bwMode="auto">
            <a:xfrm>
              <a:off x="3005255" y="3446882"/>
              <a:ext cx="22794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1" name="文本框 191"/>
            <p:cNvSpPr txBox="1">
              <a:spLocks noChangeArrowheads="1"/>
            </p:cNvSpPr>
            <p:nvPr/>
          </p:nvSpPr>
          <p:spPr bwMode="auto">
            <a:xfrm>
              <a:off x="2779280" y="3749992"/>
              <a:ext cx="396262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130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2" name="文本框 192"/>
            <p:cNvSpPr txBox="1">
              <a:spLocks noChangeArrowheads="1"/>
            </p:cNvSpPr>
            <p:nvPr/>
          </p:nvSpPr>
          <p:spPr bwMode="auto">
            <a:xfrm>
              <a:off x="3007385" y="3726807"/>
              <a:ext cx="22794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zh-CN" alt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3" name="文本框 193"/>
            <p:cNvSpPr txBox="1">
              <a:spLocks noChangeArrowheads="1"/>
            </p:cNvSpPr>
            <p:nvPr/>
          </p:nvSpPr>
          <p:spPr bwMode="auto">
            <a:xfrm>
              <a:off x="2836984" y="4065910"/>
              <a:ext cx="32573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>
                  <a:latin typeface="Arial" panose="020B0604020202020204" pitchFamily="34" charset="0"/>
                  <a:cs typeface="Arial" panose="020B0604020202020204" pitchFamily="34" charset="0"/>
                </a:rPr>
                <a:t>70</a:t>
              </a:r>
              <a:endParaRPr lang="zh-CN" alt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4" name="文本框 194"/>
            <p:cNvSpPr txBox="1">
              <a:spLocks noChangeArrowheads="1"/>
            </p:cNvSpPr>
            <p:nvPr/>
          </p:nvSpPr>
          <p:spPr bwMode="auto">
            <a:xfrm>
              <a:off x="3009614" y="4061300"/>
              <a:ext cx="22794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zh-CN" alt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5" name="文本框 195"/>
            <p:cNvSpPr txBox="1">
              <a:spLocks noChangeArrowheads="1"/>
            </p:cNvSpPr>
            <p:nvPr/>
          </p:nvSpPr>
          <p:spPr bwMode="auto">
            <a:xfrm>
              <a:off x="2775304" y="3913446"/>
              <a:ext cx="396262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100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6" name="文本框 196"/>
            <p:cNvSpPr txBox="1">
              <a:spLocks noChangeArrowheads="1"/>
            </p:cNvSpPr>
            <p:nvPr/>
          </p:nvSpPr>
          <p:spPr bwMode="auto">
            <a:xfrm>
              <a:off x="3005309" y="3893643"/>
              <a:ext cx="22794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7" name="文本框 197"/>
            <p:cNvSpPr txBox="1">
              <a:spLocks noChangeArrowheads="1"/>
            </p:cNvSpPr>
            <p:nvPr/>
          </p:nvSpPr>
          <p:spPr bwMode="auto">
            <a:xfrm>
              <a:off x="2851072" y="4281292"/>
              <a:ext cx="32573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>
                  <a:latin typeface="Arial" panose="020B0604020202020204" pitchFamily="34" charset="0"/>
                  <a:cs typeface="Arial" panose="020B0604020202020204" pitchFamily="34" charset="0"/>
                </a:rPr>
                <a:t>35</a:t>
              </a:r>
              <a:endParaRPr lang="zh-CN" alt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8" name="文本框 198"/>
            <p:cNvSpPr txBox="1">
              <a:spLocks noChangeArrowheads="1"/>
            </p:cNvSpPr>
            <p:nvPr/>
          </p:nvSpPr>
          <p:spPr bwMode="auto">
            <a:xfrm>
              <a:off x="3005741" y="4290343"/>
              <a:ext cx="22794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32" name="文本框 431"/>
          <p:cNvSpPr txBox="1"/>
          <p:nvPr/>
        </p:nvSpPr>
        <p:spPr>
          <a:xfrm>
            <a:off x="3070281" y="5556623"/>
            <a:ext cx="3449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3089355" y="5510105"/>
            <a:ext cx="3569085" cy="3687589"/>
            <a:chOff x="3257919" y="5967302"/>
            <a:chExt cx="3569085" cy="3687589"/>
          </a:xfrm>
        </p:grpSpPr>
        <p:grpSp>
          <p:nvGrpSpPr>
            <p:cNvPr id="5" name="组合 4"/>
            <p:cNvGrpSpPr/>
            <p:nvPr/>
          </p:nvGrpSpPr>
          <p:grpSpPr>
            <a:xfrm>
              <a:off x="3257919" y="5967302"/>
              <a:ext cx="3569085" cy="3687589"/>
              <a:chOff x="2514865" y="3615471"/>
              <a:chExt cx="3569085" cy="3687589"/>
            </a:xfrm>
          </p:grpSpPr>
          <p:grpSp>
            <p:nvGrpSpPr>
              <p:cNvPr id="6" name="组合 5"/>
              <p:cNvGrpSpPr/>
              <p:nvPr/>
            </p:nvGrpSpPr>
            <p:grpSpPr>
              <a:xfrm>
                <a:off x="2514865" y="3890591"/>
                <a:ext cx="3569085" cy="3412469"/>
                <a:chOff x="2404374" y="3804625"/>
                <a:chExt cx="3569085" cy="3412469"/>
              </a:xfrm>
            </p:grpSpPr>
            <p:grpSp>
              <p:nvGrpSpPr>
                <p:cNvPr id="12" name="组合 11"/>
                <p:cNvGrpSpPr/>
                <p:nvPr/>
              </p:nvGrpSpPr>
              <p:grpSpPr>
                <a:xfrm>
                  <a:off x="2404374" y="3804625"/>
                  <a:ext cx="3569085" cy="3412469"/>
                  <a:chOff x="239855" y="4121986"/>
                  <a:chExt cx="3569085" cy="3412469"/>
                </a:xfrm>
              </p:grpSpPr>
              <p:sp>
                <p:nvSpPr>
                  <p:cNvPr id="14" name="文本框 6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771802" y="6496338"/>
                    <a:ext cx="1133828" cy="24622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square">
                    <a:spAutoFit/>
                  </a:bodyPr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9pPr>
                  </a:lstStyle>
                  <a:p>
                    <a:pPr eaLnBrk="1" hangingPunct="1"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zh-CN" sz="1000" dirty="0" smtClean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SENP6</a:t>
                    </a:r>
                    <a:r>
                      <a:rPr lang="en-US" altLang="zh-CN" sz="1000" baseline="30000" dirty="0" smtClean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∆</a:t>
                    </a:r>
                    <a:r>
                      <a:rPr lang="en-US" altLang="zh-CN" sz="1000" baseline="300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Piptidase2</a:t>
                    </a:r>
                  </a:p>
                </p:txBody>
              </p:sp>
              <p:grpSp>
                <p:nvGrpSpPr>
                  <p:cNvPr id="15" name="组合 14"/>
                  <p:cNvGrpSpPr/>
                  <p:nvPr/>
                </p:nvGrpSpPr>
                <p:grpSpPr>
                  <a:xfrm>
                    <a:off x="239855" y="4121986"/>
                    <a:ext cx="3569085" cy="3412469"/>
                    <a:chOff x="239855" y="4121986"/>
                    <a:chExt cx="3569085" cy="3412469"/>
                  </a:xfrm>
                </p:grpSpPr>
                <p:grpSp>
                  <p:nvGrpSpPr>
                    <p:cNvPr id="16" name="组合 15"/>
                    <p:cNvGrpSpPr/>
                    <p:nvPr/>
                  </p:nvGrpSpPr>
                  <p:grpSpPr>
                    <a:xfrm>
                      <a:off x="239855" y="4121986"/>
                      <a:ext cx="3569085" cy="3412469"/>
                      <a:chOff x="2187088" y="3740795"/>
                      <a:chExt cx="3569085" cy="3412469"/>
                    </a:xfrm>
                  </p:grpSpPr>
                  <p:sp>
                    <p:nvSpPr>
                      <p:cNvPr id="18" name="文本框 69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3769854" y="4685215"/>
                        <a:ext cx="1234633" cy="40011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>
                        <a:spAutoFit/>
                      </a:bodyPr>
                      <a:lstStyle>
                        <a:lvl1pPr>
                          <a:lnSpc>
                            <a:spcPct val="90000"/>
                          </a:lnSpc>
                          <a:spcBef>
                            <a:spcPts val="1000"/>
                          </a:spcBef>
                          <a:buFont typeface="Arial" panose="020B0604020202020204" pitchFamily="34" charset="0"/>
                          <a:buChar char="•"/>
                          <a:defRPr sz="28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5pPr>
                        <a:lvl6pPr marL="25146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6pPr>
                        <a:lvl7pPr marL="29718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7pPr>
                        <a:lvl8pPr marL="34290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8pPr>
                        <a:lvl9pPr marL="38862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r>
                          <a:rPr lang="en-US" altLang="zh-CN" sz="10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SUMO-conjugated</a:t>
                        </a:r>
                      </a:p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r>
                          <a:rPr lang="en-US" altLang="zh-CN" sz="10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USP8</a:t>
                        </a:r>
                      </a:p>
                    </p:txBody>
                  </p:sp>
                  <p:sp>
                    <p:nvSpPr>
                      <p:cNvPr id="19" name="文本框 70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3764829" y="4271929"/>
                        <a:ext cx="1234633" cy="40011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>
                        <a:spAutoFit/>
                      </a:bodyPr>
                      <a:lstStyle>
                        <a:lvl1pPr>
                          <a:lnSpc>
                            <a:spcPct val="90000"/>
                          </a:lnSpc>
                          <a:spcBef>
                            <a:spcPts val="1000"/>
                          </a:spcBef>
                          <a:buFont typeface="Arial" panose="020B0604020202020204" pitchFamily="34" charset="0"/>
                          <a:buChar char="•"/>
                          <a:defRPr sz="28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5pPr>
                        <a:lvl6pPr marL="25146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6pPr>
                        <a:lvl7pPr marL="29718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7pPr>
                        <a:lvl8pPr marL="34290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8pPr>
                        <a:lvl9pPr marL="38862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r>
                          <a:rPr lang="en-US" altLang="zh-CN" sz="10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SUMO-conjugated</a:t>
                        </a:r>
                      </a:p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r>
                          <a:rPr lang="en-US" altLang="zh-CN" sz="10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USP8</a:t>
                        </a:r>
                      </a:p>
                    </p:txBody>
                  </p:sp>
                  <p:pic>
                    <p:nvPicPr>
                      <p:cNvPr id="20" name="图片 19"/>
                      <p:cNvPicPr preferRelativeResize="0">
                        <a:picLocks/>
                      </p:cNvPicPr>
                      <p:nvPr/>
                    </p:nvPicPr>
                    <p:blipFill>
                      <a:blip r:embed="rId14">
                        <a:grayscl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3687" y="6069644"/>
                        <a:ext cx="1152000" cy="21600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  <p:pic>
                    <p:nvPicPr>
                      <p:cNvPr id="21" name="图片 20"/>
                      <p:cNvPicPr preferRelativeResize="0">
                        <a:picLocks/>
                      </p:cNvPicPr>
                      <p:nvPr/>
                    </p:nvPicPr>
                    <p:blipFill>
                      <a:blip r:embed="rId15">
                        <a:grayscl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3685" y="6867222"/>
                        <a:ext cx="1152000" cy="21600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  <p:pic>
                    <p:nvPicPr>
                      <p:cNvPr id="22" name="图片 21"/>
                      <p:cNvPicPr preferRelativeResize="0">
                        <a:picLocks/>
                      </p:cNvPicPr>
                      <p:nvPr/>
                    </p:nvPicPr>
                    <p:blipFill>
                      <a:blip r:embed="rId16">
                        <a:grayscl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3687" y="4739533"/>
                        <a:ext cx="1152000" cy="398111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  <p:pic>
                    <p:nvPicPr>
                      <p:cNvPr id="23" name="图片 22"/>
                      <p:cNvPicPr preferRelativeResize="0">
                        <a:picLocks/>
                      </p:cNvPicPr>
                      <p:nvPr/>
                    </p:nvPicPr>
                    <p:blipFill>
                      <a:blip r:embed="rId17">
                        <a:grayscl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3687" y="5187398"/>
                        <a:ext cx="1152000" cy="21600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  <p:pic>
                    <p:nvPicPr>
                      <p:cNvPr id="24" name="图片 23"/>
                      <p:cNvPicPr preferRelativeResize="0">
                        <a:picLocks/>
                      </p:cNvPicPr>
                      <p:nvPr/>
                    </p:nvPicPr>
                    <p:blipFill>
                      <a:blip r:embed="rId18">
                        <a:grayscl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3687" y="4275964"/>
                        <a:ext cx="1152000" cy="407465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  <p:pic>
                    <p:nvPicPr>
                      <p:cNvPr id="25" name="图片 24"/>
                      <p:cNvPicPr preferRelativeResize="0">
                        <a:picLocks/>
                      </p:cNvPicPr>
                      <p:nvPr/>
                    </p:nvPicPr>
                    <p:blipFill>
                      <a:blip r:embed="rId19">
                        <a:grayscl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3687" y="5712554"/>
                        <a:ext cx="1152000" cy="21600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  <p:sp>
                    <p:nvSpPr>
                      <p:cNvPr id="26" name="右大括号 25"/>
                      <p:cNvSpPr/>
                      <p:nvPr/>
                    </p:nvSpPr>
                    <p:spPr bwMode="auto">
                      <a:xfrm>
                        <a:off x="3753012" y="4741407"/>
                        <a:ext cx="70188" cy="262892"/>
                      </a:xfrm>
                      <a:prstGeom prst="rightBrace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anchor="ctr"/>
                      <a:lstStyle>
                        <a:defPPr>
                          <a:defRPr lang="zh-CN">
                            <a:solidFill>
                              <a:schemeClr val="tx1"/>
                            </a:solidFill>
                          </a:defRPr>
                        </a:defPPr>
                        <a:lvl1pPr marL="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pPr algn="ctr" eaLnBrk="1" hangingPunct="1">
                          <a:defRPr/>
                        </a:pPr>
                        <a:endParaRPr lang="zh-CN" altLang="en-US" sz="100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27" name="右大括号 26"/>
                      <p:cNvSpPr/>
                      <p:nvPr/>
                    </p:nvSpPr>
                    <p:spPr bwMode="auto">
                      <a:xfrm>
                        <a:off x="3746484" y="4305568"/>
                        <a:ext cx="70188" cy="345818"/>
                      </a:xfrm>
                      <a:prstGeom prst="rightBrace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anchor="ctr"/>
                      <a:lstStyle>
                        <a:defPPr>
                          <a:defRPr lang="zh-CN">
                            <a:solidFill>
                              <a:schemeClr val="tx1"/>
                            </a:solidFill>
                          </a:defRPr>
                        </a:defPPr>
                        <a:lvl1pPr marL="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pPr algn="ctr" eaLnBrk="1" hangingPunct="1">
                          <a:defRPr/>
                        </a:pPr>
                        <a:endParaRPr lang="zh-CN" altLang="en-US" sz="100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28" name="文本框 80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3721579" y="5735361"/>
                        <a:ext cx="639919" cy="24622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>
                        <a:spAutoFit/>
                      </a:bodyPr>
                      <a:lstStyle>
                        <a:lvl1pPr>
                          <a:lnSpc>
                            <a:spcPct val="90000"/>
                          </a:lnSpc>
                          <a:spcBef>
                            <a:spcPts val="1000"/>
                          </a:spcBef>
                          <a:buFont typeface="Arial" panose="020B0604020202020204" pitchFamily="34" charset="0"/>
                          <a:buChar char="•"/>
                          <a:defRPr sz="28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5pPr>
                        <a:lvl6pPr marL="25146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6pPr>
                        <a:lvl7pPr marL="29718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7pPr>
                        <a:lvl8pPr marL="34290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8pPr>
                        <a:lvl9pPr marL="38862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r>
                          <a:rPr lang="en-US" altLang="zh-CN" sz="10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IFNAR2</a:t>
                        </a:r>
                      </a:p>
                    </p:txBody>
                  </p:sp>
                  <p:sp>
                    <p:nvSpPr>
                      <p:cNvPr id="29" name="文本框 81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3716698" y="5204468"/>
                        <a:ext cx="1483098" cy="24622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>
                        <a:spAutoFit/>
                      </a:bodyPr>
                      <a:lstStyle>
                        <a:lvl1pPr>
                          <a:lnSpc>
                            <a:spcPct val="90000"/>
                          </a:lnSpc>
                          <a:spcBef>
                            <a:spcPts val="1000"/>
                          </a:spcBef>
                          <a:buFont typeface="Arial" panose="020B0604020202020204" pitchFamily="34" charset="0"/>
                          <a:buChar char="•"/>
                          <a:defRPr sz="28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5pPr>
                        <a:lvl6pPr marL="25146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6pPr>
                        <a:lvl7pPr marL="29718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7pPr>
                        <a:lvl8pPr marL="34290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8pPr>
                        <a:lvl9pPr marL="38862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r>
                          <a:rPr lang="en-US" altLang="zh-CN" sz="10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USP8 </a:t>
                        </a:r>
                        <a:r>
                          <a:rPr lang="en-US" altLang="zh-CN" sz="1000" dirty="0">
                            <a:latin typeface="Arial" panose="020B0604020202020204" pitchFamily="34" charset="0"/>
                            <a:cs typeface="Arial" panose="020B0604020202020204" pitchFamily="34" charset="0"/>
                            <a:sym typeface="+mn-ea"/>
                          </a:rPr>
                          <a:t>(short exposure)</a:t>
                        </a:r>
                        <a:endParaRPr lang="en-US" altLang="zh-CN" sz="1000" dirty="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30" name="文本框 82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3711046" y="4983468"/>
                        <a:ext cx="1439818" cy="24622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>
                        <a:spAutoFit/>
                      </a:bodyPr>
                      <a:lstStyle>
                        <a:lvl1pPr>
                          <a:lnSpc>
                            <a:spcPct val="90000"/>
                          </a:lnSpc>
                          <a:spcBef>
                            <a:spcPts val="1000"/>
                          </a:spcBef>
                          <a:buFont typeface="Arial" panose="020B0604020202020204" pitchFamily="34" charset="0"/>
                          <a:buChar char="•"/>
                          <a:defRPr sz="28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5pPr>
                        <a:lvl6pPr marL="25146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6pPr>
                        <a:lvl7pPr marL="29718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7pPr>
                        <a:lvl8pPr marL="34290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8pPr>
                        <a:lvl9pPr marL="38862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r>
                          <a:rPr lang="en-US" altLang="zh-CN" sz="10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USP8 </a:t>
                        </a:r>
                        <a:r>
                          <a:rPr lang="en-US" altLang="zh-CN" sz="1000" dirty="0">
                            <a:latin typeface="Arial" panose="020B0604020202020204" pitchFamily="34" charset="0"/>
                            <a:cs typeface="Arial" panose="020B0604020202020204" pitchFamily="34" charset="0"/>
                            <a:sym typeface="+mn-ea"/>
                          </a:rPr>
                          <a:t>(long exposure)</a:t>
                        </a:r>
                        <a:endParaRPr lang="en-US" altLang="zh-CN" sz="1000" dirty="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31" name="文本框 83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3715073" y="6303694"/>
                        <a:ext cx="518091" cy="24622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>
                        <a:spAutoFit/>
                      </a:bodyPr>
                      <a:lstStyle>
                        <a:lvl1pPr>
                          <a:lnSpc>
                            <a:spcPct val="90000"/>
                          </a:lnSpc>
                          <a:spcBef>
                            <a:spcPts val="1000"/>
                          </a:spcBef>
                          <a:buFont typeface="Arial" panose="020B0604020202020204" pitchFamily="34" charset="0"/>
                          <a:buChar char="•"/>
                          <a:defRPr sz="28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5pPr>
                        <a:lvl6pPr marL="25146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6pPr>
                        <a:lvl7pPr marL="29718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7pPr>
                        <a:lvl8pPr marL="34290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8pPr>
                        <a:lvl9pPr marL="38862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r>
                          <a:rPr lang="en-US" altLang="zh-CN" sz="10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USP8</a:t>
                        </a:r>
                      </a:p>
                    </p:txBody>
                  </p:sp>
                  <p:sp>
                    <p:nvSpPr>
                      <p:cNvPr id="32" name="文本框 84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3713846" y="6563067"/>
                        <a:ext cx="639919" cy="24622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>
                        <a:spAutoFit/>
                      </a:bodyPr>
                      <a:lstStyle>
                        <a:lvl1pPr>
                          <a:lnSpc>
                            <a:spcPct val="90000"/>
                          </a:lnSpc>
                          <a:spcBef>
                            <a:spcPts val="1000"/>
                          </a:spcBef>
                          <a:buFont typeface="Arial" panose="020B0604020202020204" pitchFamily="34" charset="0"/>
                          <a:buChar char="•"/>
                          <a:defRPr sz="28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5pPr>
                        <a:lvl6pPr marL="25146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6pPr>
                        <a:lvl7pPr marL="29718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7pPr>
                        <a:lvl8pPr marL="34290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8pPr>
                        <a:lvl9pPr marL="38862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r>
                          <a:rPr lang="en-US" altLang="zh-CN" sz="10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IFNAR2</a:t>
                        </a:r>
                      </a:p>
                    </p:txBody>
                  </p:sp>
                  <p:sp>
                    <p:nvSpPr>
                      <p:cNvPr id="33" name="文本框 85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3709272" y="6833327"/>
                        <a:ext cx="639919" cy="24622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>
                        <a:spAutoFit/>
                      </a:bodyPr>
                      <a:lstStyle>
                        <a:lvl1pPr>
                          <a:lnSpc>
                            <a:spcPct val="90000"/>
                          </a:lnSpc>
                          <a:spcBef>
                            <a:spcPts val="1000"/>
                          </a:spcBef>
                          <a:buFont typeface="Arial" panose="020B0604020202020204" pitchFamily="34" charset="0"/>
                          <a:buChar char="•"/>
                          <a:defRPr sz="28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5pPr>
                        <a:lvl6pPr marL="25146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6pPr>
                        <a:lvl7pPr marL="29718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7pPr>
                        <a:lvl8pPr marL="34290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8pPr>
                        <a:lvl9pPr marL="38862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r>
                          <a:rPr lang="en-US" altLang="zh-CN" sz="10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GAPDH</a:t>
                        </a:r>
                      </a:p>
                    </p:txBody>
                  </p:sp>
                  <p:sp>
                    <p:nvSpPr>
                      <p:cNvPr id="34" name="文本框 97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2814160" y="3905334"/>
                        <a:ext cx="260008" cy="24622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>
                        <a:spAutoFit/>
                      </a:bodyPr>
                      <a:lstStyle>
                        <a:lvl1pPr>
                          <a:lnSpc>
                            <a:spcPct val="90000"/>
                          </a:lnSpc>
                          <a:spcBef>
                            <a:spcPts val="1000"/>
                          </a:spcBef>
                          <a:buFont typeface="Arial" panose="020B0604020202020204" pitchFamily="34" charset="0"/>
                          <a:buChar char="•"/>
                          <a:defRPr sz="28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5pPr>
                        <a:lvl6pPr marL="25146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6pPr>
                        <a:lvl7pPr marL="29718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7pPr>
                        <a:lvl8pPr marL="34290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8pPr>
                        <a:lvl9pPr marL="38862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r>
                          <a:rPr lang="en-US" altLang="zh-CN" sz="10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+</a:t>
                        </a:r>
                      </a:p>
                    </p:txBody>
                  </p:sp>
                  <p:sp>
                    <p:nvSpPr>
                      <p:cNvPr id="35" name="文本框 98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3030176" y="3909442"/>
                        <a:ext cx="260008" cy="24622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>
                        <a:spAutoFit/>
                      </a:bodyPr>
                      <a:lstStyle>
                        <a:lvl1pPr>
                          <a:lnSpc>
                            <a:spcPct val="90000"/>
                          </a:lnSpc>
                          <a:spcBef>
                            <a:spcPts val="1000"/>
                          </a:spcBef>
                          <a:buFont typeface="Arial" panose="020B0604020202020204" pitchFamily="34" charset="0"/>
                          <a:buChar char="•"/>
                          <a:defRPr sz="28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5pPr>
                        <a:lvl6pPr marL="25146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6pPr>
                        <a:lvl7pPr marL="29718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7pPr>
                        <a:lvl8pPr marL="34290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8pPr>
                        <a:lvl9pPr marL="38862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r>
                          <a:rPr lang="en-US" altLang="zh-CN" sz="10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+</a:t>
                        </a:r>
                      </a:p>
                    </p:txBody>
                  </p:sp>
                  <p:sp>
                    <p:nvSpPr>
                      <p:cNvPr id="36" name="文本框 99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3252074" y="3902901"/>
                        <a:ext cx="260008" cy="24622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>
                        <a:spAutoFit/>
                      </a:bodyPr>
                      <a:lstStyle>
                        <a:lvl1pPr>
                          <a:lnSpc>
                            <a:spcPct val="90000"/>
                          </a:lnSpc>
                          <a:spcBef>
                            <a:spcPts val="1000"/>
                          </a:spcBef>
                          <a:buFont typeface="Arial" panose="020B0604020202020204" pitchFamily="34" charset="0"/>
                          <a:buChar char="•"/>
                          <a:defRPr sz="28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5pPr>
                        <a:lvl6pPr marL="25146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6pPr>
                        <a:lvl7pPr marL="29718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7pPr>
                        <a:lvl8pPr marL="34290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8pPr>
                        <a:lvl9pPr marL="38862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r>
                          <a:rPr lang="en-US" altLang="zh-CN" sz="10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+</a:t>
                        </a:r>
                      </a:p>
                    </p:txBody>
                  </p:sp>
                  <p:sp>
                    <p:nvSpPr>
                      <p:cNvPr id="37" name="文本框 100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3468629" y="3902948"/>
                        <a:ext cx="260008" cy="24622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>
                        <a:spAutoFit/>
                      </a:bodyPr>
                      <a:lstStyle>
                        <a:lvl1pPr>
                          <a:lnSpc>
                            <a:spcPct val="90000"/>
                          </a:lnSpc>
                          <a:spcBef>
                            <a:spcPts val="1000"/>
                          </a:spcBef>
                          <a:buFont typeface="Arial" panose="020B0604020202020204" pitchFamily="34" charset="0"/>
                          <a:buChar char="•"/>
                          <a:defRPr sz="28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5pPr>
                        <a:lvl6pPr marL="25146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6pPr>
                        <a:lvl7pPr marL="29718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7pPr>
                        <a:lvl8pPr marL="34290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8pPr>
                        <a:lvl9pPr marL="38862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r>
                          <a:rPr lang="en-US" altLang="zh-CN" sz="10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+</a:t>
                        </a:r>
                      </a:p>
                    </p:txBody>
                  </p:sp>
                  <p:sp>
                    <p:nvSpPr>
                      <p:cNvPr id="38" name="文本框 101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3032782" y="4050250"/>
                        <a:ext cx="260008" cy="24622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>
                        <a:spAutoFit/>
                      </a:bodyPr>
                      <a:lstStyle>
                        <a:lvl1pPr>
                          <a:lnSpc>
                            <a:spcPct val="90000"/>
                          </a:lnSpc>
                          <a:spcBef>
                            <a:spcPts val="1000"/>
                          </a:spcBef>
                          <a:buFont typeface="Arial" panose="020B0604020202020204" pitchFamily="34" charset="0"/>
                          <a:buChar char="•"/>
                          <a:defRPr sz="28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5pPr>
                        <a:lvl6pPr marL="25146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6pPr>
                        <a:lvl7pPr marL="29718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7pPr>
                        <a:lvl8pPr marL="34290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8pPr>
                        <a:lvl9pPr marL="38862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r>
                          <a:rPr lang="en-US" altLang="zh-CN" sz="10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+</a:t>
                        </a:r>
                      </a:p>
                    </p:txBody>
                  </p:sp>
                  <p:sp>
                    <p:nvSpPr>
                      <p:cNvPr id="39" name="文本框 102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3252743" y="4053500"/>
                        <a:ext cx="260008" cy="24622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>
                        <a:spAutoFit/>
                      </a:bodyPr>
                      <a:lstStyle>
                        <a:lvl1pPr>
                          <a:lnSpc>
                            <a:spcPct val="90000"/>
                          </a:lnSpc>
                          <a:spcBef>
                            <a:spcPts val="1000"/>
                          </a:spcBef>
                          <a:buFont typeface="Arial" panose="020B0604020202020204" pitchFamily="34" charset="0"/>
                          <a:buChar char="•"/>
                          <a:defRPr sz="28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5pPr>
                        <a:lvl6pPr marL="25146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6pPr>
                        <a:lvl7pPr marL="29718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7pPr>
                        <a:lvl8pPr marL="34290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8pPr>
                        <a:lvl9pPr marL="38862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r>
                          <a:rPr lang="en-US" altLang="zh-CN" sz="10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+</a:t>
                        </a:r>
                      </a:p>
                    </p:txBody>
                  </p:sp>
                  <p:sp>
                    <p:nvSpPr>
                      <p:cNvPr id="40" name="文本框 103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3472705" y="4055317"/>
                        <a:ext cx="260008" cy="24622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>
                        <a:spAutoFit/>
                      </a:bodyPr>
                      <a:lstStyle>
                        <a:lvl1pPr>
                          <a:lnSpc>
                            <a:spcPct val="90000"/>
                          </a:lnSpc>
                          <a:spcBef>
                            <a:spcPts val="1000"/>
                          </a:spcBef>
                          <a:buFont typeface="Arial" panose="020B0604020202020204" pitchFamily="34" charset="0"/>
                          <a:buChar char="•"/>
                          <a:defRPr sz="28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5pPr>
                        <a:lvl6pPr marL="25146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6pPr>
                        <a:lvl7pPr marL="29718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7pPr>
                        <a:lvl8pPr marL="34290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8pPr>
                        <a:lvl9pPr marL="38862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r>
                          <a:rPr lang="en-US" altLang="zh-CN" sz="10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+</a:t>
                        </a:r>
                      </a:p>
                    </p:txBody>
                  </p:sp>
                  <p:sp>
                    <p:nvSpPr>
                      <p:cNvPr id="41" name="文本框 104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2592860" y="4049401"/>
                        <a:ext cx="260008" cy="24622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>
                        <a:spAutoFit/>
                      </a:bodyPr>
                      <a:lstStyle>
                        <a:lvl1pPr>
                          <a:lnSpc>
                            <a:spcPct val="90000"/>
                          </a:lnSpc>
                          <a:spcBef>
                            <a:spcPts val="1000"/>
                          </a:spcBef>
                          <a:buFont typeface="Arial" panose="020B0604020202020204" pitchFamily="34" charset="0"/>
                          <a:buChar char="•"/>
                          <a:defRPr sz="28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5pPr>
                        <a:lvl6pPr marL="25146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6pPr>
                        <a:lvl7pPr marL="29718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7pPr>
                        <a:lvl8pPr marL="34290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8pPr>
                        <a:lvl9pPr marL="38862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r>
                          <a:rPr lang="en-US" altLang="zh-CN" sz="10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+</a:t>
                        </a:r>
                      </a:p>
                    </p:txBody>
                  </p:sp>
                  <p:sp>
                    <p:nvSpPr>
                      <p:cNvPr id="42" name="文本框 106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2812821" y="4052326"/>
                        <a:ext cx="260008" cy="24622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>
                        <a:spAutoFit/>
                      </a:bodyPr>
                      <a:lstStyle>
                        <a:lvl1pPr>
                          <a:lnSpc>
                            <a:spcPct val="90000"/>
                          </a:lnSpc>
                          <a:spcBef>
                            <a:spcPts val="1000"/>
                          </a:spcBef>
                          <a:buFont typeface="Arial" panose="020B0604020202020204" pitchFamily="34" charset="0"/>
                          <a:buChar char="•"/>
                          <a:defRPr sz="28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5pPr>
                        <a:lvl6pPr marL="25146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6pPr>
                        <a:lvl7pPr marL="29718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7pPr>
                        <a:lvl8pPr marL="34290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8pPr>
                        <a:lvl9pPr marL="38862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r>
                          <a:rPr lang="en-US" altLang="zh-CN" sz="10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+</a:t>
                        </a:r>
                      </a:p>
                    </p:txBody>
                  </p:sp>
                  <p:sp>
                    <p:nvSpPr>
                      <p:cNvPr id="43" name="文本框 109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3742723" y="3740795"/>
                        <a:ext cx="824265" cy="24622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>
                        <a:spAutoFit/>
                      </a:bodyPr>
                      <a:lstStyle>
                        <a:lvl1pPr>
                          <a:lnSpc>
                            <a:spcPct val="90000"/>
                          </a:lnSpc>
                          <a:spcBef>
                            <a:spcPts val="1000"/>
                          </a:spcBef>
                          <a:buFont typeface="Arial" panose="020B0604020202020204" pitchFamily="34" charset="0"/>
                          <a:buChar char="•"/>
                          <a:defRPr sz="28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5pPr>
                        <a:lvl6pPr marL="25146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6pPr>
                        <a:lvl7pPr marL="29718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7pPr>
                        <a:lvl8pPr marL="34290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8pPr>
                        <a:lvl9pPr marL="38862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r>
                          <a:rPr lang="en-US" altLang="zh-CN" sz="10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HA-SENP6</a:t>
                        </a:r>
                      </a:p>
                    </p:txBody>
                  </p:sp>
                  <p:sp>
                    <p:nvSpPr>
                      <p:cNvPr id="44" name="文本框 110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3742723" y="3901661"/>
                        <a:ext cx="809837" cy="24622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>
                        <a:spAutoFit/>
                      </a:bodyPr>
                      <a:lstStyle>
                        <a:lvl1pPr>
                          <a:lnSpc>
                            <a:spcPct val="90000"/>
                          </a:lnSpc>
                          <a:spcBef>
                            <a:spcPts val="1000"/>
                          </a:spcBef>
                          <a:buFont typeface="Arial" panose="020B0604020202020204" pitchFamily="34" charset="0"/>
                          <a:buChar char="•"/>
                          <a:defRPr sz="28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5pPr>
                        <a:lvl6pPr marL="25146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6pPr>
                        <a:lvl7pPr marL="29718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7pPr>
                        <a:lvl8pPr marL="34290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8pPr>
                        <a:lvl9pPr marL="38862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r>
                          <a:rPr lang="en-US" altLang="zh-CN" sz="10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Flag-USP8</a:t>
                        </a:r>
                      </a:p>
                    </p:txBody>
                  </p:sp>
                  <p:sp>
                    <p:nvSpPr>
                      <p:cNvPr id="45" name="文本框 111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3744223" y="4051559"/>
                        <a:ext cx="862737" cy="24622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>
                        <a:spAutoFit/>
                      </a:bodyPr>
                      <a:lstStyle>
                        <a:lvl1pPr>
                          <a:lnSpc>
                            <a:spcPct val="90000"/>
                          </a:lnSpc>
                          <a:spcBef>
                            <a:spcPts val="1000"/>
                          </a:spcBef>
                          <a:buFont typeface="Arial" panose="020B0604020202020204" pitchFamily="34" charset="0"/>
                          <a:buChar char="•"/>
                          <a:defRPr sz="28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5pPr>
                        <a:lvl6pPr marL="25146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6pPr>
                        <a:lvl7pPr marL="29718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7pPr>
                        <a:lvl8pPr marL="34290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8pPr>
                        <a:lvl9pPr marL="38862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r>
                          <a:rPr lang="en-US" altLang="zh-CN" sz="10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HA-IFNAR2</a:t>
                        </a:r>
                      </a:p>
                    </p:txBody>
                  </p:sp>
                  <p:pic>
                    <p:nvPicPr>
                      <p:cNvPr id="46" name="图片 45"/>
                      <p:cNvPicPr preferRelativeResize="0">
                        <a:picLocks/>
                      </p:cNvPicPr>
                      <p:nvPr/>
                    </p:nvPicPr>
                    <p:blipFill>
                      <a:blip r:embed="rId20">
                        <a:grayscl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3687" y="6597130"/>
                        <a:ext cx="1152000" cy="21600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  <p:sp>
                    <p:nvSpPr>
                      <p:cNvPr id="47" name="文本框 114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5082591" y="4423471"/>
                        <a:ext cx="673582" cy="70788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>
                        <a:spAutoFit/>
                      </a:bodyPr>
                      <a:lstStyle>
                        <a:lvl1pPr>
                          <a:lnSpc>
                            <a:spcPct val="90000"/>
                          </a:lnSpc>
                          <a:spcBef>
                            <a:spcPts val="1000"/>
                          </a:spcBef>
                          <a:buFont typeface="Arial" panose="020B0604020202020204" pitchFamily="34" charset="0"/>
                          <a:buChar char="•"/>
                          <a:defRPr sz="28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5pPr>
                        <a:lvl6pPr marL="25146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6pPr>
                        <a:lvl7pPr marL="29718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7pPr>
                        <a:lvl8pPr marL="34290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8pPr>
                        <a:lvl9pPr marL="38862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r>
                          <a:rPr lang="en-US" altLang="zh-CN" sz="1000" dirty="0" err="1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IP:Flag</a:t>
                        </a:r>
                        <a:endParaRPr lang="en-US" altLang="zh-CN" sz="1000" dirty="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r>
                          <a:rPr lang="en-US" altLang="zh-CN" sz="10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IB:USP8</a:t>
                        </a:r>
                      </a:p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r>
                          <a:rPr lang="en-US" altLang="zh-CN" sz="10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IFNAR2</a:t>
                        </a:r>
                      </a:p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r>
                          <a:rPr lang="en-US" altLang="zh-CN" sz="10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SENP6</a:t>
                        </a:r>
                        <a:endParaRPr lang="zh-CN" altLang="en-US" sz="1000" dirty="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48" name="文本框 115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5027381" y="4337658"/>
                        <a:ext cx="338554" cy="17145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eaVert" wrap="none">
                        <a:spAutoFit/>
                      </a:bodyPr>
                      <a:lstStyle>
                        <a:lvl1pPr>
                          <a:lnSpc>
                            <a:spcPct val="90000"/>
                          </a:lnSpc>
                          <a:spcBef>
                            <a:spcPts val="1000"/>
                          </a:spcBef>
                          <a:buFont typeface="Arial" panose="020B0604020202020204" pitchFamily="34" charset="0"/>
                          <a:buChar char="•"/>
                          <a:defRPr sz="28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5pPr>
                        <a:lvl6pPr marL="25146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6pPr>
                        <a:lvl7pPr marL="29718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7pPr>
                        <a:lvl8pPr marL="34290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8pPr>
                        <a:lvl9pPr marL="38862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r>
                          <a:rPr lang="en-US" altLang="zh-CN" sz="1000" dirty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_______________________</a:t>
                        </a:r>
                        <a:endParaRPr lang="zh-CN" altLang="en-US" sz="1000" dirty="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49" name="文本框 116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4626404" y="6058240"/>
                        <a:ext cx="338554" cy="107978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eaVert" wrap="none">
                        <a:spAutoFit/>
                      </a:bodyPr>
                      <a:lstStyle>
                        <a:lvl1pPr>
                          <a:lnSpc>
                            <a:spcPct val="90000"/>
                          </a:lnSpc>
                          <a:spcBef>
                            <a:spcPts val="1000"/>
                          </a:spcBef>
                          <a:buFont typeface="Arial" panose="020B0604020202020204" pitchFamily="34" charset="0"/>
                          <a:buChar char="•"/>
                          <a:defRPr sz="28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5pPr>
                        <a:lvl6pPr marL="25146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6pPr>
                        <a:lvl7pPr marL="29718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7pPr>
                        <a:lvl8pPr marL="34290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8pPr>
                        <a:lvl9pPr marL="38862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r>
                          <a:rPr lang="en-US" altLang="zh-CN" sz="1000" dirty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______________</a:t>
                        </a:r>
                        <a:endParaRPr lang="zh-CN" altLang="en-US" sz="1000" dirty="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50" name="文本框 117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4681321" y="6303595"/>
                        <a:ext cx="338554" cy="37766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eaVert" wrap="none">
                        <a:spAutoFit/>
                      </a:bodyPr>
                      <a:lstStyle>
                        <a:lvl1pPr>
                          <a:lnSpc>
                            <a:spcPct val="90000"/>
                          </a:lnSpc>
                          <a:spcBef>
                            <a:spcPts val="1000"/>
                          </a:spcBef>
                          <a:buFont typeface="Arial" panose="020B0604020202020204" pitchFamily="34" charset="0"/>
                          <a:buChar char="•"/>
                          <a:defRPr sz="28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5pPr>
                        <a:lvl6pPr marL="25146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6pPr>
                        <a:lvl7pPr marL="29718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7pPr>
                        <a:lvl8pPr marL="34290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8pPr>
                        <a:lvl9pPr marL="38862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r>
                          <a:rPr lang="en-US" altLang="zh-CN" sz="10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WCL</a:t>
                        </a:r>
                        <a:endParaRPr lang="zh-CN" altLang="en-US" sz="1000" dirty="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51" name="文本框 66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3722420" y="5994908"/>
                        <a:ext cx="878566" cy="24622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>
                        <a:spAutoFit/>
                      </a:bodyPr>
                      <a:lstStyle>
                        <a:lvl1pPr>
                          <a:lnSpc>
                            <a:spcPct val="90000"/>
                          </a:lnSpc>
                          <a:spcBef>
                            <a:spcPts val="1000"/>
                          </a:spcBef>
                          <a:buFont typeface="Arial" panose="020B0604020202020204" pitchFamily="34" charset="0"/>
                          <a:buChar char="•"/>
                          <a:defRPr sz="28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5pPr>
                        <a:lvl6pPr marL="25146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6pPr>
                        <a:lvl7pPr marL="29718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7pPr>
                        <a:lvl8pPr marL="34290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8pPr>
                        <a:lvl9pPr marL="38862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r>
                          <a:rPr lang="en-US" altLang="zh-CN" sz="1000" dirty="0" smtClean="0">
                            <a:solidFill>
                              <a:srgbClr val="000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SENP6</a:t>
                        </a:r>
                        <a:r>
                          <a:rPr lang="en-US" altLang="zh-CN" sz="1000" baseline="30000" dirty="0" smtClean="0">
                            <a:solidFill>
                              <a:srgbClr val="000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FL</a:t>
                        </a:r>
                        <a:endParaRPr lang="en-US" altLang="zh-CN" sz="1000" baseline="300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pic>
                    <p:nvPicPr>
                      <p:cNvPr id="52" name="图片 51"/>
                      <p:cNvPicPr preferRelativeResize="0">
                        <a:picLocks/>
                      </p:cNvPicPr>
                      <p:nvPr/>
                    </p:nvPicPr>
                    <p:blipFill>
                      <a:blip r:embed="rId21">
                        <a:grayscl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3687" y="5446802"/>
                        <a:ext cx="1152000" cy="216000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chemeClr val="tx1"/>
                        </a:solidFill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  <p:sp>
                    <p:nvSpPr>
                      <p:cNvPr id="53" name="文本框 68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3723586" y="5386665"/>
                        <a:ext cx="986092" cy="24622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square">
                        <a:spAutoFit/>
                      </a:bodyPr>
                      <a:lstStyle>
                        <a:lvl1pPr>
                          <a:lnSpc>
                            <a:spcPct val="90000"/>
                          </a:lnSpc>
                          <a:spcBef>
                            <a:spcPts val="1000"/>
                          </a:spcBef>
                          <a:buFont typeface="Arial" panose="020B0604020202020204" pitchFamily="34" charset="0"/>
                          <a:buChar char="•"/>
                          <a:defRPr sz="28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5pPr>
                        <a:lvl6pPr marL="25146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6pPr>
                        <a:lvl7pPr marL="29718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7pPr>
                        <a:lvl8pPr marL="34290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8pPr>
                        <a:lvl9pPr marL="38862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r>
                          <a:rPr lang="en-US" altLang="zh-CN" sz="1000" dirty="0" smtClean="0">
                            <a:solidFill>
                              <a:srgbClr val="000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SENP6</a:t>
                        </a:r>
                        <a:r>
                          <a:rPr lang="en-US" altLang="zh-CN" sz="1000" baseline="30000" dirty="0" smtClean="0">
                            <a:solidFill>
                              <a:srgbClr val="000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FL</a:t>
                        </a:r>
                        <a:endParaRPr lang="en-US" altLang="zh-CN" sz="1000" baseline="300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cxnSp>
                    <p:nvCxnSpPr>
                      <p:cNvPr id="55" name="肘形连接符 54"/>
                      <p:cNvCxnSpPr/>
                      <p:nvPr/>
                    </p:nvCxnSpPr>
                    <p:spPr bwMode="auto">
                      <a:xfrm flipH="1" flipV="1">
                        <a:off x="4209806" y="4538818"/>
                        <a:ext cx="276023" cy="209961"/>
                      </a:xfrm>
                      <a:prstGeom prst="bentConnector3">
                        <a:avLst/>
                      </a:prstGeom>
                      <a:ln>
                        <a:solidFill>
                          <a:schemeClr val="tx2"/>
                        </a:solidFill>
                        <a:tailEnd type="triangle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sp>
                    <p:nvSpPr>
                      <p:cNvPr id="56" name="文本框 40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2187088" y="4065585"/>
                        <a:ext cx="437549" cy="24622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square">
                        <a:spAutoFit/>
                      </a:bodyPr>
                      <a:lstStyle>
                        <a:lvl1pPr>
                          <a:lnSpc>
                            <a:spcPct val="90000"/>
                          </a:lnSpc>
                          <a:spcBef>
                            <a:spcPts val="1000"/>
                          </a:spcBef>
                          <a:buFont typeface="Arial" panose="020B0604020202020204" pitchFamily="34" charset="0"/>
                          <a:buChar char="•"/>
                          <a:defRPr sz="28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5pPr>
                        <a:lvl6pPr marL="25146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6pPr>
                        <a:lvl7pPr marL="29718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7pPr>
                        <a:lvl8pPr marL="34290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8pPr>
                        <a:lvl9pPr marL="38862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r>
                          <a:rPr lang="en-US" altLang="zh-CN" sz="1000" dirty="0" err="1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kDa</a:t>
                        </a:r>
                        <a:endParaRPr lang="zh-CN" altLang="en-US" sz="1000" dirty="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57" name="文本框 41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2442559" y="5202510"/>
                        <a:ext cx="122383" cy="24622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>
                        <a:spAutoFit/>
                      </a:bodyPr>
                      <a:lstStyle>
                        <a:lvl1pPr>
                          <a:lnSpc>
                            <a:spcPct val="90000"/>
                          </a:lnSpc>
                          <a:spcBef>
                            <a:spcPts val="1000"/>
                          </a:spcBef>
                          <a:buFont typeface="Arial" panose="020B0604020202020204" pitchFamily="34" charset="0"/>
                          <a:buChar char="•"/>
                          <a:defRPr sz="28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5pPr>
                        <a:lvl6pPr marL="25146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6pPr>
                        <a:lvl7pPr marL="29718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7pPr>
                        <a:lvl8pPr marL="34290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8pPr>
                        <a:lvl9pPr marL="38862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r>
                          <a:rPr lang="en-US" altLang="zh-CN" sz="100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-</a:t>
                        </a:r>
                        <a:endParaRPr lang="zh-CN" altLang="en-US" sz="100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58" name="文本框 42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2190854" y="5215459"/>
                        <a:ext cx="396262" cy="24622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>
                        <a:spAutoFit/>
                      </a:bodyPr>
                      <a:lstStyle>
                        <a:lvl1pPr>
                          <a:lnSpc>
                            <a:spcPct val="90000"/>
                          </a:lnSpc>
                          <a:spcBef>
                            <a:spcPts val="1000"/>
                          </a:spcBef>
                          <a:buFont typeface="Arial" panose="020B0604020202020204" pitchFamily="34" charset="0"/>
                          <a:buChar char="•"/>
                          <a:defRPr sz="28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5pPr>
                        <a:lvl6pPr marL="25146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6pPr>
                        <a:lvl7pPr marL="29718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7pPr>
                        <a:lvl8pPr marL="34290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8pPr>
                        <a:lvl9pPr marL="38862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r>
                          <a:rPr lang="en-US" altLang="zh-CN" sz="10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130</a:t>
                        </a:r>
                        <a:endParaRPr lang="zh-CN" altLang="en-US" sz="1000" dirty="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59" name="文本框 43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2444451" y="5423633"/>
                        <a:ext cx="122383" cy="24622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>
                        <a:spAutoFit/>
                      </a:bodyPr>
                      <a:lstStyle>
                        <a:lvl1pPr>
                          <a:lnSpc>
                            <a:spcPct val="90000"/>
                          </a:lnSpc>
                          <a:spcBef>
                            <a:spcPts val="1000"/>
                          </a:spcBef>
                          <a:buFont typeface="Arial" panose="020B0604020202020204" pitchFamily="34" charset="0"/>
                          <a:buChar char="•"/>
                          <a:defRPr sz="28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5pPr>
                        <a:lvl6pPr marL="25146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6pPr>
                        <a:lvl7pPr marL="29718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7pPr>
                        <a:lvl8pPr marL="34290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8pPr>
                        <a:lvl9pPr marL="38862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r>
                          <a:rPr lang="en-US" altLang="zh-CN" sz="100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-</a:t>
                        </a:r>
                        <a:endParaRPr lang="zh-CN" altLang="en-US" sz="100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60" name="文本框 44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2198259" y="5435795"/>
                        <a:ext cx="396262" cy="24622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>
                        <a:spAutoFit/>
                      </a:bodyPr>
                      <a:lstStyle>
                        <a:lvl1pPr>
                          <a:lnSpc>
                            <a:spcPct val="90000"/>
                          </a:lnSpc>
                          <a:spcBef>
                            <a:spcPts val="1000"/>
                          </a:spcBef>
                          <a:buFont typeface="Arial" panose="020B0604020202020204" pitchFamily="34" charset="0"/>
                          <a:buChar char="•"/>
                          <a:defRPr sz="28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5pPr>
                        <a:lvl6pPr marL="25146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6pPr>
                        <a:lvl7pPr marL="29718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7pPr>
                        <a:lvl8pPr marL="34290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8pPr>
                        <a:lvl9pPr marL="38862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r>
                          <a:rPr lang="en-US" altLang="zh-CN" sz="10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130</a:t>
                        </a:r>
                        <a:endParaRPr lang="zh-CN" altLang="en-US" sz="1000" dirty="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61" name="文本框 45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2445050" y="5765502"/>
                        <a:ext cx="122383" cy="24622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>
                        <a:spAutoFit/>
                      </a:bodyPr>
                      <a:lstStyle>
                        <a:lvl1pPr>
                          <a:lnSpc>
                            <a:spcPct val="90000"/>
                          </a:lnSpc>
                          <a:spcBef>
                            <a:spcPts val="1000"/>
                          </a:spcBef>
                          <a:buFont typeface="Arial" panose="020B0604020202020204" pitchFamily="34" charset="0"/>
                          <a:buChar char="•"/>
                          <a:defRPr sz="28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5pPr>
                        <a:lvl6pPr marL="25146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6pPr>
                        <a:lvl7pPr marL="29718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7pPr>
                        <a:lvl8pPr marL="34290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8pPr>
                        <a:lvl9pPr marL="38862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r>
                          <a:rPr lang="en-US" altLang="zh-CN" sz="10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-</a:t>
                        </a:r>
                        <a:endParaRPr lang="zh-CN" altLang="en-US" sz="1000" dirty="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62" name="文本框 46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2261704" y="5766823"/>
                        <a:ext cx="325730" cy="24622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>
                        <a:spAutoFit/>
                      </a:bodyPr>
                      <a:lstStyle>
                        <a:lvl1pPr>
                          <a:lnSpc>
                            <a:spcPct val="90000"/>
                          </a:lnSpc>
                          <a:spcBef>
                            <a:spcPts val="1000"/>
                          </a:spcBef>
                          <a:buFont typeface="Arial" panose="020B0604020202020204" pitchFamily="34" charset="0"/>
                          <a:buChar char="•"/>
                          <a:defRPr sz="28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5pPr>
                        <a:lvl6pPr marL="25146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6pPr>
                        <a:lvl7pPr marL="29718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7pPr>
                        <a:lvl8pPr marL="34290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8pPr>
                        <a:lvl9pPr marL="38862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r>
                          <a:rPr lang="en-US" altLang="zh-CN" sz="10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70</a:t>
                        </a:r>
                        <a:endParaRPr lang="zh-CN" altLang="en-US" sz="1000" dirty="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63" name="文本框 47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2445662" y="5605157"/>
                        <a:ext cx="122383" cy="24622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>
                        <a:spAutoFit/>
                      </a:bodyPr>
                      <a:lstStyle>
                        <a:lvl1pPr>
                          <a:lnSpc>
                            <a:spcPct val="90000"/>
                          </a:lnSpc>
                          <a:spcBef>
                            <a:spcPts val="1000"/>
                          </a:spcBef>
                          <a:buFont typeface="Arial" panose="020B0604020202020204" pitchFamily="34" charset="0"/>
                          <a:buChar char="•"/>
                          <a:defRPr sz="28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5pPr>
                        <a:lvl6pPr marL="25146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6pPr>
                        <a:lvl7pPr marL="29718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7pPr>
                        <a:lvl8pPr marL="34290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8pPr>
                        <a:lvl9pPr marL="38862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r>
                          <a:rPr lang="en-US" altLang="zh-CN" sz="10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-</a:t>
                        </a:r>
                        <a:endParaRPr lang="zh-CN" altLang="en-US" sz="1000" dirty="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64" name="文本框 48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2193898" y="5627969"/>
                        <a:ext cx="396262" cy="24622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>
                        <a:spAutoFit/>
                      </a:bodyPr>
                      <a:lstStyle>
                        <a:lvl1pPr>
                          <a:lnSpc>
                            <a:spcPct val="90000"/>
                          </a:lnSpc>
                          <a:spcBef>
                            <a:spcPts val="1000"/>
                          </a:spcBef>
                          <a:buFont typeface="Arial" panose="020B0604020202020204" pitchFamily="34" charset="0"/>
                          <a:buChar char="•"/>
                          <a:defRPr sz="28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5pPr>
                        <a:lvl6pPr marL="25146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6pPr>
                        <a:lvl7pPr marL="29718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7pPr>
                        <a:lvl8pPr marL="34290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8pPr>
                        <a:lvl9pPr marL="38862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r>
                          <a:rPr lang="en-US" altLang="zh-CN" sz="10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100</a:t>
                        </a:r>
                        <a:endParaRPr lang="zh-CN" altLang="en-US" sz="1000" dirty="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65" name="文本框 49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2443530" y="4904066"/>
                        <a:ext cx="122383" cy="24622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>
                        <a:spAutoFit/>
                      </a:bodyPr>
                      <a:lstStyle>
                        <a:lvl1pPr>
                          <a:lnSpc>
                            <a:spcPct val="90000"/>
                          </a:lnSpc>
                          <a:spcBef>
                            <a:spcPts val="1000"/>
                          </a:spcBef>
                          <a:buFont typeface="Arial" panose="020B0604020202020204" pitchFamily="34" charset="0"/>
                          <a:buChar char="•"/>
                          <a:defRPr sz="28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5pPr>
                        <a:lvl6pPr marL="25146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6pPr>
                        <a:lvl7pPr marL="29718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7pPr>
                        <a:lvl8pPr marL="34290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8pPr>
                        <a:lvl9pPr marL="38862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r>
                          <a:rPr lang="en-US" altLang="zh-CN" sz="100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-</a:t>
                        </a:r>
                        <a:endParaRPr lang="zh-CN" altLang="en-US" sz="100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66" name="文本框 50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2190854" y="4921422"/>
                        <a:ext cx="396262" cy="24622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>
                        <a:spAutoFit/>
                      </a:bodyPr>
                      <a:lstStyle>
                        <a:lvl1pPr>
                          <a:lnSpc>
                            <a:spcPct val="90000"/>
                          </a:lnSpc>
                          <a:spcBef>
                            <a:spcPts val="1000"/>
                          </a:spcBef>
                          <a:buFont typeface="Arial" panose="020B0604020202020204" pitchFamily="34" charset="0"/>
                          <a:buChar char="•"/>
                          <a:defRPr sz="28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5pPr>
                        <a:lvl6pPr marL="25146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6pPr>
                        <a:lvl7pPr marL="29718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7pPr>
                        <a:lvl8pPr marL="34290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8pPr>
                        <a:lvl9pPr marL="38862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r>
                          <a:rPr lang="en-US" altLang="zh-CN" sz="10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130</a:t>
                        </a:r>
                        <a:endParaRPr lang="zh-CN" altLang="en-US" sz="1000" dirty="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67" name="文本框 51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2444621" y="4374705"/>
                        <a:ext cx="122383" cy="24622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>
                        <a:spAutoFit/>
                      </a:bodyPr>
                      <a:lstStyle>
                        <a:lvl1pPr>
                          <a:lnSpc>
                            <a:spcPct val="90000"/>
                          </a:lnSpc>
                          <a:spcBef>
                            <a:spcPts val="1000"/>
                          </a:spcBef>
                          <a:buFont typeface="Arial" panose="020B0604020202020204" pitchFamily="34" charset="0"/>
                          <a:buChar char="•"/>
                          <a:defRPr sz="28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5pPr>
                        <a:lvl6pPr marL="25146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6pPr>
                        <a:lvl7pPr marL="29718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7pPr>
                        <a:lvl8pPr marL="34290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8pPr>
                        <a:lvl9pPr marL="38862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r>
                          <a:rPr lang="en-US" altLang="zh-CN" sz="10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-</a:t>
                        </a:r>
                        <a:endParaRPr lang="zh-CN" altLang="en-US" sz="1000" dirty="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68" name="文本框 52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2192660" y="4382933"/>
                        <a:ext cx="396262" cy="24622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>
                        <a:spAutoFit/>
                      </a:bodyPr>
                      <a:lstStyle>
                        <a:lvl1pPr>
                          <a:lnSpc>
                            <a:spcPct val="90000"/>
                          </a:lnSpc>
                          <a:spcBef>
                            <a:spcPts val="1000"/>
                          </a:spcBef>
                          <a:buFont typeface="Arial" panose="020B0604020202020204" pitchFamily="34" charset="0"/>
                          <a:buChar char="•"/>
                          <a:defRPr sz="28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5pPr>
                        <a:lvl6pPr marL="25146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6pPr>
                        <a:lvl7pPr marL="29718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7pPr>
                        <a:lvl8pPr marL="34290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8pPr>
                        <a:lvl9pPr marL="38862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r>
                          <a:rPr lang="en-US" altLang="zh-CN" sz="10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180</a:t>
                        </a:r>
                        <a:endParaRPr lang="zh-CN" altLang="en-US" sz="1000" dirty="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69" name="文本框 53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2446566" y="5987101"/>
                        <a:ext cx="122383" cy="24622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>
                        <a:spAutoFit/>
                      </a:bodyPr>
                      <a:lstStyle>
                        <a:lvl1pPr>
                          <a:lnSpc>
                            <a:spcPct val="90000"/>
                          </a:lnSpc>
                          <a:spcBef>
                            <a:spcPts val="1000"/>
                          </a:spcBef>
                          <a:buFont typeface="Arial" panose="020B0604020202020204" pitchFamily="34" charset="0"/>
                          <a:buChar char="•"/>
                          <a:defRPr sz="28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5pPr>
                        <a:lvl6pPr marL="25146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6pPr>
                        <a:lvl7pPr marL="29718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7pPr>
                        <a:lvl8pPr marL="34290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8pPr>
                        <a:lvl9pPr marL="38862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r>
                          <a:rPr lang="en-US" altLang="zh-CN" sz="10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-</a:t>
                        </a:r>
                        <a:endParaRPr lang="zh-CN" altLang="en-US" sz="1000" dirty="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70" name="文本框 54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2193280" y="6017715"/>
                        <a:ext cx="396262" cy="24622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>
                        <a:spAutoFit/>
                      </a:bodyPr>
                      <a:lstStyle>
                        <a:lvl1pPr>
                          <a:lnSpc>
                            <a:spcPct val="90000"/>
                          </a:lnSpc>
                          <a:spcBef>
                            <a:spcPts val="1000"/>
                          </a:spcBef>
                          <a:buFont typeface="Arial" panose="020B0604020202020204" pitchFamily="34" charset="0"/>
                          <a:buChar char="•"/>
                          <a:defRPr sz="28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5pPr>
                        <a:lvl6pPr marL="25146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6pPr>
                        <a:lvl7pPr marL="29718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7pPr>
                        <a:lvl8pPr marL="34290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8pPr>
                        <a:lvl9pPr marL="38862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r>
                          <a:rPr lang="en-US" altLang="zh-CN" sz="10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130</a:t>
                        </a:r>
                        <a:endParaRPr lang="zh-CN" altLang="en-US" sz="1000" dirty="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71" name="文本框 55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2445514" y="6321157"/>
                        <a:ext cx="122383" cy="24622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>
                        <a:spAutoFit/>
                      </a:bodyPr>
                      <a:lstStyle>
                        <a:lvl1pPr>
                          <a:lnSpc>
                            <a:spcPct val="90000"/>
                          </a:lnSpc>
                          <a:spcBef>
                            <a:spcPts val="1000"/>
                          </a:spcBef>
                          <a:buFont typeface="Arial" panose="020B0604020202020204" pitchFamily="34" charset="0"/>
                          <a:buChar char="•"/>
                          <a:defRPr sz="28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5pPr>
                        <a:lvl6pPr marL="25146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6pPr>
                        <a:lvl7pPr marL="29718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7pPr>
                        <a:lvl8pPr marL="34290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8pPr>
                        <a:lvl9pPr marL="38862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r>
                          <a:rPr lang="en-US" altLang="zh-CN" sz="10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-</a:t>
                        </a:r>
                        <a:endParaRPr lang="zh-CN" altLang="en-US" sz="1000" dirty="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72" name="文本框 56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2190854" y="6335696"/>
                        <a:ext cx="396262" cy="24622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>
                        <a:spAutoFit/>
                      </a:bodyPr>
                      <a:lstStyle>
                        <a:lvl1pPr>
                          <a:lnSpc>
                            <a:spcPct val="90000"/>
                          </a:lnSpc>
                          <a:spcBef>
                            <a:spcPts val="1000"/>
                          </a:spcBef>
                          <a:buFont typeface="Arial" panose="020B0604020202020204" pitchFamily="34" charset="0"/>
                          <a:buChar char="•"/>
                          <a:defRPr sz="28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5pPr>
                        <a:lvl6pPr marL="25146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6pPr>
                        <a:lvl7pPr marL="29718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7pPr>
                        <a:lvl8pPr marL="34290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8pPr>
                        <a:lvl9pPr marL="38862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r>
                          <a:rPr lang="en-US" altLang="zh-CN" sz="10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130</a:t>
                        </a:r>
                        <a:endParaRPr lang="zh-CN" altLang="en-US" sz="1000" dirty="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73" name="文本框 57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2443529" y="6886923"/>
                        <a:ext cx="122383" cy="24622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>
                        <a:spAutoFit/>
                      </a:bodyPr>
                      <a:lstStyle>
                        <a:lvl1pPr>
                          <a:lnSpc>
                            <a:spcPct val="90000"/>
                          </a:lnSpc>
                          <a:spcBef>
                            <a:spcPts val="1000"/>
                          </a:spcBef>
                          <a:buFont typeface="Arial" panose="020B0604020202020204" pitchFamily="34" charset="0"/>
                          <a:buChar char="•"/>
                          <a:defRPr sz="28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5pPr>
                        <a:lvl6pPr marL="25146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6pPr>
                        <a:lvl7pPr marL="29718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7pPr>
                        <a:lvl8pPr marL="34290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8pPr>
                        <a:lvl9pPr marL="38862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r>
                          <a:rPr lang="en-US" altLang="zh-CN" sz="10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-</a:t>
                        </a:r>
                        <a:endParaRPr lang="zh-CN" altLang="en-US" sz="1000" dirty="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74" name="文本框 58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2260183" y="6907043"/>
                        <a:ext cx="325730" cy="24622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>
                        <a:spAutoFit/>
                      </a:bodyPr>
                      <a:lstStyle>
                        <a:lvl1pPr>
                          <a:lnSpc>
                            <a:spcPct val="90000"/>
                          </a:lnSpc>
                          <a:spcBef>
                            <a:spcPts val="1000"/>
                          </a:spcBef>
                          <a:buFont typeface="Arial" panose="020B0604020202020204" pitchFamily="34" charset="0"/>
                          <a:buChar char="•"/>
                          <a:defRPr sz="28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5pPr>
                        <a:lvl6pPr marL="25146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6pPr>
                        <a:lvl7pPr marL="29718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7pPr>
                        <a:lvl8pPr marL="34290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8pPr>
                        <a:lvl9pPr marL="38862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r>
                          <a:rPr lang="en-US" altLang="zh-CN" sz="10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35</a:t>
                        </a:r>
                        <a:endParaRPr lang="zh-CN" altLang="en-US" sz="1000" dirty="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75" name="文本框 59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2445837" y="6506494"/>
                        <a:ext cx="122383" cy="24622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>
                        <a:spAutoFit/>
                      </a:bodyPr>
                      <a:lstStyle>
                        <a:lvl1pPr>
                          <a:lnSpc>
                            <a:spcPct val="90000"/>
                          </a:lnSpc>
                          <a:spcBef>
                            <a:spcPts val="1000"/>
                          </a:spcBef>
                          <a:buFont typeface="Arial" panose="020B0604020202020204" pitchFamily="34" charset="0"/>
                          <a:buChar char="•"/>
                          <a:defRPr sz="28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5pPr>
                        <a:lvl6pPr marL="25146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6pPr>
                        <a:lvl7pPr marL="29718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7pPr>
                        <a:lvl8pPr marL="34290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8pPr>
                        <a:lvl9pPr marL="38862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r>
                          <a:rPr lang="en-US" altLang="zh-CN" sz="10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-</a:t>
                        </a:r>
                        <a:endParaRPr lang="zh-CN" altLang="en-US" sz="1000" dirty="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76" name="文本框 60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2190318" y="6516902"/>
                        <a:ext cx="396262" cy="24622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>
                        <a:spAutoFit/>
                      </a:bodyPr>
                      <a:lstStyle>
                        <a:lvl1pPr>
                          <a:lnSpc>
                            <a:spcPct val="90000"/>
                          </a:lnSpc>
                          <a:spcBef>
                            <a:spcPts val="1000"/>
                          </a:spcBef>
                          <a:buFont typeface="Arial" panose="020B0604020202020204" pitchFamily="34" charset="0"/>
                          <a:buChar char="•"/>
                          <a:defRPr sz="28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5pPr>
                        <a:lvl6pPr marL="25146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6pPr>
                        <a:lvl7pPr marL="29718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7pPr>
                        <a:lvl8pPr marL="34290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8pPr>
                        <a:lvl9pPr marL="3886200" indent="-228600" eaLnBrk="0" fontAlgn="base" hangingPunct="0">
                          <a:lnSpc>
                            <a:spcPct val="90000"/>
                          </a:lnSpc>
                          <a:spcBef>
                            <a:spcPts val="5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宋体" panose="02010600030101010101" pitchFamily="2" charset="-122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r>
                          <a:rPr lang="en-US" altLang="zh-CN" sz="10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100</a:t>
                        </a:r>
                        <a:endParaRPr lang="zh-CN" altLang="en-US" sz="1000" dirty="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</p:grpSp>
                <p:sp>
                  <p:nvSpPr>
                    <p:cNvPr id="17" name="文本框 68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772190" y="5880834"/>
                      <a:ext cx="1133439" cy="246221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square">
                      <a:spAutoFit/>
                    </a:bodyPr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buChar char="•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n-US" altLang="zh-CN" sz="1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SENP6</a:t>
                      </a:r>
                      <a:r>
                        <a:rPr lang="en-US" altLang="zh-CN" sz="1000" baseline="30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∆</a:t>
                      </a:r>
                      <a:r>
                        <a:rPr lang="en-US" altLang="zh-CN" sz="1000" baseline="300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Piptidase2</a:t>
                      </a:r>
                    </a:p>
                  </p:txBody>
                </p:sp>
              </p:grpSp>
            </p:grpSp>
            <p:sp>
              <p:nvSpPr>
                <p:cNvPr id="13" name="文本框 88"/>
                <p:cNvSpPr txBox="1">
                  <a:spLocks noChangeArrowheads="1"/>
                </p:cNvSpPr>
                <p:nvPr/>
              </p:nvSpPr>
              <p:spPr bwMode="auto">
                <a:xfrm>
                  <a:off x="2817025" y="3896871"/>
                  <a:ext cx="255198" cy="24622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en-US" altLang="zh-CN" sz="1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_</a:t>
                  </a:r>
                </a:p>
              </p:txBody>
            </p:sp>
          </p:grpSp>
          <p:sp>
            <p:nvSpPr>
              <p:cNvPr id="7" name="文本框 88"/>
              <p:cNvSpPr txBox="1">
                <a:spLocks noChangeArrowheads="1"/>
              </p:cNvSpPr>
              <p:nvPr/>
            </p:nvSpPr>
            <p:spPr bwMode="auto">
              <a:xfrm>
                <a:off x="2925106" y="3829587"/>
                <a:ext cx="255198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zh-CN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_</a:t>
                </a:r>
              </a:p>
            </p:txBody>
          </p:sp>
          <p:sp>
            <p:nvSpPr>
              <p:cNvPr id="8" name="文本框 88"/>
              <p:cNvSpPr txBox="1">
                <a:spLocks noChangeArrowheads="1"/>
              </p:cNvSpPr>
              <p:nvPr/>
            </p:nvSpPr>
            <p:spPr bwMode="auto">
              <a:xfrm>
                <a:off x="3138411" y="3829587"/>
                <a:ext cx="255198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zh-CN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_</a:t>
                </a:r>
              </a:p>
            </p:txBody>
          </p:sp>
          <p:sp>
            <p:nvSpPr>
              <p:cNvPr id="9" name="文本框 152"/>
              <p:cNvSpPr txBox="1">
                <a:spLocks noChangeArrowheads="1"/>
              </p:cNvSpPr>
              <p:nvPr/>
            </p:nvSpPr>
            <p:spPr bwMode="auto">
              <a:xfrm rot="19140000">
                <a:off x="3476933" y="3702823"/>
                <a:ext cx="775514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C1030S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文本框 152"/>
              <p:cNvSpPr txBox="1">
                <a:spLocks noChangeArrowheads="1"/>
              </p:cNvSpPr>
              <p:nvPr/>
            </p:nvSpPr>
            <p:spPr bwMode="auto">
              <a:xfrm rot="19140000">
                <a:off x="3675189" y="3615471"/>
                <a:ext cx="1065711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zh-CN" sz="1000" dirty="0" smtClean="0"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∆Peptidase2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" name="文本框 147"/>
              <p:cNvSpPr txBox="1">
                <a:spLocks noChangeArrowheads="1"/>
              </p:cNvSpPr>
              <p:nvPr/>
            </p:nvSpPr>
            <p:spPr bwMode="auto">
              <a:xfrm rot="19140000">
                <a:off x="3278205" y="3776295"/>
                <a:ext cx="531713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WT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2" name="图片 1"/>
            <p:cNvPicPr preferRelativeResize="0">
              <a:picLocks/>
            </p:cNvPicPr>
            <p:nvPr/>
          </p:nvPicPr>
          <p:blipFill>
            <a:blip r:embed="rId22">
              <a:grayscl/>
            </a:blip>
            <a:stretch>
              <a:fillRect/>
            </a:stretch>
          </p:blipFill>
          <p:spPr>
            <a:xfrm>
              <a:off x="3624518" y="8841364"/>
              <a:ext cx="1152000" cy="216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grpSp>
        <p:nvGrpSpPr>
          <p:cNvPr id="146" name="组合 145"/>
          <p:cNvGrpSpPr/>
          <p:nvPr/>
        </p:nvGrpSpPr>
        <p:grpSpPr>
          <a:xfrm>
            <a:off x="504045" y="5472576"/>
            <a:ext cx="2540566" cy="2067084"/>
            <a:chOff x="621809" y="5926144"/>
            <a:chExt cx="2540566" cy="2067084"/>
          </a:xfrm>
        </p:grpSpPr>
        <p:grpSp>
          <p:nvGrpSpPr>
            <p:cNvPr id="145" name="组合 144"/>
            <p:cNvGrpSpPr/>
            <p:nvPr/>
          </p:nvGrpSpPr>
          <p:grpSpPr>
            <a:xfrm>
              <a:off x="621809" y="5926144"/>
              <a:ext cx="2540566" cy="2067084"/>
              <a:chOff x="621809" y="5926144"/>
              <a:chExt cx="2540566" cy="2067084"/>
            </a:xfrm>
          </p:grpSpPr>
          <p:grpSp>
            <p:nvGrpSpPr>
              <p:cNvPr id="77" name="组合 76"/>
              <p:cNvGrpSpPr/>
              <p:nvPr/>
            </p:nvGrpSpPr>
            <p:grpSpPr>
              <a:xfrm>
                <a:off x="621809" y="5926144"/>
                <a:ext cx="2540566" cy="2067084"/>
                <a:chOff x="174631" y="1435445"/>
                <a:chExt cx="2540566" cy="2067084"/>
              </a:xfrm>
            </p:grpSpPr>
            <p:grpSp>
              <p:nvGrpSpPr>
                <p:cNvPr id="78" name="组合 77"/>
                <p:cNvGrpSpPr/>
                <p:nvPr/>
              </p:nvGrpSpPr>
              <p:grpSpPr>
                <a:xfrm>
                  <a:off x="174631" y="1509597"/>
                  <a:ext cx="2540566" cy="1992932"/>
                  <a:chOff x="234386" y="1291869"/>
                  <a:chExt cx="2540566" cy="1992932"/>
                </a:xfrm>
              </p:grpSpPr>
              <p:sp>
                <p:nvSpPr>
                  <p:cNvPr id="84" name="文本框 2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194693" y="1455902"/>
                    <a:ext cx="1552208" cy="24622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9pPr>
                  </a:lstStyle>
                  <a:p>
                    <a:pPr eaLnBrk="1" hangingPunct="1"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zh-CN" sz="10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HA-SENP6 </a:t>
                    </a:r>
                    <a:r>
                      <a:rPr lang="en-US" altLang="zh-CN" sz="1000" dirty="0" smtClean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N</a:t>
                    </a:r>
                    <a:endParaRPr lang="en-US" altLang="zh-CN" sz="1000" dirty="0"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grpSp>
                <p:nvGrpSpPr>
                  <p:cNvPr id="85" name="组合 84"/>
                  <p:cNvGrpSpPr/>
                  <p:nvPr/>
                </p:nvGrpSpPr>
                <p:grpSpPr>
                  <a:xfrm>
                    <a:off x="234386" y="1291869"/>
                    <a:ext cx="2540566" cy="1992932"/>
                    <a:chOff x="234386" y="1291869"/>
                    <a:chExt cx="2540566" cy="1992932"/>
                  </a:xfrm>
                </p:grpSpPr>
                <p:sp>
                  <p:nvSpPr>
                    <p:cNvPr id="86" name="文本框 16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243455" y="2077708"/>
                      <a:ext cx="1028970" cy="246221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>
                      <a:spAutoFit/>
                    </a:bodyPr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buChar char="•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n-US" altLang="zh-CN" sz="10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HA-SENP6 C</a:t>
                      </a:r>
                    </a:p>
                  </p:txBody>
                </p:sp>
                <p:sp>
                  <p:nvSpPr>
                    <p:cNvPr id="87" name="文本框 16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240640" y="2637030"/>
                      <a:ext cx="1036268" cy="246221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square">
                      <a:spAutoFit/>
                    </a:bodyPr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buChar char="•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n-US" altLang="zh-CN" sz="10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HA-SENP6 C</a:t>
                      </a:r>
                    </a:p>
                  </p:txBody>
                </p:sp>
                <p:pic>
                  <p:nvPicPr>
                    <p:cNvPr id="89" name="图片 88"/>
                    <p:cNvPicPr preferRelativeResize="0">
                      <a:picLocks/>
                    </p:cNvPicPr>
                    <p:nvPr/>
                  </p:nvPicPr>
                  <p:blipFill>
                    <a:blip r:embed="rId23" cstate="print">
                      <a:grayscl/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590622" y="2042179"/>
                      <a:ext cx="648000" cy="180000"/>
                    </a:xfrm>
                    <a:prstGeom prst="rect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90" name="图片 89"/>
                    <p:cNvPicPr preferRelativeResize="0">
                      <a:picLocks/>
                    </p:cNvPicPr>
                    <p:nvPr/>
                  </p:nvPicPr>
                  <p:blipFill>
                    <a:blip r:embed="rId24" cstate="print">
                      <a:grayscl/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590622" y="2597891"/>
                      <a:ext cx="648000" cy="180000"/>
                    </a:xfrm>
                    <a:prstGeom prst="rect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sp>
                  <p:nvSpPr>
                    <p:cNvPr id="92" name="文本框 20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031554" y="1786016"/>
                      <a:ext cx="338554" cy="665536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eaVert">
                      <a:spAutoFit/>
                    </a:bodyPr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buChar char="•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n-US" altLang="zh-CN" sz="1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______</a:t>
                      </a:r>
                      <a:endParaRPr lang="en-US" altLang="zh-CN" sz="10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93" name="文本框 2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099318" y="1777029"/>
                      <a:ext cx="675634" cy="55399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>
                      <a:spAutoFit/>
                    </a:bodyPr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buChar char="•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n-US" altLang="zh-CN" sz="10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IP:HA</a:t>
                      </a:r>
                    </a:p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n-US" altLang="zh-CN" sz="1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IB:HA</a:t>
                      </a:r>
                    </a:p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n-US" altLang="zh-CN" sz="1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Flag</a:t>
                      </a:r>
                      <a:endParaRPr lang="en-US" altLang="zh-CN" sz="10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94" name="文本框 9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033823" y="2372873"/>
                      <a:ext cx="338554" cy="91192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eaVert">
                      <a:spAutoFit/>
                    </a:bodyPr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buChar char="•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n-US" altLang="zh-CN" sz="1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_________</a:t>
                      </a:r>
                      <a:endParaRPr lang="en-US" altLang="zh-CN" sz="10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95" name="文本框 1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078322" y="2487355"/>
                      <a:ext cx="338554" cy="453517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eaVert" wrap="square">
                      <a:spAutoFit/>
                    </a:bodyPr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buChar char="•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n-US" altLang="zh-CN" sz="10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WCL</a:t>
                      </a:r>
                    </a:p>
                  </p:txBody>
                </p:sp>
                <p:sp>
                  <p:nvSpPr>
                    <p:cNvPr id="96" name="文本框 1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820171" y="1291869"/>
                      <a:ext cx="185819" cy="246221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>
                      <a:spAutoFit/>
                    </a:bodyPr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buChar char="•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n-US" altLang="zh-CN" sz="10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p:txBody>
                </p:sp>
                <p:sp>
                  <p:nvSpPr>
                    <p:cNvPr id="97" name="文本框 14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29357" y="1297555"/>
                      <a:ext cx="185819" cy="246221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>
                      <a:spAutoFit/>
                    </a:bodyPr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buChar char="•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n-US" altLang="zh-CN" sz="10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p:txBody>
                </p:sp>
                <p:sp>
                  <p:nvSpPr>
                    <p:cNvPr id="98" name="文本框 2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820560" y="1435578"/>
                      <a:ext cx="185819" cy="246221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>
                      <a:spAutoFit/>
                    </a:bodyPr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buChar char="•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n-US" altLang="zh-CN" sz="10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p:txBody>
                </p:sp>
                <p:sp>
                  <p:nvSpPr>
                    <p:cNvPr id="99" name="文本框 2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24568" y="1590830"/>
                      <a:ext cx="185819" cy="246221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>
                      <a:spAutoFit/>
                    </a:bodyPr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buChar char="•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n-US" altLang="zh-CN" sz="10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p:txBody>
                </p:sp>
                <p:sp>
                  <p:nvSpPr>
                    <p:cNvPr id="100" name="文本框 27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200815" y="1301402"/>
                      <a:ext cx="1182957" cy="246221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>
                      <a:spAutoFit/>
                    </a:bodyPr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buChar char="•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n-US" altLang="zh-CN" sz="10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Flag-USP8</a:t>
                      </a:r>
                    </a:p>
                  </p:txBody>
                </p:sp>
                <p:sp>
                  <p:nvSpPr>
                    <p:cNvPr id="101" name="文本框 29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195249" y="1601850"/>
                      <a:ext cx="1559520" cy="246221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square">
                      <a:spAutoFit/>
                    </a:bodyPr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buChar char="•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n-US" altLang="zh-CN" sz="10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HA-SENP6 </a:t>
                      </a:r>
                      <a:r>
                        <a:rPr lang="en-US" altLang="zh-CN" sz="1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en-US" altLang="zh-CN" sz="10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pic>
                  <p:nvPicPr>
                    <p:cNvPr id="102" name="图片 101"/>
                    <p:cNvPicPr preferRelativeResize="0">
                      <a:picLocks/>
                    </p:cNvPicPr>
                    <p:nvPr/>
                  </p:nvPicPr>
                  <p:blipFill>
                    <a:blip r:embed="rId25" cstate="print">
                      <a:grayscl/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590622" y="1816038"/>
                      <a:ext cx="648000" cy="180000"/>
                    </a:xfrm>
                    <a:prstGeom prst="rect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sp>
                  <p:nvSpPr>
                    <p:cNvPr id="103" name="文本框 10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244433" y="1772521"/>
                      <a:ext cx="856281" cy="246221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>
                      <a:spAutoFit/>
                    </a:bodyPr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buChar char="•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n-US" altLang="zh-CN" sz="10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Flag-USP8</a:t>
                      </a:r>
                    </a:p>
                  </p:txBody>
                </p:sp>
                <p:sp>
                  <p:nvSpPr>
                    <p:cNvPr id="104" name="文本框 30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242777" y="1935677"/>
                      <a:ext cx="1028970" cy="246221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>
                      <a:spAutoFit/>
                    </a:bodyPr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buChar char="•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n-US" altLang="zh-CN" sz="10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HA-SENP6 N</a:t>
                      </a:r>
                    </a:p>
                  </p:txBody>
                </p:sp>
                <p:sp>
                  <p:nvSpPr>
                    <p:cNvPr id="105" name="文本框 3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244297" y="2334774"/>
                      <a:ext cx="917558" cy="246221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>
                      <a:spAutoFit/>
                    </a:bodyPr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buChar char="•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n-US" altLang="zh-CN" sz="10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Flag-USP8</a:t>
                      </a:r>
                    </a:p>
                  </p:txBody>
                </p:sp>
                <p:sp>
                  <p:nvSpPr>
                    <p:cNvPr id="106" name="文本框 3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244589" y="2496077"/>
                      <a:ext cx="1008665" cy="246221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square">
                      <a:spAutoFit/>
                    </a:bodyPr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buChar char="•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n-US" altLang="zh-CN" sz="10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HA-SENP6 N</a:t>
                      </a:r>
                    </a:p>
                  </p:txBody>
                </p:sp>
                <p:sp>
                  <p:nvSpPr>
                    <p:cNvPr id="107" name="文本框 34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236691" y="2825784"/>
                      <a:ext cx="816491" cy="246221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>
                      <a:spAutoFit/>
                    </a:bodyPr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buChar char="•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n-US" altLang="zh-CN" sz="10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GAPDH</a:t>
                      </a:r>
                    </a:p>
                  </p:txBody>
                </p:sp>
                <p:sp>
                  <p:nvSpPr>
                    <p:cNvPr id="108" name="文本框 164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35577" y="1603737"/>
                      <a:ext cx="428478" cy="246221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square">
                      <a:spAutoFit/>
                    </a:bodyPr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buChar char="•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n-US" altLang="zh-CN" sz="1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kDa</a:t>
                      </a:r>
                      <a:endParaRPr lang="zh-CN" alt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09" name="文本框 16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65768" y="1759530"/>
                      <a:ext cx="170070" cy="246221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>
                      <a:spAutoFit/>
                    </a:bodyPr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buChar char="•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n-US" altLang="zh-CN" sz="1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10" name="文本框 166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37474" y="1770731"/>
                      <a:ext cx="396262" cy="246221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>
                      <a:spAutoFit/>
                    </a:bodyPr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buChar char="•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n-US" altLang="zh-CN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130</a:t>
                      </a:r>
                      <a:endParaRPr lang="zh-CN" alt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11" name="文本框 170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59443" y="2058046"/>
                      <a:ext cx="170070" cy="246221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>
                      <a:spAutoFit/>
                    </a:bodyPr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buChar char="•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n-US" altLang="zh-CN" sz="1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12" name="文本框 17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96611" y="2079484"/>
                      <a:ext cx="325730" cy="246221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>
                      <a:spAutoFit/>
                    </a:bodyPr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buChar char="•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n-US" altLang="zh-CN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</a:t>
                      </a:r>
                      <a:endParaRPr lang="zh-CN" alt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13" name="文本框 17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61944" y="1939682"/>
                      <a:ext cx="170070" cy="246221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>
                      <a:spAutoFit/>
                    </a:bodyPr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buChar char="•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n-US" altLang="zh-CN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14" name="文本框 17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39130" y="1949899"/>
                      <a:ext cx="396262" cy="246221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>
                      <a:spAutoFit/>
                    </a:bodyPr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buChar char="•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n-US" altLang="zh-CN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zh-CN" alt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15" name="文本框 174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65348" y="2331922"/>
                      <a:ext cx="170070" cy="246221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>
                      <a:spAutoFit/>
                    </a:bodyPr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buChar char="•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n-US" altLang="zh-CN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16" name="文本框 17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40418" y="2337503"/>
                      <a:ext cx="396262" cy="246221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>
                      <a:spAutoFit/>
                    </a:bodyPr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buChar char="•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n-US" altLang="zh-CN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130</a:t>
                      </a:r>
                      <a:endParaRPr lang="zh-CN" alt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17" name="文本框 176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64606" y="2628726"/>
                      <a:ext cx="170070" cy="246221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>
                      <a:spAutoFit/>
                    </a:bodyPr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buChar char="•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n-US" altLang="zh-CN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18" name="文本框 177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97850" y="2651232"/>
                      <a:ext cx="325730" cy="246221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>
                      <a:spAutoFit/>
                    </a:bodyPr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buChar char="•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n-US" altLang="zh-CN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</a:t>
                      </a:r>
                      <a:endParaRPr lang="zh-CN" alt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19" name="文本框 178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34386" y="2524612"/>
                      <a:ext cx="396262" cy="246221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>
                      <a:spAutoFit/>
                    </a:bodyPr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buChar char="•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n-US" altLang="zh-CN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zh-CN" alt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20" name="文本框 179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62459" y="2511760"/>
                      <a:ext cx="170070" cy="246221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>
                      <a:spAutoFit/>
                    </a:bodyPr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buChar char="•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n-US" altLang="zh-CN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21" name="文本框 180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64194" y="2823398"/>
                      <a:ext cx="170070" cy="246221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>
                      <a:spAutoFit/>
                    </a:bodyPr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buChar char="•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n-US" altLang="zh-CN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zh-CN" alt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22" name="文本框 18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93008" y="2835500"/>
                      <a:ext cx="325730" cy="246221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>
                      <a:spAutoFit/>
                    </a:bodyPr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buChar char="•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n-US" altLang="zh-CN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</a:t>
                      </a:r>
                      <a:endParaRPr lang="zh-CN" alt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</p:grpSp>
            </p:grpSp>
            <p:sp>
              <p:nvSpPr>
                <p:cNvPr id="79" name="文本框 22"/>
                <p:cNvSpPr txBox="1">
                  <a:spLocks noChangeArrowheads="1"/>
                </p:cNvSpPr>
                <p:nvPr/>
              </p:nvSpPr>
              <p:spPr bwMode="auto">
                <a:xfrm>
                  <a:off x="532220" y="1435445"/>
                  <a:ext cx="185819" cy="24622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en-US" altLang="zh-CN" sz="1000" dirty="0"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_</a:t>
                  </a:r>
                </a:p>
              </p:txBody>
            </p:sp>
            <p:sp>
              <p:nvSpPr>
                <p:cNvPr id="80" name="文本框 22"/>
                <p:cNvSpPr txBox="1">
                  <a:spLocks noChangeArrowheads="1"/>
                </p:cNvSpPr>
                <p:nvPr/>
              </p:nvSpPr>
              <p:spPr bwMode="auto">
                <a:xfrm>
                  <a:off x="541211" y="1582118"/>
                  <a:ext cx="185819" cy="24622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en-US" altLang="zh-CN" sz="1000" dirty="0"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_</a:t>
                  </a:r>
                </a:p>
              </p:txBody>
            </p:sp>
            <p:sp>
              <p:nvSpPr>
                <p:cNvPr id="81" name="文本框 22"/>
                <p:cNvSpPr txBox="1">
                  <a:spLocks noChangeArrowheads="1"/>
                </p:cNvSpPr>
                <p:nvPr/>
              </p:nvSpPr>
              <p:spPr bwMode="auto">
                <a:xfrm>
                  <a:off x="977749" y="1593305"/>
                  <a:ext cx="185819" cy="24622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en-US" altLang="zh-CN" sz="1000" dirty="0"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_</a:t>
                  </a:r>
                </a:p>
              </p:txBody>
            </p:sp>
            <p:sp>
              <p:nvSpPr>
                <p:cNvPr id="82" name="文本框 22"/>
                <p:cNvSpPr txBox="1">
                  <a:spLocks noChangeArrowheads="1"/>
                </p:cNvSpPr>
                <p:nvPr/>
              </p:nvSpPr>
              <p:spPr bwMode="auto">
                <a:xfrm>
                  <a:off x="762242" y="1734608"/>
                  <a:ext cx="185819" cy="24622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en-US" altLang="zh-CN" sz="1000" dirty="0"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_</a:t>
                  </a:r>
                </a:p>
              </p:txBody>
            </p:sp>
            <p:sp>
              <p:nvSpPr>
                <p:cNvPr id="83" name="文本框 22"/>
                <p:cNvSpPr txBox="1">
                  <a:spLocks noChangeArrowheads="1"/>
                </p:cNvSpPr>
                <p:nvPr/>
              </p:nvSpPr>
              <p:spPr bwMode="auto">
                <a:xfrm>
                  <a:off x="538580" y="1729917"/>
                  <a:ext cx="185819" cy="24622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en-US" altLang="zh-CN" sz="1000" dirty="0"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_</a:t>
                  </a:r>
                </a:p>
              </p:txBody>
            </p:sp>
          </p:grpSp>
          <p:pic>
            <p:nvPicPr>
              <p:cNvPr id="4" name="图片 3"/>
              <p:cNvPicPr preferRelativeResize="0">
                <a:picLocks/>
              </p:cNvPicPr>
              <p:nvPr/>
            </p:nvPicPr>
            <p:blipFill>
              <a:blip r:embed="rId26">
                <a:grayscl/>
              </a:blip>
              <a:stretch>
                <a:fillRect/>
              </a:stretch>
            </p:blipFill>
            <p:spPr>
              <a:xfrm>
                <a:off x="978045" y="7534315"/>
                <a:ext cx="648000" cy="1800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</p:grpSp>
        <p:pic>
          <p:nvPicPr>
            <p:cNvPr id="334" name="图片 333"/>
            <p:cNvPicPr preferRelativeResize="0"/>
            <p:nvPr/>
          </p:nvPicPr>
          <p:blipFill>
            <a:blip r:embed="rId27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8045" y="7079336"/>
              <a:ext cx="648000" cy="180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49" name="组合 148"/>
          <p:cNvGrpSpPr/>
          <p:nvPr/>
        </p:nvGrpSpPr>
        <p:grpSpPr>
          <a:xfrm>
            <a:off x="528408" y="581454"/>
            <a:ext cx="2870000" cy="1691181"/>
            <a:chOff x="646172" y="1038651"/>
            <a:chExt cx="2870000" cy="1691181"/>
          </a:xfrm>
        </p:grpSpPr>
        <p:grpSp>
          <p:nvGrpSpPr>
            <p:cNvPr id="255" name="组合 254"/>
            <p:cNvGrpSpPr/>
            <p:nvPr/>
          </p:nvGrpSpPr>
          <p:grpSpPr>
            <a:xfrm>
              <a:off x="646172" y="1038651"/>
              <a:ext cx="2870000" cy="1691181"/>
              <a:chOff x="2320207" y="2009366"/>
              <a:chExt cx="2626858" cy="1691181"/>
            </a:xfrm>
          </p:grpSpPr>
          <p:grpSp>
            <p:nvGrpSpPr>
              <p:cNvPr id="256" name="组合 255"/>
              <p:cNvGrpSpPr/>
              <p:nvPr/>
            </p:nvGrpSpPr>
            <p:grpSpPr>
              <a:xfrm>
                <a:off x="2647571" y="2009366"/>
                <a:ext cx="2299494" cy="1691181"/>
                <a:chOff x="7758571" y="1221765"/>
                <a:chExt cx="2565956" cy="1691181"/>
              </a:xfrm>
            </p:grpSpPr>
            <p:sp>
              <p:nvSpPr>
                <p:cNvPr id="270" name="文本框 269"/>
                <p:cNvSpPr txBox="1"/>
                <p:nvPr/>
              </p:nvSpPr>
              <p:spPr>
                <a:xfrm>
                  <a:off x="7981711" y="1290283"/>
                  <a:ext cx="265558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+</a:t>
                  </a:r>
                </a:p>
              </p:txBody>
            </p:sp>
            <p:sp>
              <p:nvSpPr>
                <p:cNvPr id="271" name="文本框 270"/>
                <p:cNvSpPr txBox="1"/>
                <p:nvPr/>
              </p:nvSpPr>
              <p:spPr>
                <a:xfrm>
                  <a:off x="7758571" y="1221765"/>
                  <a:ext cx="260645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_</a:t>
                  </a:r>
                </a:p>
              </p:txBody>
            </p:sp>
            <p:sp>
              <p:nvSpPr>
                <p:cNvPr id="272" name="文本框 271"/>
                <p:cNvSpPr txBox="1"/>
                <p:nvPr/>
              </p:nvSpPr>
              <p:spPr>
                <a:xfrm>
                  <a:off x="8410004" y="1292303"/>
                  <a:ext cx="827122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Flag-USP8</a:t>
                  </a:r>
                </a:p>
              </p:txBody>
            </p:sp>
            <p:sp>
              <p:nvSpPr>
                <p:cNvPr id="273" name="文本框 272"/>
                <p:cNvSpPr txBox="1"/>
                <p:nvPr/>
              </p:nvSpPr>
              <p:spPr>
                <a:xfrm>
                  <a:off x="8397741" y="1841745"/>
                  <a:ext cx="827122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Flag-USP8</a:t>
                  </a:r>
                </a:p>
              </p:txBody>
            </p:sp>
            <p:sp>
              <p:nvSpPr>
                <p:cNvPr id="274" name="文本框 273"/>
                <p:cNvSpPr txBox="1"/>
                <p:nvPr/>
              </p:nvSpPr>
              <p:spPr>
                <a:xfrm>
                  <a:off x="8401574" y="2572977"/>
                  <a:ext cx="827122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Flag-USP8</a:t>
                  </a:r>
                </a:p>
              </p:txBody>
            </p:sp>
            <p:sp>
              <p:nvSpPr>
                <p:cNvPr id="275" name="文本框 274"/>
                <p:cNvSpPr txBox="1"/>
                <p:nvPr/>
              </p:nvSpPr>
              <p:spPr>
                <a:xfrm>
                  <a:off x="9452392" y="1409970"/>
                  <a:ext cx="345780" cy="1502976"/>
                </a:xfrm>
                <a:prstGeom prst="rect">
                  <a:avLst/>
                </a:prstGeom>
                <a:noFill/>
              </p:spPr>
              <p:txBody>
                <a:bodyPr vert="eaVert" wrap="none" rtlCol="0">
                  <a:spAutoFit/>
                </a:bodyPr>
                <a:lstStyle/>
                <a:p>
                  <a:r>
                    <a:rPr lang="en-US" altLang="zh-CN" sz="10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____________________</a:t>
                  </a:r>
                  <a:endParaRPr lang="en-US" altLang="zh-CN" sz="1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6" name="文本框 275"/>
                <p:cNvSpPr txBox="1"/>
                <p:nvPr/>
              </p:nvSpPr>
              <p:spPr>
                <a:xfrm>
                  <a:off x="9490856" y="1452880"/>
                  <a:ext cx="833671" cy="70788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0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IP:Flag</a:t>
                  </a:r>
                  <a:endParaRPr lang="en-US" altLang="zh-CN" sz="1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r>
                    <a:rPr lang="en-US" altLang="zh-CN" sz="1000" dirty="0" err="1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IB:Flag</a:t>
                  </a:r>
                  <a:endPara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r>
                    <a:rPr lang="en-US" altLang="zh-CN" sz="1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altLang="zh-CN" sz="10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 SUMO1</a:t>
                  </a:r>
                  <a:endParaRPr lang="en-US" altLang="zh-CN" sz="1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r>
                    <a:rPr lang="en-US" altLang="zh-CN" sz="1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 </a:t>
                  </a:r>
                  <a:r>
                    <a:rPr lang="en-US" altLang="zh-CN" sz="10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SUMO2/3</a:t>
                  </a:r>
                  <a:endParaRPr lang="en-US" altLang="zh-CN" sz="1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7" name="文本框 276"/>
                <p:cNvSpPr txBox="1"/>
                <p:nvPr/>
              </p:nvSpPr>
              <p:spPr>
                <a:xfrm>
                  <a:off x="8404355" y="1531831"/>
                  <a:ext cx="1200407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0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SUMO1-</a:t>
                  </a:r>
                  <a:endParaRPr lang="en-US" altLang="zh-CN" sz="1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r>
                    <a:rPr lang="en-US" altLang="zh-CN" sz="1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c</a:t>
                  </a:r>
                  <a:r>
                    <a:rPr lang="en-US" altLang="zh-CN" sz="10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onjugated USP8</a:t>
                  </a:r>
                  <a:endParaRPr lang="en-US" altLang="zh-CN" sz="1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8" name="文本框 277"/>
                <p:cNvSpPr txBox="1"/>
                <p:nvPr/>
              </p:nvSpPr>
              <p:spPr>
                <a:xfrm>
                  <a:off x="8421140" y="2262517"/>
                  <a:ext cx="1200407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0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SUMO2/3-</a:t>
                  </a:r>
                  <a:endParaRPr lang="en-US" altLang="zh-CN" sz="1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r>
                    <a:rPr lang="en-US" altLang="zh-CN" sz="1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c</a:t>
                  </a:r>
                  <a:r>
                    <a:rPr lang="en-US" altLang="zh-CN" sz="10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onjugated USP8</a:t>
                  </a:r>
                  <a:endParaRPr lang="en-US" altLang="zh-CN" sz="1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9" name="右大括号 278"/>
                <p:cNvSpPr/>
                <p:nvPr/>
              </p:nvSpPr>
              <p:spPr>
                <a:xfrm>
                  <a:off x="8420749" y="1559895"/>
                  <a:ext cx="54925" cy="360050"/>
                </a:xfrm>
                <a:prstGeom prst="rightBrac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0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0" name="右大括号 279"/>
                <p:cNvSpPr/>
                <p:nvPr/>
              </p:nvSpPr>
              <p:spPr>
                <a:xfrm>
                  <a:off x="8420749" y="2292786"/>
                  <a:ext cx="51017" cy="361396"/>
                </a:xfrm>
                <a:prstGeom prst="rightBrac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0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257" name="文本框 256"/>
              <p:cNvSpPr txBox="1"/>
              <p:nvPr/>
            </p:nvSpPr>
            <p:spPr>
              <a:xfrm>
                <a:off x="2322815" y="2607456"/>
                <a:ext cx="362691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130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文本框 257"/>
              <p:cNvSpPr txBox="1"/>
              <p:nvPr/>
            </p:nvSpPr>
            <p:spPr>
              <a:xfrm>
                <a:off x="2531228" y="2598717"/>
                <a:ext cx="208637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文本框 258"/>
              <p:cNvSpPr txBox="1"/>
              <p:nvPr/>
            </p:nvSpPr>
            <p:spPr>
              <a:xfrm>
                <a:off x="2329032" y="2377672"/>
                <a:ext cx="362691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180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文本框 259"/>
              <p:cNvSpPr txBox="1"/>
              <p:nvPr/>
            </p:nvSpPr>
            <p:spPr>
              <a:xfrm>
                <a:off x="2535372" y="2369008"/>
                <a:ext cx="208637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文本框 260"/>
              <p:cNvSpPr txBox="1"/>
              <p:nvPr/>
            </p:nvSpPr>
            <p:spPr>
              <a:xfrm>
                <a:off x="2320207" y="3318413"/>
                <a:ext cx="362691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130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文本框 261"/>
              <p:cNvSpPr txBox="1"/>
              <p:nvPr/>
            </p:nvSpPr>
            <p:spPr>
              <a:xfrm>
                <a:off x="2531228" y="3312391"/>
                <a:ext cx="208637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文本框 262"/>
              <p:cNvSpPr txBox="1"/>
              <p:nvPr/>
            </p:nvSpPr>
            <p:spPr>
              <a:xfrm>
                <a:off x="2322246" y="3053322"/>
                <a:ext cx="362691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180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文本框 263"/>
              <p:cNvSpPr txBox="1"/>
              <p:nvPr/>
            </p:nvSpPr>
            <p:spPr>
              <a:xfrm>
                <a:off x="2533597" y="3047300"/>
                <a:ext cx="208637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文本框 264"/>
              <p:cNvSpPr txBox="1"/>
              <p:nvPr/>
            </p:nvSpPr>
            <p:spPr>
              <a:xfrm>
                <a:off x="2326117" y="2079091"/>
                <a:ext cx="377363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147" name="图片 146"/>
            <p:cNvPicPr preferRelativeResize="0">
              <a:picLocks/>
            </p:cNvPicPr>
            <p:nvPr/>
          </p:nvPicPr>
          <p:blipFill>
            <a:blip r:embed="rId28">
              <a:grayscl/>
            </a:blip>
            <a:stretch>
              <a:fillRect/>
            </a:stretch>
          </p:blipFill>
          <p:spPr>
            <a:xfrm>
              <a:off x="1002718" y="1313575"/>
              <a:ext cx="648000" cy="576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148" name="图片 147"/>
            <p:cNvPicPr preferRelativeResize="0">
              <a:picLocks/>
            </p:cNvPicPr>
            <p:nvPr/>
          </p:nvPicPr>
          <p:blipFill>
            <a:blip r:embed="rId29">
              <a:grayscl/>
            </a:blip>
            <a:stretch>
              <a:fillRect/>
            </a:stretch>
          </p:blipFill>
          <p:spPr>
            <a:xfrm>
              <a:off x="1002718" y="2071265"/>
              <a:ext cx="648000" cy="576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338" name="文本框 337"/>
            <p:cNvSpPr txBox="1"/>
            <p:nvPr/>
          </p:nvSpPr>
          <p:spPr>
            <a:xfrm>
              <a:off x="1430307" y="1107169"/>
              <a:ext cx="26000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</a:p>
          </p:txBody>
        </p:sp>
      </p:grpSp>
      <p:grpSp>
        <p:nvGrpSpPr>
          <p:cNvPr id="340" name="组合 339"/>
          <p:cNvGrpSpPr/>
          <p:nvPr/>
        </p:nvGrpSpPr>
        <p:grpSpPr>
          <a:xfrm>
            <a:off x="4072652" y="2929954"/>
            <a:ext cx="1793336" cy="2051467"/>
            <a:chOff x="4945639" y="7496717"/>
            <a:chExt cx="1793336" cy="2051467"/>
          </a:xfrm>
        </p:grpSpPr>
        <p:graphicFrame>
          <p:nvGraphicFramePr>
            <p:cNvPr id="341" name="对象 153"/>
            <p:cNvGraphicFramePr/>
            <p:nvPr/>
          </p:nvGraphicFramePr>
          <p:xfrm>
            <a:off x="5514975" y="7705724"/>
            <a:ext cx="1224000" cy="14400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38" name="Prism 6" r:id="rId30" imgW="2981325" imgH="2476500" progId="Prism6.Document">
                    <p:embed/>
                  </p:oleObj>
                </mc:Choice>
                <mc:Fallback>
                  <p:oleObj name="Prism 6" r:id="rId30" imgW="2981325" imgH="2476500" progId="Prism6.Document">
                    <p:embed/>
                    <p:pic>
                      <p:nvPicPr>
                        <p:cNvPr id="0" name=""/>
                        <p:cNvPicPr preferRelativeResize="0">
                          <a:picLocks noChangeAspect="1" noChangeArrowheads="1"/>
                        </p:cNvPicPr>
                        <p:nvPr/>
                      </p:nvPicPr>
                      <p:blipFill>
                        <a:blip r:embed="rId31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514975" y="7705724"/>
                          <a:ext cx="1224000" cy="14400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42" name="文本框 9"/>
            <p:cNvSpPr txBox="1">
              <a:spLocks noChangeArrowheads="1"/>
            </p:cNvSpPr>
            <p:nvPr/>
          </p:nvSpPr>
          <p:spPr bwMode="auto">
            <a:xfrm>
              <a:off x="5230733" y="8874196"/>
              <a:ext cx="465192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IFN</a:t>
              </a:r>
              <a:r>
                <a:rPr lang="el-GR" altLang="zh-CN" sz="1000" dirty="0" smtClean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α</a:t>
              </a:r>
              <a:endParaRPr lang="en-US" altLang="zh-CN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3" name="文本框 67"/>
            <p:cNvSpPr txBox="1">
              <a:spLocks noChangeArrowheads="1"/>
            </p:cNvSpPr>
            <p:nvPr/>
          </p:nvSpPr>
          <p:spPr bwMode="auto">
            <a:xfrm>
              <a:off x="5044147" y="9014543"/>
              <a:ext cx="811111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siSENP6 </a:t>
              </a:r>
              <a:endParaRPr lang="en-US" altLang="zh-CN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4" name="文本框 67"/>
            <p:cNvSpPr txBox="1">
              <a:spLocks noChangeArrowheads="1"/>
            </p:cNvSpPr>
            <p:nvPr/>
          </p:nvSpPr>
          <p:spPr bwMode="auto">
            <a:xfrm>
              <a:off x="4945639" y="9148974"/>
              <a:ext cx="93813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Flag-USP8</a:t>
              </a:r>
              <a:endParaRPr lang="en-US" altLang="zh-CN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5" name="文本框 9"/>
            <p:cNvSpPr txBox="1">
              <a:spLocks noChangeArrowheads="1"/>
            </p:cNvSpPr>
            <p:nvPr/>
          </p:nvSpPr>
          <p:spPr bwMode="auto">
            <a:xfrm>
              <a:off x="5080159" y="9286446"/>
              <a:ext cx="61266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ML-792</a:t>
              </a:r>
              <a:endParaRPr lang="en-US" altLang="zh-CN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6" name="文本框 67"/>
            <p:cNvSpPr txBox="1">
              <a:spLocks noChangeArrowheads="1"/>
            </p:cNvSpPr>
            <p:nvPr/>
          </p:nvSpPr>
          <p:spPr bwMode="auto">
            <a:xfrm>
              <a:off x="6237414" y="9022059"/>
              <a:ext cx="222302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</a:p>
          </p:txBody>
        </p:sp>
        <p:sp>
          <p:nvSpPr>
            <p:cNvPr id="347" name="文本框 67"/>
            <p:cNvSpPr txBox="1">
              <a:spLocks noChangeArrowheads="1"/>
            </p:cNvSpPr>
            <p:nvPr/>
          </p:nvSpPr>
          <p:spPr bwMode="auto">
            <a:xfrm>
              <a:off x="6467181" y="9022059"/>
              <a:ext cx="222302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</a:p>
          </p:txBody>
        </p:sp>
        <p:sp>
          <p:nvSpPr>
            <p:cNvPr id="348" name="文本框 67"/>
            <p:cNvSpPr txBox="1">
              <a:spLocks noChangeArrowheads="1"/>
            </p:cNvSpPr>
            <p:nvPr/>
          </p:nvSpPr>
          <p:spPr bwMode="auto">
            <a:xfrm>
              <a:off x="6003086" y="9155842"/>
              <a:ext cx="222302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</a:p>
          </p:txBody>
        </p:sp>
        <p:sp>
          <p:nvSpPr>
            <p:cNvPr id="349" name="文本框 67"/>
            <p:cNvSpPr txBox="1">
              <a:spLocks noChangeArrowheads="1"/>
            </p:cNvSpPr>
            <p:nvPr/>
          </p:nvSpPr>
          <p:spPr bwMode="auto">
            <a:xfrm>
              <a:off x="6241674" y="9164552"/>
              <a:ext cx="222302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</a:p>
          </p:txBody>
        </p:sp>
        <p:sp>
          <p:nvSpPr>
            <p:cNvPr id="350" name="文本框 67"/>
            <p:cNvSpPr txBox="1">
              <a:spLocks noChangeArrowheads="1"/>
            </p:cNvSpPr>
            <p:nvPr/>
          </p:nvSpPr>
          <p:spPr bwMode="auto">
            <a:xfrm>
              <a:off x="6467181" y="9166626"/>
              <a:ext cx="222302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</a:p>
          </p:txBody>
        </p:sp>
        <p:sp>
          <p:nvSpPr>
            <p:cNvPr id="351" name="文本框 67"/>
            <p:cNvSpPr txBox="1">
              <a:spLocks noChangeArrowheads="1"/>
            </p:cNvSpPr>
            <p:nvPr/>
          </p:nvSpPr>
          <p:spPr bwMode="auto">
            <a:xfrm>
              <a:off x="6468834" y="9301963"/>
              <a:ext cx="222302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</a:p>
          </p:txBody>
        </p:sp>
        <p:sp>
          <p:nvSpPr>
            <p:cNvPr id="352" name="文本框 67"/>
            <p:cNvSpPr txBox="1">
              <a:spLocks noChangeArrowheads="1"/>
            </p:cNvSpPr>
            <p:nvPr/>
          </p:nvSpPr>
          <p:spPr bwMode="auto">
            <a:xfrm>
              <a:off x="5574312" y="8820923"/>
              <a:ext cx="222302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_</a:t>
              </a:r>
            </a:p>
          </p:txBody>
        </p:sp>
        <p:sp>
          <p:nvSpPr>
            <p:cNvPr id="353" name="文本框 67"/>
            <p:cNvSpPr txBox="1">
              <a:spLocks noChangeArrowheads="1"/>
            </p:cNvSpPr>
            <p:nvPr/>
          </p:nvSpPr>
          <p:spPr bwMode="auto">
            <a:xfrm>
              <a:off x="5783085" y="8887795"/>
              <a:ext cx="222302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</a:p>
          </p:txBody>
        </p:sp>
        <p:sp>
          <p:nvSpPr>
            <p:cNvPr id="354" name="文本框 67"/>
            <p:cNvSpPr txBox="1">
              <a:spLocks noChangeArrowheads="1"/>
            </p:cNvSpPr>
            <p:nvPr/>
          </p:nvSpPr>
          <p:spPr bwMode="auto">
            <a:xfrm>
              <a:off x="6005887" y="8891356"/>
              <a:ext cx="222302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</a:p>
          </p:txBody>
        </p:sp>
        <p:sp>
          <p:nvSpPr>
            <p:cNvPr id="355" name="文本框 67"/>
            <p:cNvSpPr txBox="1">
              <a:spLocks noChangeArrowheads="1"/>
            </p:cNvSpPr>
            <p:nvPr/>
          </p:nvSpPr>
          <p:spPr bwMode="auto">
            <a:xfrm>
              <a:off x="6236484" y="8897366"/>
              <a:ext cx="222302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</a:p>
          </p:txBody>
        </p:sp>
        <p:sp>
          <p:nvSpPr>
            <p:cNvPr id="356" name="文本框 67"/>
            <p:cNvSpPr txBox="1">
              <a:spLocks noChangeArrowheads="1"/>
            </p:cNvSpPr>
            <p:nvPr/>
          </p:nvSpPr>
          <p:spPr bwMode="auto">
            <a:xfrm>
              <a:off x="6465925" y="8900927"/>
              <a:ext cx="222302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</a:p>
          </p:txBody>
        </p:sp>
        <p:sp>
          <p:nvSpPr>
            <p:cNvPr id="357" name="文本框 356"/>
            <p:cNvSpPr txBox="1"/>
            <p:nvPr/>
          </p:nvSpPr>
          <p:spPr>
            <a:xfrm flipV="1">
              <a:off x="5103588" y="7588222"/>
              <a:ext cx="338554" cy="1349087"/>
            </a:xfrm>
            <a:prstGeom prst="rect">
              <a:avLst/>
            </a:prstGeom>
            <a:noFill/>
          </p:spPr>
          <p:txBody>
            <a:bodyPr vert="vert" wrap="none" rtlCol="0">
              <a:spAutoFit/>
            </a:bodyPr>
            <a:lstStyle/>
            <a:p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Relative </a:t>
              </a:r>
              <a:r>
                <a:rPr lang="en-US" altLang="zh-CN" sz="1000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Isg54</a:t>
              </a:r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mRNA 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8" name="文本框 9"/>
            <p:cNvSpPr txBox="1">
              <a:spLocks noChangeArrowheads="1"/>
            </p:cNvSpPr>
            <p:nvPr/>
          </p:nvSpPr>
          <p:spPr bwMode="auto">
            <a:xfrm>
              <a:off x="5299261" y="7728714"/>
              <a:ext cx="32573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30</a:t>
              </a:r>
              <a:endParaRPr lang="en-US" altLang="zh-CN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9" name="文本框 9"/>
            <p:cNvSpPr txBox="1">
              <a:spLocks noChangeArrowheads="1"/>
            </p:cNvSpPr>
            <p:nvPr/>
          </p:nvSpPr>
          <p:spPr bwMode="auto">
            <a:xfrm>
              <a:off x="5300131" y="8077970"/>
              <a:ext cx="32573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  <a:endParaRPr lang="en-US" altLang="zh-CN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0" name="文本框 9"/>
            <p:cNvSpPr txBox="1">
              <a:spLocks noChangeArrowheads="1"/>
            </p:cNvSpPr>
            <p:nvPr/>
          </p:nvSpPr>
          <p:spPr bwMode="auto">
            <a:xfrm>
              <a:off x="5299261" y="8436405"/>
              <a:ext cx="32573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endParaRPr lang="en-US" altLang="zh-CN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1" name="文本框 9"/>
            <p:cNvSpPr txBox="1">
              <a:spLocks noChangeArrowheads="1"/>
            </p:cNvSpPr>
            <p:nvPr/>
          </p:nvSpPr>
          <p:spPr bwMode="auto">
            <a:xfrm>
              <a:off x="5358442" y="8762004"/>
              <a:ext cx="25519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  <a:endParaRPr lang="en-US" altLang="zh-CN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2" name="文本框 67"/>
            <p:cNvSpPr txBox="1">
              <a:spLocks noChangeArrowheads="1"/>
            </p:cNvSpPr>
            <p:nvPr/>
          </p:nvSpPr>
          <p:spPr bwMode="auto">
            <a:xfrm>
              <a:off x="5574932" y="9231580"/>
              <a:ext cx="222302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_</a:t>
              </a:r>
            </a:p>
          </p:txBody>
        </p:sp>
        <p:sp>
          <p:nvSpPr>
            <p:cNvPr id="363" name="文本框 67"/>
            <p:cNvSpPr txBox="1">
              <a:spLocks noChangeArrowheads="1"/>
            </p:cNvSpPr>
            <p:nvPr/>
          </p:nvSpPr>
          <p:spPr bwMode="auto">
            <a:xfrm>
              <a:off x="5785591" y="9227713"/>
              <a:ext cx="222302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_</a:t>
              </a:r>
            </a:p>
          </p:txBody>
        </p:sp>
        <p:sp>
          <p:nvSpPr>
            <p:cNvPr id="433" name="文本框 67"/>
            <p:cNvSpPr txBox="1">
              <a:spLocks noChangeArrowheads="1"/>
            </p:cNvSpPr>
            <p:nvPr/>
          </p:nvSpPr>
          <p:spPr bwMode="auto">
            <a:xfrm>
              <a:off x="6012570" y="9232615"/>
              <a:ext cx="222302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_</a:t>
              </a:r>
            </a:p>
          </p:txBody>
        </p:sp>
        <p:sp>
          <p:nvSpPr>
            <p:cNvPr id="434" name="文本框 67"/>
            <p:cNvSpPr txBox="1">
              <a:spLocks noChangeArrowheads="1"/>
            </p:cNvSpPr>
            <p:nvPr/>
          </p:nvSpPr>
          <p:spPr bwMode="auto">
            <a:xfrm>
              <a:off x="6243844" y="9232614"/>
              <a:ext cx="222302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_</a:t>
              </a:r>
            </a:p>
          </p:txBody>
        </p:sp>
        <p:sp>
          <p:nvSpPr>
            <p:cNvPr id="435" name="文本框 67"/>
            <p:cNvSpPr txBox="1">
              <a:spLocks noChangeArrowheads="1"/>
            </p:cNvSpPr>
            <p:nvPr/>
          </p:nvSpPr>
          <p:spPr bwMode="auto">
            <a:xfrm>
              <a:off x="5573620" y="9077743"/>
              <a:ext cx="222302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_</a:t>
              </a:r>
            </a:p>
          </p:txBody>
        </p:sp>
        <p:sp>
          <p:nvSpPr>
            <p:cNvPr id="436" name="文本框 67"/>
            <p:cNvSpPr txBox="1">
              <a:spLocks noChangeArrowheads="1"/>
            </p:cNvSpPr>
            <p:nvPr/>
          </p:nvSpPr>
          <p:spPr bwMode="auto">
            <a:xfrm>
              <a:off x="5784624" y="9081988"/>
              <a:ext cx="222302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_</a:t>
              </a:r>
            </a:p>
          </p:txBody>
        </p:sp>
        <p:sp>
          <p:nvSpPr>
            <p:cNvPr id="437" name="文本框 67"/>
            <p:cNvSpPr txBox="1">
              <a:spLocks noChangeArrowheads="1"/>
            </p:cNvSpPr>
            <p:nvPr/>
          </p:nvSpPr>
          <p:spPr bwMode="auto">
            <a:xfrm>
              <a:off x="5570003" y="8946337"/>
              <a:ext cx="222302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_</a:t>
              </a:r>
            </a:p>
          </p:txBody>
        </p:sp>
        <p:sp>
          <p:nvSpPr>
            <p:cNvPr id="438" name="文本框 67"/>
            <p:cNvSpPr txBox="1">
              <a:spLocks noChangeArrowheads="1"/>
            </p:cNvSpPr>
            <p:nvPr/>
          </p:nvSpPr>
          <p:spPr bwMode="auto">
            <a:xfrm>
              <a:off x="5784525" y="8950608"/>
              <a:ext cx="222302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_</a:t>
              </a:r>
            </a:p>
          </p:txBody>
        </p:sp>
        <p:sp>
          <p:nvSpPr>
            <p:cNvPr id="439" name="文本框 67"/>
            <p:cNvSpPr txBox="1">
              <a:spLocks noChangeArrowheads="1"/>
            </p:cNvSpPr>
            <p:nvPr/>
          </p:nvSpPr>
          <p:spPr bwMode="auto">
            <a:xfrm>
              <a:off x="6011531" y="8951138"/>
              <a:ext cx="222302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_</a:t>
              </a:r>
            </a:p>
          </p:txBody>
        </p:sp>
        <p:sp>
          <p:nvSpPr>
            <p:cNvPr id="440" name="文本框 439"/>
            <p:cNvSpPr txBox="1"/>
            <p:nvPr/>
          </p:nvSpPr>
          <p:spPr>
            <a:xfrm>
              <a:off x="5793196" y="8065579"/>
              <a:ext cx="46679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____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1" name="文本框 440"/>
            <p:cNvSpPr txBox="1"/>
            <p:nvPr/>
          </p:nvSpPr>
          <p:spPr>
            <a:xfrm>
              <a:off x="5859611" y="8034919"/>
              <a:ext cx="34496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600" dirty="0" smtClean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**</a:t>
              </a:r>
              <a:endParaRPr lang="zh-CN" alt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2" name="文本框 441"/>
            <p:cNvSpPr txBox="1"/>
            <p:nvPr/>
          </p:nvSpPr>
          <p:spPr>
            <a:xfrm>
              <a:off x="6002522" y="7695315"/>
              <a:ext cx="46679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____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3" name="文本框 442"/>
            <p:cNvSpPr txBox="1"/>
            <p:nvPr/>
          </p:nvSpPr>
          <p:spPr>
            <a:xfrm>
              <a:off x="6004974" y="7668852"/>
              <a:ext cx="42511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600" dirty="0" smtClean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***</a:t>
              </a:r>
              <a:endParaRPr lang="zh-CN" alt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4" name="文本框 443"/>
            <p:cNvSpPr txBox="1"/>
            <p:nvPr/>
          </p:nvSpPr>
          <p:spPr>
            <a:xfrm>
              <a:off x="5827385" y="7540567"/>
              <a:ext cx="88998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__________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5" name="文本框 444"/>
            <p:cNvSpPr txBox="1"/>
            <p:nvPr/>
          </p:nvSpPr>
          <p:spPr>
            <a:xfrm>
              <a:off x="6134131" y="7496717"/>
              <a:ext cx="26481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600" dirty="0" smtClean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*</a:t>
              </a:r>
              <a:endParaRPr lang="zh-CN" alt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73" name="组合 472"/>
          <p:cNvGrpSpPr/>
          <p:nvPr/>
        </p:nvGrpSpPr>
        <p:grpSpPr>
          <a:xfrm>
            <a:off x="306659" y="7264666"/>
            <a:ext cx="2120524" cy="1845685"/>
            <a:chOff x="449190" y="7935347"/>
            <a:chExt cx="2120524" cy="1845685"/>
          </a:xfrm>
        </p:grpSpPr>
        <p:grpSp>
          <p:nvGrpSpPr>
            <p:cNvPr id="446" name="组合 445"/>
            <p:cNvGrpSpPr/>
            <p:nvPr/>
          </p:nvGrpSpPr>
          <p:grpSpPr>
            <a:xfrm>
              <a:off x="449190" y="7935347"/>
              <a:ext cx="2120524" cy="1845685"/>
              <a:chOff x="-48729" y="5388403"/>
              <a:chExt cx="2120524" cy="1845685"/>
            </a:xfrm>
          </p:grpSpPr>
          <p:graphicFrame>
            <p:nvGraphicFramePr>
              <p:cNvPr id="447" name="对象 8"/>
              <p:cNvGraphicFramePr/>
              <p:nvPr>
                <p:extLst>
                  <p:ext uri="{D42A27DB-BD31-4B8C-83A1-F6EECF244321}">
                    <p14:modId xmlns:p14="http://schemas.microsoft.com/office/powerpoint/2010/main" val="2884662813"/>
                  </p:ext>
                </p:extLst>
              </p:nvPr>
            </p:nvGraphicFramePr>
            <p:xfrm>
              <a:off x="584123" y="5545303"/>
              <a:ext cx="1219200" cy="143033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339" name="Prism 6" r:id="rId32" imgW="2971800" imgH="2462760" progId="Prism6.Document">
                      <p:embed/>
                    </p:oleObj>
                  </mc:Choice>
                  <mc:Fallback>
                    <p:oleObj name="Prism 6" r:id="rId32" imgW="2971800" imgH="2462760" progId="Prism6.Document">
                      <p:embed/>
                      <p:pic>
                        <p:nvPicPr>
                          <p:cNvPr id="0" name=""/>
                          <p:cNvPicPr preferRelativeResize="0"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3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84123" y="5545303"/>
                            <a:ext cx="1219200" cy="1430337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48" name="文本框 9"/>
              <p:cNvSpPr txBox="1">
                <a:spLocks noChangeArrowheads="1"/>
              </p:cNvSpPr>
              <p:nvPr/>
            </p:nvSpPr>
            <p:spPr bwMode="auto">
              <a:xfrm>
                <a:off x="267482" y="6719394"/>
                <a:ext cx="465192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IFN</a:t>
                </a:r>
                <a:r>
                  <a:rPr lang="el-GR" altLang="zh-CN" sz="1000" dirty="0" smtClean="0"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α</a:t>
                </a:r>
                <a:endPara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9" name="文本框 9"/>
              <p:cNvSpPr txBox="1">
                <a:spLocks noChangeArrowheads="1"/>
              </p:cNvSpPr>
              <p:nvPr/>
            </p:nvSpPr>
            <p:spPr bwMode="auto">
              <a:xfrm>
                <a:off x="-48729" y="6870572"/>
                <a:ext cx="824265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HA-SENP6</a:t>
                </a:r>
                <a:endPara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0" name="文本框 67"/>
              <p:cNvSpPr txBox="1">
                <a:spLocks noChangeArrowheads="1"/>
              </p:cNvSpPr>
              <p:nvPr/>
            </p:nvSpPr>
            <p:spPr bwMode="auto">
              <a:xfrm rot="19500000">
                <a:off x="1008567" y="6987867"/>
                <a:ext cx="1063228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zh-CN" sz="1000" dirty="0" smtClean="0"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∆Peptidase2</a:t>
                </a:r>
                <a:endPara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1" name="文本框 67"/>
              <p:cNvSpPr txBox="1">
                <a:spLocks noChangeArrowheads="1"/>
              </p:cNvSpPr>
              <p:nvPr/>
            </p:nvSpPr>
            <p:spPr bwMode="auto">
              <a:xfrm rot="19500000">
                <a:off x="979947" y="6949091"/>
                <a:ext cx="781457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C1030S</a:t>
                </a:r>
                <a:endPara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2" name="文本框 67"/>
              <p:cNvSpPr txBox="1">
                <a:spLocks noChangeArrowheads="1"/>
              </p:cNvSpPr>
              <p:nvPr/>
            </p:nvSpPr>
            <p:spPr bwMode="auto">
              <a:xfrm rot="19500000">
                <a:off x="952181" y="6940819"/>
                <a:ext cx="409272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WT</a:t>
                </a:r>
                <a:endPara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3" name="文本框 67"/>
              <p:cNvSpPr txBox="1">
                <a:spLocks noChangeArrowheads="1"/>
              </p:cNvSpPr>
              <p:nvPr/>
            </p:nvSpPr>
            <p:spPr bwMode="auto">
              <a:xfrm>
                <a:off x="848333" y="6738224"/>
                <a:ext cx="222302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zh-CN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</a:p>
            </p:txBody>
          </p:sp>
          <p:sp>
            <p:nvSpPr>
              <p:cNvPr id="454" name="文本框 67"/>
              <p:cNvSpPr txBox="1">
                <a:spLocks noChangeArrowheads="1"/>
              </p:cNvSpPr>
              <p:nvPr/>
            </p:nvSpPr>
            <p:spPr bwMode="auto">
              <a:xfrm>
                <a:off x="1071603" y="6741140"/>
                <a:ext cx="222302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zh-CN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</a:p>
            </p:txBody>
          </p:sp>
          <p:sp>
            <p:nvSpPr>
              <p:cNvPr id="455" name="文本框 67"/>
              <p:cNvSpPr txBox="1">
                <a:spLocks noChangeArrowheads="1"/>
              </p:cNvSpPr>
              <p:nvPr/>
            </p:nvSpPr>
            <p:spPr bwMode="auto">
              <a:xfrm>
                <a:off x="1297299" y="6744838"/>
                <a:ext cx="222302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zh-CN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</a:p>
            </p:txBody>
          </p:sp>
          <p:sp>
            <p:nvSpPr>
              <p:cNvPr id="456" name="文本框 67"/>
              <p:cNvSpPr txBox="1">
                <a:spLocks noChangeArrowheads="1"/>
              </p:cNvSpPr>
              <p:nvPr/>
            </p:nvSpPr>
            <p:spPr bwMode="auto">
              <a:xfrm>
                <a:off x="1523844" y="6748151"/>
                <a:ext cx="222302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zh-CN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</a:p>
            </p:txBody>
          </p:sp>
          <p:sp>
            <p:nvSpPr>
              <p:cNvPr id="457" name="文本框 456"/>
              <p:cNvSpPr txBox="1"/>
              <p:nvPr/>
            </p:nvSpPr>
            <p:spPr>
              <a:xfrm flipV="1">
                <a:off x="130152" y="5448428"/>
                <a:ext cx="338554" cy="1349087"/>
              </a:xfrm>
              <a:prstGeom prst="rect">
                <a:avLst/>
              </a:prstGeom>
              <a:noFill/>
            </p:spPr>
            <p:txBody>
              <a:bodyPr vert="vert" wrap="none" rtlCol="0">
                <a:spAutoFit/>
              </a:bodyPr>
              <a:lstStyle/>
              <a:p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Relative </a:t>
                </a:r>
                <a:r>
                  <a:rPr lang="en-US" altLang="zh-CN" sz="10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Isg54</a:t>
                </a:r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mRNA 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8" name="文本框 9"/>
              <p:cNvSpPr txBox="1">
                <a:spLocks noChangeArrowheads="1"/>
              </p:cNvSpPr>
              <p:nvPr/>
            </p:nvSpPr>
            <p:spPr bwMode="auto">
              <a:xfrm>
                <a:off x="302783" y="5552768"/>
                <a:ext cx="396262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zh-CN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00</a:t>
                </a:r>
                <a:endPara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9" name="文本框 9"/>
              <p:cNvSpPr txBox="1">
                <a:spLocks noChangeArrowheads="1"/>
              </p:cNvSpPr>
              <p:nvPr/>
            </p:nvSpPr>
            <p:spPr bwMode="auto">
              <a:xfrm>
                <a:off x="356507" y="5770915"/>
                <a:ext cx="325730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zh-CN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8</a:t>
                </a:r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  <a:endPara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0" name="文本框 9"/>
              <p:cNvSpPr txBox="1">
                <a:spLocks noChangeArrowheads="1"/>
              </p:cNvSpPr>
              <p:nvPr/>
            </p:nvSpPr>
            <p:spPr bwMode="auto">
              <a:xfrm>
                <a:off x="357891" y="5985040"/>
                <a:ext cx="325730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zh-CN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6</a:t>
                </a:r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  <a:endPara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1" name="文本框 9"/>
              <p:cNvSpPr txBox="1">
                <a:spLocks noChangeArrowheads="1"/>
              </p:cNvSpPr>
              <p:nvPr/>
            </p:nvSpPr>
            <p:spPr bwMode="auto">
              <a:xfrm>
                <a:off x="358116" y="6192511"/>
                <a:ext cx="325730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zh-CN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  <a:endPara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2" name="文本框 9"/>
              <p:cNvSpPr txBox="1">
                <a:spLocks noChangeArrowheads="1"/>
              </p:cNvSpPr>
              <p:nvPr/>
            </p:nvSpPr>
            <p:spPr bwMode="auto">
              <a:xfrm>
                <a:off x="436954" y="6617470"/>
                <a:ext cx="255198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  <a:endPara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3" name="文本框 67"/>
              <p:cNvSpPr txBox="1">
                <a:spLocks noChangeArrowheads="1"/>
              </p:cNvSpPr>
              <p:nvPr/>
            </p:nvSpPr>
            <p:spPr bwMode="auto">
              <a:xfrm>
                <a:off x="622756" y="6664390"/>
                <a:ext cx="222302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_</a:t>
                </a:r>
                <a:endPara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4" name="文本框 67"/>
              <p:cNvSpPr txBox="1">
                <a:spLocks noChangeArrowheads="1"/>
              </p:cNvSpPr>
              <p:nvPr/>
            </p:nvSpPr>
            <p:spPr bwMode="auto">
              <a:xfrm>
                <a:off x="632505" y="6809897"/>
                <a:ext cx="222302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_</a:t>
                </a:r>
                <a:endPara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5" name="文本框 67"/>
              <p:cNvSpPr txBox="1">
                <a:spLocks noChangeArrowheads="1"/>
              </p:cNvSpPr>
              <p:nvPr/>
            </p:nvSpPr>
            <p:spPr bwMode="auto">
              <a:xfrm>
                <a:off x="865167" y="6809897"/>
                <a:ext cx="222302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_</a:t>
                </a:r>
                <a:endPara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6" name="文本框 465"/>
              <p:cNvSpPr txBox="1"/>
              <p:nvPr/>
            </p:nvSpPr>
            <p:spPr>
              <a:xfrm>
                <a:off x="871529" y="5780745"/>
                <a:ext cx="46679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____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7" name="文本框 466"/>
              <p:cNvSpPr txBox="1"/>
              <p:nvPr/>
            </p:nvSpPr>
            <p:spPr>
              <a:xfrm>
                <a:off x="871529" y="5625183"/>
                <a:ext cx="678391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_______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8" name="文本框 467"/>
              <p:cNvSpPr txBox="1"/>
              <p:nvPr/>
            </p:nvSpPr>
            <p:spPr>
              <a:xfrm>
                <a:off x="871529" y="5455415"/>
                <a:ext cx="960519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___________</a:t>
                </a:r>
                <a:endParaRPr lang="zh-CN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9" name="文本框 80"/>
              <p:cNvSpPr txBox="1">
                <a:spLocks noChangeArrowheads="1"/>
              </p:cNvSpPr>
              <p:nvPr/>
            </p:nvSpPr>
            <p:spPr bwMode="auto">
              <a:xfrm>
                <a:off x="851869" y="5743709"/>
                <a:ext cx="425116" cy="3385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zh-CN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***</a:t>
                </a:r>
                <a:endParaRPr lang="en-US" altLang="zh-CN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0" name="文本框 80"/>
              <p:cNvSpPr txBox="1">
                <a:spLocks noChangeArrowheads="1"/>
              </p:cNvSpPr>
              <p:nvPr/>
            </p:nvSpPr>
            <p:spPr bwMode="auto">
              <a:xfrm>
                <a:off x="1018732" y="5580630"/>
                <a:ext cx="264816" cy="3385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zh-CN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*</a:t>
                </a:r>
                <a:endParaRPr lang="en-US" altLang="zh-CN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1" name="文本框 80"/>
              <p:cNvSpPr txBox="1">
                <a:spLocks noChangeArrowheads="1"/>
              </p:cNvSpPr>
              <p:nvPr/>
            </p:nvSpPr>
            <p:spPr bwMode="auto">
              <a:xfrm>
                <a:off x="1123451" y="5388403"/>
                <a:ext cx="344966" cy="3385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zh-CN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**</a:t>
                </a:r>
                <a:endParaRPr lang="en-US" altLang="zh-CN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27" name="文本框 9"/>
            <p:cNvSpPr txBox="1">
              <a:spLocks noChangeArrowheads="1"/>
            </p:cNvSpPr>
            <p:nvPr/>
          </p:nvSpPr>
          <p:spPr bwMode="auto">
            <a:xfrm>
              <a:off x="864194" y="8951935"/>
              <a:ext cx="32573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20</a:t>
              </a:r>
              <a:endParaRPr lang="en-US" altLang="zh-CN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2387516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2845,&quot;width&quot;:2728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2340,&quot;width&quot;:6744}"/>
</p:tagLst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81541</TotalTime>
  <Words>904</Words>
  <Application>Microsoft Office PowerPoint</Application>
  <PresentationFormat>A4 纸张(210x297 毫米)</PresentationFormat>
  <Paragraphs>818</Paragraphs>
  <Slides>4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12" baseType="lpstr">
      <vt:lpstr>楷体</vt:lpstr>
      <vt:lpstr>宋体</vt:lpstr>
      <vt:lpstr>微软雅黑</vt:lpstr>
      <vt:lpstr>Arial</vt:lpstr>
      <vt:lpstr>Calibri</vt:lpstr>
      <vt:lpstr>Calibri Light</vt:lpstr>
      <vt:lpstr>Office 主题</vt:lpstr>
      <vt:lpstr>Prism 6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Microsoft 帐户</dc:creator>
  <cp:lastModifiedBy>Microsoft 帐户</cp:lastModifiedBy>
  <cp:revision>104</cp:revision>
  <dcterms:created xsi:type="dcterms:W3CDTF">2023-04-30T13:32:44Z</dcterms:created>
  <dcterms:modified xsi:type="dcterms:W3CDTF">2023-08-20T02:41:55Z</dcterms:modified>
</cp:coreProperties>
</file>