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312" r:id="rId2"/>
    <p:sldId id="283" r:id="rId3"/>
    <p:sldId id="315" r:id="rId4"/>
    <p:sldId id="331" r:id="rId5"/>
    <p:sldId id="330" r:id="rId6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65"/>
    <p:restoredTop sz="94879" autoAdjust="0"/>
  </p:normalViewPr>
  <p:slideViewPr>
    <p:cSldViewPr snapToGrid="0" snapToObjects="1">
      <p:cViewPr varScale="1">
        <p:scale>
          <a:sx n="65" d="100"/>
          <a:sy n="65" d="100"/>
        </p:scale>
        <p:origin x="3328" y="19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3" d="100"/>
        <a:sy n="5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DFB85D-D2D0-D047-9FAD-EB221BF7D648}" type="datetimeFigureOut">
              <a:rPr kumimoji="1" lang="zh-CN" altLang="en-US" smtClean="0"/>
              <a:t>2023/8/19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3E58F-647B-A049-85DC-9BD9553A52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4778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590</a:t>
            </a:r>
            <a:r>
              <a:rPr kumimoji="1" lang="zh-CN" altLang="en-US" dirty="0"/>
              <a:t>总，</a:t>
            </a:r>
            <a:r>
              <a:rPr kumimoji="1" lang="en-US" altLang="zh-CN" dirty="0"/>
              <a:t>PSM</a:t>
            </a:r>
            <a:r>
              <a:rPr kumimoji="1" lang="zh-CN" altLang="en-US" dirty="0"/>
              <a:t>前后基线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3E58F-647B-A049-85DC-9BD9553A52FB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3476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590</a:t>
            </a:r>
            <a:r>
              <a:rPr kumimoji="1" lang="zh-CN" altLang="en-US" dirty="0"/>
              <a:t>总，</a:t>
            </a:r>
            <a:r>
              <a:rPr kumimoji="1" lang="en-US" altLang="zh-CN" dirty="0"/>
              <a:t>PSM</a:t>
            </a:r>
            <a:r>
              <a:rPr kumimoji="1" lang="zh-CN" altLang="en-US" dirty="0"/>
              <a:t>前后基线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3E58F-647B-A049-85DC-9BD9553A52FB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3207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83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81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5589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25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62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9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00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8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581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98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16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3983E-3BEE-9349-8B21-F68DBA46B0E9}" type="datetimeFigureOut">
              <a:rPr kumimoji="1" lang="ja-JP" altLang="en-US" smtClean="0"/>
              <a:t>2023/8/19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58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63647" y="96297"/>
            <a:ext cx="605005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kern="1200" dirty="0">
                <a:solidFill>
                  <a:srgbClr val="101214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Supplemental </a:t>
            </a:r>
            <a:r>
              <a:rPr lang="en-US" altLang="zh-CN" sz="105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Table 1</a:t>
            </a:r>
            <a:r>
              <a:rPr lang="en-US" altLang="ja-JP" sz="1050" dirty="0">
                <a:latin typeface="Times New Roman"/>
                <a:cs typeface="Times New Roman"/>
              </a:rPr>
              <a:t>. </a:t>
            </a:r>
            <a:r>
              <a:rPr lang="en-US" altLang="zh-CN" sz="105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Clinical and surgical characteristics of patients with cT2 CRC before and after PSM</a:t>
            </a:r>
            <a:r>
              <a:rPr lang="zh-CN" altLang="zh-CN" sz="1050" dirty="0">
                <a:effectLst/>
              </a:rPr>
              <a:t> </a:t>
            </a:r>
            <a:endParaRPr lang="zh-CN" altLang="zh-CN" sz="105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ja-JP" altLang="ja-JP" sz="1050" dirty="0">
              <a:latin typeface="Times New Roman"/>
              <a:cs typeface="Times New Roman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3647" y="7229450"/>
            <a:ext cx="6353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BMI, body mass index; CEA, carcinoembryonic antigen; </a:t>
            </a:r>
            <a:r>
              <a:rPr lang="zh-CN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PSM, propensity score matching;</a:t>
            </a:r>
            <a:r>
              <a:rPr lang="en-US" altLang="zh-CN" sz="1000" b="0" i="0" u="none" strike="noStrike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D2 LND</a:t>
            </a:r>
            <a:r>
              <a:rPr lang="en-US" altLang="zh-CN" sz="1000" dirty="0">
                <a:solidFill>
                  <a:srgbClr val="101214"/>
                </a:solidFill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,</a:t>
            </a:r>
            <a:r>
              <a:rPr lang="en-US" altLang="zh-CN" sz="1000" b="0" i="0" u="none" strike="noStrike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D2 lymph node dissection; D3 LND, D3 lymph node dissection</a:t>
            </a:r>
            <a:r>
              <a:rPr lang="en-US" altLang="zh-CN" sz="1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 </a:t>
            </a:r>
            <a:endParaRPr lang="zh-CN" altLang="zh-CN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48CC3FCD-EADF-C2A9-EEAB-CA3ADEB47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99030"/>
              </p:ext>
            </p:extLst>
          </p:nvPr>
        </p:nvGraphicFramePr>
        <p:xfrm>
          <a:off x="163647" y="447261"/>
          <a:ext cx="6262716" cy="6631280"/>
        </p:xfrm>
        <a:graphic>
          <a:graphicData uri="http://schemas.openxmlformats.org/drawingml/2006/table">
            <a:tbl>
              <a:tblPr/>
              <a:tblGrid>
                <a:gridCol w="1573713">
                  <a:extLst>
                    <a:ext uri="{9D8B030D-6E8A-4147-A177-3AD203B41FA5}">
                      <a16:colId xmlns:a16="http://schemas.microsoft.com/office/drawing/2014/main" val="3860613209"/>
                    </a:ext>
                  </a:extLst>
                </a:gridCol>
                <a:gridCol w="666206">
                  <a:extLst>
                    <a:ext uri="{9D8B030D-6E8A-4147-A177-3AD203B41FA5}">
                      <a16:colId xmlns:a16="http://schemas.microsoft.com/office/drawing/2014/main" val="2070226492"/>
                    </a:ext>
                  </a:extLst>
                </a:gridCol>
                <a:gridCol w="829491">
                  <a:extLst>
                    <a:ext uri="{9D8B030D-6E8A-4147-A177-3AD203B41FA5}">
                      <a16:colId xmlns:a16="http://schemas.microsoft.com/office/drawing/2014/main" val="3921756059"/>
                    </a:ext>
                  </a:extLst>
                </a:gridCol>
                <a:gridCol w="685013">
                  <a:extLst>
                    <a:ext uri="{9D8B030D-6E8A-4147-A177-3AD203B41FA5}">
                      <a16:colId xmlns:a16="http://schemas.microsoft.com/office/drawing/2014/main" val="2182602882"/>
                    </a:ext>
                  </a:extLst>
                </a:gridCol>
                <a:gridCol w="54977">
                  <a:extLst>
                    <a:ext uri="{9D8B030D-6E8A-4147-A177-3AD203B41FA5}">
                      <a16:colId xmlns:a16="http://schemas.microsoft.com/office/drawing/2014/main" val="167820473"/>
                    </a:ext>
                  </a:extLst>
                </a:gridCol>
                <a:gridCol w="817772">
                  <a:extLst>
                    <a:ext uri="{9D8B030D-6E8A-4147-A177-3AD203B41FA5}">
                      <a16:colId xmlns:a16="http://schemas.microsoft.com/office/drawing/2014/main" val="2471795178"/>
                    </a:ext>
                  </a:extLst>
                </a:gridCol>
                <a:gridCol w="817772">
                  <a:extLst>
                    <a:ext uri="{9D8B030D-6E8A-4147-A177-3AD203B41FA5}">
                      <a16:colId xmlns:a16="http://schemas.microsoft.com/office/drawing/2014/main" val="1241021126"/>
                    </a:ext>
                  </a:extLst>
                </a:gridCol>
                <a:gridCol w="817772">
                  <a:extLst>
                    <a:ext uri="{9D8B030D-6E8A-4147-A177-3AD203B41FA5}">
                      <a16:colId xmlns:a16="http://schemas.microsoft.com/office/drawing/2014/main" val="3410896581"/>
                    </a:ext>
                  </a:extLst>
                </a:gridCol>
              </a:tblGrid>
              <a:tr h="2637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Parameters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Before PSM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After PSM(1:1)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796258"/>
                  </a:ext>
                </a:extLst>
              </a:tr>
              <a:tr h="14480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D2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D3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D2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D3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557189"/>
                  </a:ext>
                </a:extLst>
              </a:tr>
              <a:tr h="15385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=107)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=483)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=98)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=98)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957701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Gender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288272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Male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71 (66.4%)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282 (58.4%)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63 (64.3%)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68 (69.4%)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9639042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Female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36 (33.6%)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201 (41.6%)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35 (35.7%)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30 (30.6%)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59714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Age(year)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29044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&lt;70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35 (32.7%)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283 (58.6%)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35 (35.7%)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43 (43.9%)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03233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≥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70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72 (67.3%)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200 (41.4%)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63 (64.3%)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55 (56.1%)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642077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73.2 ±11.0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66.3 ±10.0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72.4 ±11.1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70.5 ±8.62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827316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BMI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099065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22.9 ±3.55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22.8 ±3.26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23.0 ±3.50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22.5 ±3.39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0201684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CEA(ng/mL)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009595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&lt;5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84 (78.5%)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415 (85.9%)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78 (79.6%)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84 (85.7%)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31697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≥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23 (21.5%)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68 (14.1%)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20 (20.4%)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14 (14.3%)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267517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Tumor loction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6289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Colon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69 (64.5%)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232 (48.0%)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0.003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61 (62.2%)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68 (69.4%)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896433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Rectum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38 (35.5%)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251 (52.0%)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37 (37.8%)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30 (30.6%)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13747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kumimoji="1"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+mn-ea"/>
                          <a:cs typeface="Times New Roman" panose="02020603050405020304" pitchFamily="18" charset="0"/>
                        </a:rPr>
                        <a:t>Family cancer history</a:t>
                      </a:r>
                      <a:r>
                        <a:rPr lang="zh-CN" altLang="zh-CN" sz="1000" b="1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cs typeface="Times New Roman" panose="02020603050405020304" pitchFamily="18" charset="0"/>
                        </a:rPr>
                        <a:t> </a:t>
                      </a:r>
                      <a:endParaRPr lang="en" sz="1000" b="1" i="0" u="none" strike="noStrike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15884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80 (74.8%)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421 (87.2%)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0.002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75 (76.5%)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75 (76.5%)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349983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27 (25.2%)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62 (12.8%)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23 (23.5%)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23 (23.5%)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939403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Abdominal surgery history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105992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52 (48.6%)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305 (63.1%)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0.007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48 (49.0%)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55 (56.1%)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281275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55 (51.4%)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178 (36.9%)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50 (51.0%)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43 (43.9%)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971740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Neoadjuvant chemotherapy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665670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104 (97.2%)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467 (96.7%)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95 (96.9%)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97 (99.0%)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097028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 (2.8%)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16 (3.3%)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 (3.1%)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1 (1.0%)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3721907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Comorbidity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27080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26 (24.3%)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170 (35.2%)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0.04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25 (25.5%)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33 (33.7%)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071034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81 (75.7%)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313 (64.8%)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73 (74.5%)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65 (66.3%)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5245285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Operation method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9164034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Laparoscopic surgery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85 (79.4%)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460 (95.2%)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80 (81.6%)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79 (80.6%)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403539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Open surgery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22 (20.6%)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23 (4.8%)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18 (18.4%)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19 (19.4%)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6790081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Operative time(min)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2747541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211 ±94.6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210 ±73.9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216 ±93.3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218 ±83.4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188555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+mn-ea"/>
                          <a:cs typeface="+mn-cs"/>
                        </a:rPr>
                        <a:t>Postoperative complications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36601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77 (72.0%)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407 (84.3%)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0.004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73 (74.5%)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69 (70.4%)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4158511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30 (28.0%)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76 (15.7%)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25 (25.5%)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29 (29.6%)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976094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Operative blood loss(ml)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3805314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&lt;100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85 (79.4%)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437 (90.5%)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0.002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78 (79.6%)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80 (81.6%)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96991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  ≥</a:t>
                      </a: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100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22 (20.6%)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46 (9.5%)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20 (20.4%)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18 (18.4%)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7031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9233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356ED7B-9F78-E6E6-48B4-0F33FE997BCC}"/>
              </a:ext>
            </a:extLst>
          </p:cNvPr>
          <p:cNvSpPr txBox="1"/>
          <p:nvPr/>
        </p:nvSpPr>
        <p:spPr>
          <a:xfrm>
            <a:off x="69474" y="113695"/>
            <a:ext cx="63809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000" b="1" kern="1200" dirty="0">
                <a:solidFill>
                  <a:srgbClr val="101214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Supplemental </a:t>
            </a:r>
            <a:r>
              <a:rPr lang="en-US" altLang="zh-CN" sz="1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Table 2.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Pathologic findings in patients with cT2 CRC before and after PSM  </a:t>
            </a:r>
            <a:endParaRPr lang="zh-CN" altLang="zh-CN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BE4032E-1F90-7261-EFB9-761ED19BB1CF}"/>
              </a:ext>
            </a:extLst>
          </p:cNvPr>
          <p:cNvSpPr txBox="1"/>
          <p:nvPr/>
        </p:nvSpPr>
        <p:spPr>
          <a:xfrm>
            <a:off x="165689" y="8436114"/>
            <a:ext cx="65266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000" kern="120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Protruding:Type</a:t>
            </a:r>
            <a:r>
              <a:rPr lang="en-US" altLang="zh-CN" sz="1000" kern="12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0, superficial; Type 1, protuberant, i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nfiltrative or ulcerative; Type </a:t>
            </a:r>
            <a:r>
              <a:rPr lang="en-US" altLang="zh-CN" sz="1000" kern="12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2, expansive ulceration; Type 3, infiltrative ulcerating; Type 4, diffusely ulcerating; Well, well-differentiated adenocarcinoma; Mod, moderately differentiated adenocarcinoma; Poor, poorly differentiated adenocarcinoma; </a:t>
            </a:r>
            <a:r>
              <a:rPr lang="en-US" altLang="zh-CN" sz="1000" kern="120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Muc</a:t>
            </a:r>
            <a:r>
              <a:rPr lang="en-US" altLang="zh-CN" sz="1000" kern="12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, mucinous carcinoma; Sig, signet ring carcinoma;</a:t>
            </a:r>
            <a:r>
              <a:rPr lang="en-US" altLang="zh-CN" sz="1000" kern="1200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D2 LND D2 lymph node dissection, D3 LND D3 lymph node dissection</a:t>
            </a:r>
            <a:r>
              <a:rPr lang="en-US" altLang="zh-CN" sz="1000" kern="12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A592638-F034-05FA-AAE8-17315C54D3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850852"/>
              </p:ext>
            </p:extLst>
          </p:nvPr>
        </p:nvGraphicFramePr>
        <p:xfrm>
          <a:off x="338029" y="346166"/>
          <a:ext cx="6193400" cy="8081651"/>
        </p:xfrm>
        <a:graphic>
          <a:graphicData uri="http://schemas.openxmlformats.org/drawingml/2006/table">
            <a:tbl>
              <a:tblPr/>
              <a:tblGrid>
                <a:gridCol w="1185797">
                  <a:extLst>
                    <a:ext uri="{9D8B030D-6E8A-4147-A177-3AD203B41FA5}">
                      <a16:colId xmlns:a16="http://schemas.microsoft.com/office/drawing/2014/main" val="1837290032"/>
                    </a:ext>
                  </a:extLst>
                </a:gridCol>
                <a:gridCol w="745298">
                  <a:extLst>
                    <a:ext uri="{9D8B030D-6E8A-4147-A177-3AD203B41FA5}">
                      <a16:colId xmlns:a16="http://schemas.microsoft.com/office/drawing/2014/main" val="1767027652"/>
                    </a:ext>
                  </a:extLst>
                </a:gridCol>
                <a:gridCol w="745298">
                  <a:extLst>
                    <a:ext uri="{9D8B030D-6E8A-4147-A177-3AD203B41FA5}">
                      <a16:colId xmlns:a16="http://schemas.microsoft.com/office/drawing/2014/main" val="1612623360"/>
                    </a:ext>
                  </a:extLst>
                </a:gridCol>
                <a:gridCol w="745298">
                  <a:extLst>
                    <a:ext uri="{9D8B030D-6E8A-4147-A177-3AD203B41FA5}">
                      <a16:colId xmlns:a16="http://schemas.microsoft.com/office/drawing/2014/main" val="4246971351"/>
                    </a:ext>
                  </a:extLst>
                </a:gridCol>
                <a:gridCol w="50104">
                  <a:extLst>
                    <a:ext uri="{9D8B030D-6E8A-4147-A177-3AD203B41FA5}">
                      <a16:colId xmlns:a16="http://schemas.microsoft.com/office/drawing/2014/main" val="896760792"/>
                    </a:ext>
                  </a:extLst>
                </a:gridCol>
                <a:gridCol w="745298">
                  <a:extLst>
                    <a:ext uri="{9D8B030D-6E8A-4147-A177-3AD203B41FA5}">
                      <a16:colId xmlns:a16="http://schemas.microsoft.com/office/drawing/2014/main" val="940316541"/>
                    </a:ext>
                  </a:extLst>
                </a:gridCol>
                <a:gridCol w="745298">
                  <a:extLst>
                    <a:ext uri="{9D8B030D-6E8A-4147-A177-3AD203B41FA5}">
                      <a16:colId xmlns:a16="http://schemas.microsoft.com/office/drawing/2014/main" val="3354812481"/>
                    </a:ext>
                  </a:extLst>
                </a:gridCol>
                <a:gridCol w="1231009">
                  <a:extLst>
                    <a:ext uri="{9D8B030D-6E8A-4147-A177-3AD203B41FA5}">
                      <a16:colId xmlns:a16="http://schemas.microsoft.com/office/drawing/2014/main" val="3357920223"/>
                    </a:ext>
                  </a:extLst>
                </a:gridCol>
              </a:tblGrid>
              <a:tr h="3378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Parameters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Before PSM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After PSM(1:1)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41795"/>
                  </a:ext>
                </a:extLst>
              </a:tr>
              <a:tr h="13390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  <a:endParaRPr lang="en" sz="1000" b="0" i="1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  <a:endParaRPr lang="en" sz="1000" b="0" i="1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369183"/>
                  </a:ext>
                </a:extLst>
              </a:tr>
              <a:tr h="14227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=107)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=483)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=98)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=98)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740364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size(cm)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7722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2.54 ±1.10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2.67 ±1.17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2.53 ±1.09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2.79 ±1.31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6811460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Proximal resection margin (cm)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261160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11.9 ±4.55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13.0 ±4.51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0.0199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11.8 ±4.52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12.6 ±5.13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6715807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Distal resection margin (cm)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9936653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7.32 ±4.70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6.17 ±4.30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0.026</a:t>
                      </a:r>
                      <a:endParaRPr lang="en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7.08 ±4.73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7.13 ±4.06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100572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Postoperative hospital stay (days)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355009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11.6 ±8.71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9.28 ±8.22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0.012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11.2 ±8.19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11.8 ±9.72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554552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Time to first food intake (days)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979387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3.84 ±3.08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3.55 ±2.80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3.55 ±1.94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4.40 ±4.30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0770432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Gross type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363828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Protruding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55 (51.4%)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192 (39.8%)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0.0356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49 (50.0%)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46 (46.9%)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444234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Infiltrate or ulcerative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52 (48.6%)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291 (60.2%)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49 (50.0%)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52 (53.1%)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033827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Histology type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955139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Well,</a:t>
                      </a:r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Mod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102 (95.3%)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457 (94.6%)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94 (95.9%)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90 (91.8%)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571975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Poor, Sig, </a:t>
                      </a:r>
                      <a:r>
                        <a:rPr lang="en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Muc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(4.7%)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26 (5.4%)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 (4.1%)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 (8.2%)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438275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Infiltration form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489621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a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 (13.1%)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66 (13.7%)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 (11.2%)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 (10.2%)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746677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b and c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93 (86.9%)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417 (86.3%)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87 (88.8%)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88 (89.8%)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470661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Lymphatic invasion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4010472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82 (76.6%)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348 (72.0%)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74 (75.5%)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73 (74.5%)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769281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 (23.4%)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129 (26.7%)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 (24.5%)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 (25.5%)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8984096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Venous invasion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523466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49 (45.8%)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225 (46.6%)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43 (43.9%)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45 (45.9%)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95408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58 (54.2%)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258 (53.4%)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55 (56.1%)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53 (54.1%)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292448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Harvested  lymph nodes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300053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19.7 ±9.71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23.1 ±10.9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0.0013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19.8 ±9.85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25.7 ±13.0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705529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058489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(4.7%)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 (4.6%)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 (4.1%)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(3.1%)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522805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37 (34.6%)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130 (26.9%)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31 (31.6%)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(28.6%)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165423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33 (30.8%)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203 (42.0%)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32 (32.7%)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37 (37.8%)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2710467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 (27.1%)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119 (24.6%)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(28.6%)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(28.6%)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596669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(2.8%)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(1.9%)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(3.1%)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 (2.0%)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681829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Nodal metastasis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905297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79 (73.8%)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339 (70.2%)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71 (72.4%)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66 (67.3%)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05365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(26.2%)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144 (29.8%)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 (27.6%)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32 (32.7%)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729790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Pathological Stage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203689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(4.7%)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21 (4.3%)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 (4.1%)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(3.1%)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946064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56 (52.3%)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254 (52.6%)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49 (50.0%)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47 (48.0%)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634531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Ⅱ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17 (15.9%)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59 (12.2%)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17 (17.3%)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 (14.3%)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569420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Ⅲ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 (23.4%)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134 (27.7%)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 (25.5%)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 (30.6%)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634606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Ⅳ</a:t>
                      </a:r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 (3.7%)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15 (3.1%)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(3.1%)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 (4.1%)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490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53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4">
            <a:extLst>
              <a:ext uri="{FF2B5EF4-FFF2-40B4-BE49-F238E27FC236}">
                <a16:creationId xmlns:a16="http://schemas.microsoft.com/office/drawing/2014/main" id="{EF501864-0E45-E203-ED13-E942338FC163}"/>
              </a:ext>
            </a:extLst>
          </p:cNvPr>
          <p:cNvSpPr txBox="1"/>
          <p:nvPr/>
        </p:nvSpPr>
        <p:spPr>
          <a:xfrm>
            <a:off x="4966" y="148452"/>
            <a:ext cx="66818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b="1" kern="1200" dirty="0">
                <a:solidFill>
                  <a:srgbClr val="101214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Supplemental </a:t>
            </a:r>
            <a:r>
              <a:rPr lang="en-US" altLang="zh-CN" sz="1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Table 3.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Multivariate logistic regression analysis of OS in patients with cT2 CRC before and after PSM</a:t>
            </a:r>
            <a:endParaRPr lang="zh-CN" altLang="zh-CN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13356EC-8330-FC5B-C6D8-37094A71847C}"/>
              </a:ext>
            </a:extLst>
          </p:cNvPr>
          <p:cNvSpPr txBox="1"/>
          <p:nvPr/>
        </p:nvSpPr>
        <p:spPr>
          <a:xfrm>
            <a:off x="11345" y="3052979"/>
            <a:ext cx="6719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b="1" kern="1200" dirty="0">
                <a:solidFill>
                  <a:srgbClr val="101214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Supplemental </a:t>
            </a:r>
            <a:r>
              <a:rPr lang="en-US" altLang="zh-CN" sz="1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Table 4.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Multivariate logistic regression analysis of CSS in patients with cT2 CRC before and after PSM</a:t>
            </a:r>
            <a:endParaRPr lang="zh-CN" altLang="zh-CN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5C6E188C-FA79-1C0F-2BFB-405160EE00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384574"/>
              </p:ext>
            </p:extLst>
          </p:nvPr>
        </p:nvGraphicFramePr>
        <p:xfrm>
          <a:off x="342898" y="588145"/>
          <a:ext cx="6172201" cy="2069964"/>
        </p:xfrm>
        <a:graphic>
          <a:graphicData uri="http://schemas.openxmlformats.org/drawingml/2006/table">
            <a:tbl>
              <a:tblPr/>
              <a:tblGrid>
                <a:gridCol w="2337549">
                  <a:extLst>
                    <a:ext uri="{9D8B030D-6E8A-4147-A177-3AD203B41FA5}">
                      <a16:colId xmlns:a16="http://schemas.microsoft.com/office/drawing/2014/main" val="2622624772"/>
                    </a:ext>
                  </a:extLst>
                </a:gridCol>
                <a:gridCol w="403412">
                  <a:extLst>
                    <a:ext uri="{9D8B030D-6E8A-4147-A177-3AD203B41FA5}">
                      <a16:colId xmlns:a16="http://schemas.microsoft.com/office/drawing/2014/main" val="84863854"/>
                    </a:ext>
                  </a:extLst>
                </a:gridCol>
                <a:gridCol w="672353">
                  <a:extLst>
                    <a:ext uri="{9D8B030D-6E8A-4147-A177-3AD203B41FA5}">
                      <a16:colId xmlns:a16="http://schemas.microsoft.com/office/drawing/2014/main" val="3361848599"/>
                    </a:ext>
                  </a:extLst>
                </a:gridCol>
                <a:gridCol w="654423">
                  <a:extLst>
                    <a:ext uri="{9D8B030D-6E8A-4147-A177-3AD203B41FA5}">
                      <a16:colId xmlns:a16="http://schemas.microsoft.com/office/drawing/2014/main" val="4007500441"/>
                    </a:ext>
                  </a:extLst>
                </a:gridCol>
                <a:gridCol w="116541">
                  <a:extLst>
                    <a:ext uri="{9D8B030D-6E8A-4147-A177-3AD203B41FA5}">
                      <a16:colId xmlns:a16="http://schemas.microsoft.com/office/drawing/2014/main" val="3092153754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116860528"/>
                    </a:ext>
                  </a:extLst>
                </a:gridCol>
                <a:gridCol w="586979">
                  <a:extLst>
                    <a:ext uri="{9D8B030D-6E8A-4147-A177-3AD203B41FA5}">
                      <a16:colId xmlns:a16="http://schemas.microsoft.com/office/drawing/2014/main" val="3642931341"/>
                    </a:ext>
                  </a:extLst>
                </a:gridCol>
                <a:gridCol w="701696">
                  <a:extLst>
                    <a:ext uri="{9D8B030D-6E8A-4147-A177-3AD203B41FA5}">
                      <a16:colId xmlns:a16="http://schemas.microsoft.com/office/drawing/2014/main" val="157514591"/>
                    </a:ext>
                  </a:extLst>
                </a:gridCol>
              </a:tblGrid>
              <a:tr h="1456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Variable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OS before PSM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OS after PSM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933437"/>
                  </a:ext>
                </a:extLst>
              </a:tr>
              <a:tr h="1547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520157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vs. D2 LND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1.2-4.3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0.69-3.8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0.270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94440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Age (years)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1-1.1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0.034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1-1.1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0.004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327444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CEA(ng/ml),  &lt;5 vs 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≥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0.76-3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0.26-2.3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0.630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850741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Family </a:t>
                      </a:r>
                      <a:r>
                        <a:rPr kumimoji="1"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cancer </a:t>
                      </a:r>
                      <a:r>
                        <a:rPr lang="en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history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, No vs. Yes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0.87-3.7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0.87-5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0.100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210003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location, Colon vs. Rectum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0.5-1.7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0.4-2.6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0.950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527561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Operation method, laparoscopic vs. open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0.48-2.7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0.34-2.9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0.990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867581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size(cm)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1-1.6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0.025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0.9-1.8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0.180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538758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 0-1 vs. pT 2-4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1.1-7.7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0.028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0.83-10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0.095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847635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Histology type, Well, Mod vs. Por, Sig, Muc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0.082-1.6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0.031-2.2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0.220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360424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Lymphatic invasion, No vs. Yes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0.7-2.6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0.47-3.1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0.700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8046153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Venous invasion, No vs. Yes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1.1-4.3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0.024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0.79-4.6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0.150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6402442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D37DA21-7A8E-6775-9E13-BA132FF76D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452461"/>
              </p:ext>
            </p:extLst>
          </p:nvPr>
        </p:nvGraphicFramePr>
        <p:xfrm>
          <a:off x="285114" y="3468220"/>
          <a:ext cx="6172201" cy="2222364"/>
        </p:xfrm>
        <a:graphic>
          <a:graphicData uri="http://schemas.openxmlformats.org/drawingml/2006/table">
            <a:tbl>
              <a:tblPr/>
              <a:tblGrid>
                <a:gridCol w="2108462">
                  <a:extLst>
                    <a:ext uri="{9D8B030D-6E8A-4147-A177-3AD203B41FA5}">
                      <a16:colId xmlns:a16="http://schemas.microsoft.com/office/drawing/2014/main" val="883217031"/>
                    </a:ext>
                  </a:extLst>
                </a:gridCol>
                <a:gridCol w="663389">
                  <a:extLst>
                    <a:ext uri="{9D8B030D-6E8A-4147-A177-3AD203B41FA5}">
                      <a16:colId xmlns:a16="http://schemas.microsoft.com/office/drawing/2014/main" val="2203613400"/>
                    </a:ext>
                  </a:extLst>
                </a:gridCol>
                <a:gridCol w="690282">
                  <a:extLst>
                    <a:ext uri="{9D8B030D-6E8A-4147-A177-3AD203B41FA5}">
                      <a16:colId xmlns:a16="http://schemas.microsoft.com/office/drawing/2014/main" val="205782312"/>
                    </a:ext>
                  </a:extLst>
                </a:gridCol>
                <a:gridCol w="550479">
                  <a:extLst>
                    <a:ext uri="{9D8B030D-6E8A-4147-A177-3AD203B41FA5}">
                      <a16:colId xmlns:a16="http://schemas.microsoft.com/office/drawing/2014/main" val="2287585587"/>
                    </a:ext>
                  </a:extLst>
                </a:gridCol>
                <a:gridCol w="54501">
                  <a:extLst>
                    <a:ext uri="{9D8B030D-6E8A-4147-A177-3AD203B41FA5}">
                      <a16:colId xmlns:a16="http://schemas.microsoft.com/office/drawing/2014/main" val="4011594729"/>
                    </a:ext>
                  </a:extLst>
                </a:gridCol>
                <a:gridCol w="701696">
                  <a:extLst>
                    <a:ext uri="{9D8B030D-6E8A-4147-A177-3AD203B41FA5}">
                      <a16:colId xmlns:a16="http://schemas.microsoft.com/office/drawing/2014/main" val="2940147935"/>
                    </a:ext>
                  </a:extLst>
                </a:gridCol>
                <a:gridCol w="701696">
                  <a:extLst>
                    <a:ext uri="{9D8B030D-6E8A-4147-A177-3AD203B41FA5}">
                      <a16:colId xmlns:a16="http://schemas.microsoft.com/office/drawing/2014/main" val="2861856868"/>
                    </a:ext>
                  </a:extLst>
                </a:gridCol>
                <a:gridCol w="701696">
                  <a:extLst>
                    <a:ext uri="{9D8B030D-6E8A-4147-A177-3AD203B41FA5}">
                      <a16:colId xmlns:a16="http://schemas.microsoft.com/office/drawing/2014/main" val="1849815912"/>
                    </a:ext>
                  </a:extLst>
                </a:gridCol>
              </a:tblGrid>
              <a:tr h="1456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Variable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CSS before PSM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CSS after PSM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719190"/>
                  </a:ext>
                </a:extLst>
              </a:tr>
              <a:tr h="1547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05567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vs. D2 LND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0.69-4.9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0.041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0.0086-0.19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52599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Age (years)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0.97-1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1.2-1.6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2352720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CEA(ng/ml),  &lt;5 vs 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≥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1.1-6.4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0.031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0.68-17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0.140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0770897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Family </a:t>
                      </a:r>
                      <a:r>
                        <a:rPr kumimoji="1"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cancer 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history, No vs. Yes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1-8.6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0.047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0.59-11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0.210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926431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location, Colon vs. Rectum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0.45-2.8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10-320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1753496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Operation method, laparoscopic vs. open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0.073-2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0.086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0.01-0.75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0.026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120805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size(cm)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1.1-2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0.0035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1.6-5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483742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 0-1 vs. pT 2-4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1.00E+08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1.20E+09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1.000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995060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Histology type, Well, Mod vs. Por, Sig, Muc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0.03-2.1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0.034-2.4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0.250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814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Lymphatic invasion, No vs. Yes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1.2-7.7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0.58-10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0.220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6364825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Venous invasion, No vs. Yes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0.99-12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0.052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2.8-200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0.004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762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425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AC8C96B-FDE1-370C-849D-FFE406A371DC}"/>
              </a:ext>
            </a:extLst>
          </p:cNvPr>
          <p:cNvSpPr txBox="1"/>
          <p:nvPr/>
        </p:nvSpPr>
        <p:spPr>
          <a:xfrm>
            <a:off x="-12701" y="3084614"/>
            <a:ext cx="68593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200" b="1" kern="1200" dirty="0">
                <a:solidFill>
                  <a:srgbClr val="101214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Supplemental </a:t>
            </a:r>
            <a:r>
              <a:rPr lang="en-US" altLang="zh-CN" sz="1200" b="1" kern="1200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Table 6.</a:t>
            </a:r>
            <a:r>
              <a:rPr lang="en-US" altLang="zh-CN" sz="1200" kern="1200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Tumor recurrence status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of patients with </a:t>
            </a:r>
            <a:r>
              <a:rPr lang="en-US" altLang="zh-CN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nWDA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(cT2 CRC)</a:t>
            </a:r>
            <a:r>
              <a:rPr lang="en-US" altLang="zh-CN" sz="1200" kern="1200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before and after PSM </a:t>
            </a:r>
            <a:endParaRPr lang="zh-CN" altLang="zh-CN" sz="12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46EC6BB-46BC-26DF-14AC-4629F3A2AC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79604"/>
              </p:ext>
            </p:extLst>
          </p:nvPr>
        </p:nvGraphicFramePr>
        <p:xfrm>
          <a:off x="199971" y="3370199"/>
          <a:ext cx="6458057" cy="2629024"/>
        </p:xfrm>
        <a:graphic>
          <a:graphicData uri="http://schemas.openxmlformats.org/drawingml/2006/table">
            <a:tbl>
              <a:tblPr/>
              <a:tblGrid>
                <a:gridCol w="931392">
                  <a:extLst>
                    <a:ext uri="{9D8B030D-6E8A-4147-A177-3AD203B41FA5}">
                      <a16:colId xmlns:a16="http://schemas.microsoft.com/office/drawing/2014/main" val="2774424716"/>
                    </a:ext>
                  </a:extLst>
                </a:gridCol>
                <a:gridCol w="684665">
                  <a:extLst>
                    <a:ext uri="{9D8B030D-6E8A-4147-A177-3AD203B41FA5}">
                      <a16:colId xmlns:a16="http://schemas.microsoft.com/office/drawing/2014/main" val="3522230640"/>
                    </a:ext>
                  </a:extLst>
                </a:gridCol>
                <a:gridCol w="684665">
                  <a:extLst>
                    <a:ext uri="{9D8B030D-6E8A-4147-A177-3AD203B41FA5}">
                      <a16:colId xmlns:a16="http://schemas.microsoft.com/office/drawing/2014/main" val="1644247304"/>
                    </a:ext>
                  </a:extLst>
                </a:gridCol>
                <a:gridCol w="684665">
                  <a:extLst>
                    <a:ext uri="{9D8B030D-6E8A-4147-A177-3AD203B41FA5}">
                      <a16:colId xmlns:a16="http://schemas.microsoft.com/office/drawing/2014/main" val="2759471089"/>
                    </a:ext>
                  </a:extLst>
                </a:gridCol>
                <a:gridCol w="684665">
                  <a:extLst>
                    <a:ext uri="{9D8B030D-6E8A-4147-A177-3AD203B41FA5}">
                      <a16:colId xmlns:a16="http://schemas.microsoft.com/office/drawing/2014/main" val="600098745"/>
                    </a:ext>
                  </a:extLst>
                </a:gridCol>
                <a:gridCol w="49345">
                  <a:extLst>
                    <a:ext uri="{9D8B030D-6E8A-4147-A177-3AD203B41FA5}">
                      <a16:colId xmlns:a16="http://schemas.microsoft.com/office/drawing/2014/main" val="2015881473"/>
                    </a:ext>
                  </a:extLst>
                </a:gridCol>
                <a:gridCol w="684665">
                  <a:extLst>
                    <a:ext uri="{9D8B030D-6E8A-4147-A177-3AD203B41FA5}">
                      <a16:colId xmlns:a16="http://schemas.microsoft.com/office/drawing/2014/main" val="3854061427"/>
                    </a:ext>
                  </a:extLst>
                </a:gridCol>
                <a:gridCol w="684665">
                  <a:extLst>
                    <a:ext uri="{9D8B030D-6E8A-4147-A177-3AD203B41FA5}">
                      <a16:colId xmlns:a16="http://schemas.microsoft.com/office/drawing/2014/main" val="3657692983"/>
                    </a:ext>
                  </a:extLst>
                </a:gridCol>
                <a:gridCol w="684665">
                  <a:extLst>
                    <a:ext uri="{9D8B030D-6E8A-4147-A177-3AD203B41FA5}">
                      <a16:colId xmlns:a16="http://schemas.microsoft.com/office/drawing/2014/main" val="1201395549"/>
                    </a:ext>
                  </a:extLst>
                </a:gridCol>
                <a:gridCol w="684665">
                  <a:extLst>
                    <a:ext uri="{9D8B030D-6E8A-4147-A177-3AD203B41FA5}">
                      <a16:colId xmlns:a16="http://schemas.microsoft.com/office/drawing/2014/main" val="2998735055"/>
                    </a:ext>
                  </a:extLst>
                </a:gridCol>
              </a:tblGrid>
              <a:tr h="1261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Before PSM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After PSM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535684"/>
                  </a:ext>
                </a:extLst>
              </a:tr>
              <a:tr h="12612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Total (n=360)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 (n=58)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(n=302)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Total (n=151)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 (n=54)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(n=97)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65603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Total metastasis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35(9.7%)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8(13.8%)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27(8.9%)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16(10.6%)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7(13.0%)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9(9.3%)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05712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liver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13(3.6%)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4(6.9%)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9(3.0%)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5(3.3%)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3(5.6%)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2(2.1%)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49240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lung 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17(4.7%)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3(5.2%)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14(4.6%)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8(5.3%)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3(5.6%)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5(5.2%)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10942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Lymph node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6(1.7%)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2(3.4%)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4(1.3%)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4(2.6%)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2(3.7%)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2(2.1%)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83497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Peritoneum 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3(0.8%)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2(0.7%)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2(1.3%)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36479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Local recurrence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5(1.4%)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4(1.3%)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2(1.3%)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313755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Bone 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2(0.6%)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2(0.7%)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74533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Brain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35074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Adrenal gland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840911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Mediastinum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224297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704EEF2A-233C-C72B-FAFE-139F31C23B2E}"/>
              </a:ext>
            </a:extLst>
          </p:cNvPr>
          <p:cNvSpPr txBox="1"/>
          <p:nvPr/>
        </p:nvSpPr>
        <p:spPr>
          <a:xfrm>
            <a:off x="0" y="6111598"/>
            <a:ext cx="67340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i="0" u="none" strike="noStrike" dirty="0">
                <a:solidFill>
                  <a:srgbClr val="101214"/>
                </a:solidFill>
                <a:effectLst/>
                <a:latin typeface="Times" pitchFamily="2" charset="0"/>
                <a:ea typeface="PingFang SC" panose="020B0400000000000000" pitchFamily="34" charset="-122"/>
              </a:rPr>
              <a:t>Supplement</a:t>
            </a:r>
            <a:r>
              <a:rPr lang="en-US" altLang="zh-CN" sz="1200" b="1" dirty="0">
                <a:solidFill>
                  <a:srgbClr val="101214"/>
                </a:solidFill>
                <a:latin typeface="Times" pitchFamily="2" charset="0"/>
                <a:ea typeface="PingFang SC" panose="020B0400000000000000" pitchFamily="34" charset="-122"/>
              </a:rPr>
              <a:t>al </a:t>
            </a:r>
            <a:r>
              <a:rPr lang="en" altLang="zh-CN" sz="1200" b="1" i="0" u="none" strike="noStrike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table</a:t>
            </a:r>
            <a:r>
              <a:rPr lang="zh-CN" altLang="en-US" sz="1200" b="1" i="0" u="none" strike="noStrike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200" b="1" i="0" u="none" strike="noStrike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7</a:t>
            </a:r>
            <a:r>
              <a:rPr lang="en-US" altLang="zh-CN" sz="1200" b="1" dirty="0">
                <a:solidFill>
                  <a:srgbClr val="101214"/>
                </a:solidFill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: </a:t>
            </a:r>
            <a:r>
              <a:rPr lang="en" altLang="zh-CN" sz="1200" b="0" i="0" u="none" strike="noStrike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Tumor recurrence status 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of patients with WDA (cT2 CRC)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before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and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after</a:t>
            </a:r>
            <a:r>
              <a:rPr kumimoji="1" lang="e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ＭＳ Ｐゴシック" panose="020B0600070205080204" pitchFamily="34" charset="-128"/>
                <a:cs typeface="Times New Roman"/>
              </a:rPr>
              <a:t> 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Times New Roman"/>
              </a:rPr>
              <a:t>PSM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1DFDECA-B4D7-4564-D499-4F73989935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440173"/>
              </p:ext>
            </p:extLst>
          </p:nvPr>
        </p:nvGraphicFramePr>
        <p:xfrm>
          <a:off x="199971" y="6437161"/>
          <a:ext cx="6646659" cy="2629024"/>
        </p:xfrm>
        <a:graphic>
          <a:graphicData uri="http://schemas.openxmlformats.org/drawingml/2006/table">
            <a:tbl>
              <a:tblPr/>
              <a:tblGrid>
                <a:gridCol w="958592">
                  <a:extLst>
                    <a:ext uri="{9D8B030D-6E8A-4147-A177-3AD203B41FA5}">
                      <a16:colId xmlns:a16="http://schemas.microsoft.com/office/drawing/2014/main" val="2543156147"/>
                    </a:ext>
                  </a:extLst>
                </a:gridCol>
                <a:gridCol w="704660">
                  <a:extLst>
                    <a:ext uri="{9D8B030D-6E8A-4147-A177-3AD203B41FA5}">
                      <a16:colId xmlns:a16="http://schemas.microsoft.com/office/drawing/2014/main" val="994717571"/>
                    </a:ext>
                  </a:extLst>
                </a:gridCol>
                <a:gridCol w="704660">
                  <a:extLst>
                    <a:ext uri="{9D8B030D-6E8A-4147-A177-3AD203B41FA5}">
                      <a16:colId xmlns:a16="http://schemas.microsoft.com/office/drawing/2014/main" val="3876424726"/>
                    </a:ext>
                  </a:extLst>
                </a:gridCol>
                <a:gridCol w="704660">
                  <a:extLst>
                    <a:ext uri="{9D8B030D-6E8A-4147-A177-3AD203B41FA5}">
                      <a16:colId xmlns:a16="http://schemas.microsoft.com/office/drawing/2014/main" val="619755738"/>
                    </a:ext>
                  </a:extLst>
                </a:gridCol>
                <a:gridCol w="704660">
                  <a:extLst>
                    <a:ext uri="{9D8B030D-6E8A-4147-A177-3AD203B41FA5}">
                      <a16:colId xmlns:a16="http://schemas.microsoft.com/office/drawing/2014/main" val="305071023"/>
                    </a:ext>
                  </a:extLst>
                </a:gridCol>
                <a:gridCol w="50787">
                  <a:extLst>
                    <a:ext uri="{9D8B030D-6E8A-4147-A177-3AD203B41FA5}">
                      <a16:colId xmlns:a16="http://schemas.microsoft.com/office/drawing/2014/main" val="526273351"/>
                    </a:ext>
                  </a:extLst>
                </a:gridCol>
                <a:gridCol w="704660">
                  <a:extLst>
                    <a:ext uri="{9D8B030D-6E8A-4147-A177-3AD203B41FA5}">
                      <a16:colId xmlns:a16="http://schemas.microsoft.com/office/drawing/2014/main" val="504195484"/>
                    </a:ext>
                  </a:extLst>
                </a:gridCol>
                <a:gridCol w="704660">
                  <a:extLst>
                    <a:ext uri="{9D8B030D-6E8A-4147-A177-3AD203B41FA5}">
                      <a16:colId xmlns:a16="http://schemas.microsoft.com/office/drawing/2014/main" val="906387338"/>
                    </a:ext>
                  </a:extLst>
                </a:gridCol>
                <a:gridCol w="704660">
                  <a:extLst>
                    <a:ext uri="{9D8B030D-6E8A-4147-A177-3AD203B41FA5}">
                      <a16:colId xmlns:a16="http://schemas.microsoft.com/office/drawing/2014/main" val="4209809582"/>
                    </a:ext>
                  </a:extLst>
                </a:gridCol>
                <a:gridCol w="704660">
                  <a:extLst>
                    <a:ext uri="{9D8B030D-6E8A-4147-A177-3AD203B41FA5}">
                      <a16:colId xmlns:a16="http://schemas.microsoft.com/office/drawing/2014/main" val="2538528984"/>
                    </a:ext>
                  </a:extLst>
                </a:gridCol>
              </a:tblGrid>
              <a:tr h="1261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Before PSM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After PSM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00903"/>
                  </a:ext>
                </a:extLst>
              </a:tr>
              <a:tr h="12612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Total (n=230)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 (n=49)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(n=181)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Total (n=124)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 (n=46)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(n=78)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32377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Total metastasis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12(5.2%)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12(6.6%)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3(2.4%)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3(3.8%)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335786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liver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6(2.6%)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6(3.3%)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2(1.6%)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2(2.6%)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28885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lung 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5(2.2%)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5(2.8%)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1(0.8%)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69702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Lymph node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57625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Peritoneum 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1(0.4%)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18982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Local recurrence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1(0.4%)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85312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Bone 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9103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Brain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5649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Adrenal gland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997634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Mediastinum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1(0.4%)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7652635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B16BAD30-35AA-3A71-BDF5-6A34311C9DE6}"/>
              </a:ext>
            </a:extLst>
          </p:cNvPr>
          <p:cNvSpPr txBox="1"/>
          <p:nvPr/>
        </p:nvSpPr>
        <p:spPr>
          <a:xfrm>
            <a:off x="123972" y="52488"/>
            <a:ext cx="49859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200" b="1" kern="1200" dirty="0">
                <a:solidFill>
                  <a:srgbClr val="101214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Supplemental </a:t>
            </a:r>
            <a:r>
              <a:rPr lang="en-US" altLang="zh-CN" sz="1200" b="1" kern="1200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Table 5.</a:t>
            </a:r>
            <a:r>
              <a:rPr lang="en-US" altLang="zh-CN" sz="1200" kern="1200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Tumor recurrence status of patients with cT2 CRC</a:t>
            </a:r>
            <a:endParaRPr lang="zh-CN" altLang="zh-CN" sz="12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37EA3603-BF67-91E5-3604-359419E1B1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41947"/>
              </p:ext>
            </p:extLst>
          </p:nvPr>
        </p:nvGraphicFramePr>
        <p:xfrm>
          <a:off x="210471" y="304393"/>
          <a:ext cx="6523557" cy="2571336"/>
        </p:xfrm>
        <a:graphic>
          <a:graphicData uri="http://schemas.openxmlformats.org/drawingml/2006/table">
            <a:tbl>
              <a:tblPr/>
              <a:tblGrid>
                <a:gridCol w="940839">
                  <a:extLst>
                    <a:ext uri="{9D8B030D-6E8A-4147-A177-3AD203B41FA5}">
                      <a16:colId xmlns:a16="http://schemas.microsoft.com/office/drawing/2014/main" val="87921898"/>
                    </a:ext>
                  </a:extLst>
                </a:gridCol>
                <a:gridCol w="691609">
                  <a:extLst>
                    <a:ext uri="{9D8B030D-6E8A-4147-A177-3AD203B41FA5}">
                      <a16:colId xmlns:a16="http://schemas.microsoft.com/office/drawing/2014/main" val="3460063886"/>
                    </a:ext>
                  </a:extLst>
                </a:gridCol>
                <a:gridCol w="691609">
                  <a:extLst>
                    <a:ext uri="{9D8B030D-6E8A-4147-A177-3AD203B41FA5}">
                      <a16:colId xmlns:a16="http://schemas.microsoft.com/office/drawing/2014/main" val="959578903"/>
                    </a:ext>
                  </a:extLst>
                </a:gridCol>
                <a:gridCol w="691609">
                  <a:extLst>
                    <a:ext uri="{9D8B030D-6E8A-4147-A177-3AD203B41FA5}">
                      <a16:colId xmlns:a16="http://schemas.microsoft.com/office/drawing/2014/main" val="1607275016"/>
                    </a:ext>
                  </a:extLst>
                </a:gridCol>
                <a:gridCol w="691609">
                  <a:extLst>
                    <a:ext uri="{9D8B030D-6E8A-4147-A177-3AD203B41FA5}">
                      <a16:colId xmlns:a16="http://schemas.microsoft.com/office/drawing/2014/main" val="3240098711"/>
                    </a:ext>
                  </a:extLst>
                </a:gridCol>
                <a:gridCol w="49846">
                  <a:extLst>
                    <a:ext uri="{9D8B030D-6E8A-4147-A177-3AD203B41FA5}">
                      <a16:colId xmlns:a16="http://schemas.microsoft.com/office/drawing/2014/main" val="3677008737"/>
                    </a:ext>
                  </a:extLst>
                </a:gridCol>
                <a:gridCol w="691609">
                  <a:extLst>
                    <a:ext uri="{9D8B030D-6E8A-4147-A177-3AD203B41FA5}">
                      <a16:colId xmlns:a16="http://schemas.microsoft.com/office/drawing/2014/main" val="2622345340"/>
                    </a:ext>
                  </a:extLst>
                </a:gridCol>
                <a:gridCol w="691609">
                  <a:extLst>
                    <a:ext uri="{9D8B030D-6E8A-4147-A177-3AD203B41FA5}">
                      <a16:colId xmlns:a16="http://schemas.microsoft.com/office/drawing/2014/main" val="1306385754"/>
                    </a:ext>
                  </a:extLst>
                </a:gridCol>
                <a:gridCol w="691609">
                  <a:extLst>
                    <a:ext uri="{9D8B030D-6E8A-4147-A177-3AD203B41FA5}">
                      <a16:colId xmlns:a16="http://schemas.microsoft.com/office/drawing/2014/main" val="2751022912"/>
                    </a:ext>
                  </a:extLst>
                </a:gridCol>
                <a:gridCol w="691609">
                  <a:extLst>
                    <a:ext uri="{9D8B030D-6E8A-4147-A177-3AD203B41FA5}">
                      <a16:colId xmlns:a16="http://schemas.microsoft.com/office/drawing/2014/main" val="2735017310"/>
                    </a:ext>
                  </a:extLst>
                </a:gridCol>
              </a:tblGrid>
              <a:tr h="1261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Before PSM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After PSM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778483"/>
                  </a:ext>
                </a:extLst>
              </a:tr>
              <a:tr h="12612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Total (</a:t>
                      </a:r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n=590)</a:t>
                      </a:r>
                      <a:endParaRPr lang="en" sz="1000" b="0" i="0" u="none" strike="noStrike" dirty="0">
                        <a:solidFill>
                          <a:srgbClr val="000000"/>
                        </a:solidFill>
                        <a:effectLst/>
                        <a:latin typeface="Times Roman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 </a:t>
                      </a:r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n=107</a:t>
                      </a:r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)</a:t>
                      </a:r>
                      <a:endParaRPr lang="en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</a:t>
                      </a:r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n=483</a:t>
                      </a:r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)</a:t>
                      </a:r>
                      <a:endParaRPr lang="en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Total (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n=196)</a:t>
                      </a:r>
                      <a:endParaRPr lang="en" sz="1000" b="0" i="0" u="none" strike="noStrike">
                        <a:solidFill>
                          <a:srgbClr val="000000"/>
                        </a:solidFill>
                        <a:effectLst/>
                        <a:latin typeface="Times Roman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 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n=98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)</a:t>
                      </a:r>
                      <a:endParaRPr lang="e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n=98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)</a:t>
                      </a:r>
                      <a:endParaRPr lang="e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7172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Total metastasis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47(8.0%)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8(7.5%)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39(8.1%)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16(8.2%)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7(7.1%)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9(9.2%)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63284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liver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19(3.2%)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4(3.7%)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15(3.1%)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9(4.6%)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4(4.1%)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5(5.1%)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6933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lung 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22(3.7%)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3(2.8%)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19(3.9%)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5(2.6%)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2(2.0%)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3(3.1%)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89546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Lymph node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2(1.9%)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4(0.8%)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33931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Peritoneum 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4(0.7%)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3(0.6%)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1(0.5%)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1328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Local recurrence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3(1.5%)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2(2.0%)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477193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Bone 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2(0.3%)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2(0.4%)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55287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Brain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64061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Adrenal gland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1(0.5%)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0(0%)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889367"/>
                  </a:ext>
                </a:extLst>
              </a:tr>
              <a:tr h="10587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rgbClr val="101214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Mediastinum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2(0.3%)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1(0.9%)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1(0.2%)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1(1.0%)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Roman"/>
                          <a:ea typeface="等线" panose="02010600030101010101" pitchFamily="2" charset="-122"/>
                        </a:rPr>
                        <a:t>N.S</a:t>
                      </a:r>
                    </a:p>
                  </a:txBody>
                  <a:tcPr marL="5912" marR="5912" marT="59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0227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3610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1">
            <a:extLst>
              <a:ext uri="{FF2B5EF4-FFF2-40B4-BE49-F238E27FC236}">
                <a16:creationId xmlns:a16="http://schemas.microsoft.com/office/drawing/2014/main" id="{6B16B6F6-BAAD-174F-4A8C-3F1BA27E9580}"/>
              </a:ext>
            </a:extLst>
          </p:cNvPr>
          <p:cNvSpPr txBox="1"/>
          <p:nvPr/>
        </p:nvSpPr>
        <p:spPr>
          <a:xfrm>
            <a:off x="95286" y="81497"/>
            <a:ext cx="6614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100" b="1" kern="1200" dirty="0">
                <a:solidFill>
                  <a:srgbClr val="101214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Supplemental</a:t>
            </a:r>
            <a:r>
              <a:rPr lang="en-US" altLang="zh-CN" sz="11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Figure.</a:t>
            </a:r>
            <a:r>
              <a:rPr lang="en-US" altLang="zh-CN" sz="11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Survival outcomes of patients with cT2 CRC, stratified by LND (D2 vs D3)</a:t>
            </a:r>
            <a:r>
              <a:rPr lang="en-US" altLang="zh-CN" sz="11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1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before and PSM (</a:t>
            </a:r>
            <a:r>
              <a:rPr lang="en-US" altLang="zh-CN" sz="1100" kern="1200" dirty="0">
                <a:solidFill>
                  <a:srgbClr val="101214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A1: OS before PSM, A2: CSS before PSM, A3: RFS before PSM; B1: OS after PSM, B2: CSS after PSM, B3: RFS after PSM)</a:t>
            </a:r>
            <a:endParaRPr lang="zh-CN" altLang="zh-CN" sz="11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" altLang="zh-CN" sz="11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190D826A-3965-5389-536D-CE98538DE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83" y="1198238"/>
            <a:ext cx="3281417" cy="2250605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A17069A9-515B-E3AF-A7F6-5DB534416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40" y="3613175"/>
            <a:ext cx="3271265" cy="2293645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E2FB96B5-0A17-4BB2-CA1B-7DB11C95E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79" y="6348420"/>
            <a:ext cx="3215626" cy="2414023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1278F328-BF2A-1B8F-1F51-CFA2E3CF9D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6583" y="1198238"/>
            <a:ext cx="3281417" cy="2267786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437CD32A-0E55-499B-F959-1C35AA17D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9666" y="3613175"/>
            <a:ext cx="3024187" cy="2368655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65A9E75C-F353-21BD-0B84-B93E980682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371" y="6400459"/>
            <a:ext cx="3024187" cy="2322926"/>
          </a:xfrm>
          <a:prstGeom prst="rect">
            <a:avLst/>
          </a:prstGeom>
        </p:spPr>
      </p:pic>
      <p:sp>
        <p:nvSpPr>
          <p:cNvPr id="63" name="文本框 62">
            <a:extLst>
              <a:ext uri="{FF2B5EF4-FFF2-40B4-BE49-F238E27FC236}">
                <a16:creationId xmlns:a16="http://schemas.microsoft.com/office/drawing/2014/main" id="{B6F9846B-15B6-B95F-18A1-3093F2AE7309}"/>
              </a:ext>
            </a:extLst>
          </p:cNvPr>
          <p:cNvSpPr txBox="1"/>
          <p:nvPr/>
        </p:nvSpPr>
        <p:spPr>
          <a:xfrm>
            <a:off x="1531916" y="904128"/>
            <a:ext cx="8226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latin typeface="Times" pitchFamily="2" charset="0"/>
              </a:rPr>
              <a:t>Before</a:t>
            </a:r>
            <a:r>
              <a:rPr kumimoji="1" lang="zh-CN" altLang="en-US" sz="1000" dirty="0">
                <a:latin typeface="Times" pitchFamily="2" charset="0"/>
              </a:rPr>
              <a:t> </a:t>
            </a:r>
            <a:r>
              <a:rPr kumimoji="1" lang="en-US" altLang="zh-CN" sz="1000" dirty="0">
                <a:latin typeface="Times" pitchFamily="2" charset="0"/>
              </a:rPr>
              <a:t>PSM</a:t>
            </a:r>
            <a:endParaRPr kumimoji="1" lang="zh-CN" altLang="en-US" sz="1000" dirty="0">
              <a:latin typeface="Times" pitchFamily="2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68E8781B-C983-638B-47A9-F081BF0551CE}"/>
              </a:ext>
            </a:extLst>
          </p:cNvPr>
          <p:cNvSpPr txBox="1"/>
          <p:nvPr/>
        </p:nvSpPr>
        <p:spPr>
          <a:xfrm>
            <a:off x="5101759" y="865813"/>
            <a:ext cx="7441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latin typeface="Times" pitchFamily="2" charset="0"/>
              </a:rPr>
              <a:t>After</a:t>
            </a:r>
            <a:r>
              <a:rPr kumimoji="1" lang="zh-CN" altLang="en-US" sz="1000" dirty="0">
                <a:latin typeface="Times" pitchFamily="2" charset="0"/>
              </a:rPr>
              <a:t> </a:t>
            </a:r>
            <a:r>
              <a:rPr kumimoji="1" lang="en-US" altLang="zh-CN" sz="1000" dirty="0">
                <a:latin typeface="Times" pitchFamily="2" charset="0"/>
              </a:rPr>
              <a:t>PSM</a:t>
            </a:r>
            <a:endParaRPr kumimoji="1" lang="zh-CN" altLang="en-US" sz="10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855268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77298</TotalTime>
  <Words>2701</Words>
  <Application>Microsoft Macintosh PowerPoint</Application>
  <PresentationFormat>全屏显示(4:3)</PresentationFormat>
  <Paragraphs>890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SimSun</vt:lpstr>
      <vt:lpstr>SimSun</vt:lpstr>
      <vt:lpstr>等线</vt:lpstr>
      <vt:lpstr>等线</vt:lpstr>
      <vt:lpstr>Arial</vt:lpstr>
      <vt:lpstr>Calibri</vt:lpstr>
      <vt:lpstr>Times</vt:lpstr>
      <vt:lpstr>Times New Roman</vt:lpstr>
      <vt:lpstr>Times Roman</vt:lpstr>
      <vt:lpstr>ホワイト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王 利明</dc:creator>
  <cp:lastModifiedBy>M4246</cp:lastModifiedBy>
  <cp:revision>434</cp:revision>
  <dcterms:created xsi:type="dcterms:W3CDTF">2019-03-03T13:59:40Z</dcterms:created>
  <dcterms:modified xsi:type="dcterms:W3CDTF">2023-08-19T10:16:38Z</dcterms:modified>
</cp:coreProperties>
</file>