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13" r:id="rId2"/>
    <p:sldId id="314" r:id="rId3"/>
    <p:sldId id="316" r:id="rId4"/>
    <p:sldId id="320" r:id="rId5"/>
    <p:sldId id="321" r:id="rId6"/>
    <p:sldId id="325" r:id="rId7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65"/>
    <p:restoredTop sz="94879" autoAdjust="0"/>
  </p:normalViewPr>
  <p:slideViewPr>
    <p:cSldViewPr snapToGrid="0" snapToObjects="1">
      <p:cViewPr>
        <p:scale>
          <a:sx n="157" d="100"/>
          <a:sy n="157" d="100"/>
        </p:scale>
        <p:origin x="1312" y="-268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FB85D-D2D0-D047-9FAD-EB221BF7D648}" type="datetimeFigureOut">
              <a:rPr kumimoji="1" lang="zh-CN" altLang="en-US" smtClean="0"/>
              <a:t>2023/7/4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3E58F-647B-A049-85DC-9BD9553A52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477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360tissue</a:t>
            </a:r>
            <a:r>
              <a:rPr kumimoji="1" lang="zh-CN" altLang="en-US" dirty="0"/>
              <a:t>中差，基线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531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360tissue</a:t>
            </a:r>
            <a:r>
              <a:rPr kumimoji="1" lang="zh-CN" altLang="en-US" dirty="0"/>
              <a:t>中差，基线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793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360tissue</a:t>
            </a:r>
            <a:r>
              <a:rPr kumimoji="1" lang="zh-CN" altLang="en-US" dirty="0"/>
              <a:t>中差，基线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1055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360tissue</a:t>
            </a:r>
            <a:r>
              <a:rPr kumimoji="1" lang="zh-CN" altLang="en-US" dirty="0"/>
              <a:t>中差，基线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3E58F-647B-A049-85DC-9BD9553A52FB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233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8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81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58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25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6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9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00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58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98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16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3983E-3BEE-9349-8B21-F68DBA46B0E9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AF6C2-3E8A-824B-8E84-F0FE0A4D72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58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1187" y="173769"/>
            <a:ext cx="661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1a.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Clinical and surgical characteristics of patients with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(cT2 CRC) before and after PSM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96105" y="6902598"/>
            <a:ext cx="6353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kern="1200" dirty="0">
                <a:solidFill>
                  <a:srgbClr val="000000"/>
                </a:solidFill>
                <a:effectLst/>
                <a:latin typeface="Times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BMI, body mass index; CEA, carcinoembryonic antigen; PSM, propensity score matching;</a:t>
            </a:r>
            <a:r>
              <a:rPr lang="en-US" altLang="zh-CN" sz="1000" kern="1200" dirty="0">
                <a:solidFill>
                  <a:srgbClr val="101214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LND, D2 lymph node dissection; D3 LND, D3 lymph node dissection;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" pitchFamily="2" charset="0"/>
                <a:ea typeface="PingFang SC" panose="020B0400000000000000" pitchFamily="34" charset="-122"/>
                <a:cs typeface="Times New Roman" panose="02020603050405020304" pitchFamily="18" charset="0"/>
              </a:rPr>
              <a:t>, non-well-differentiated adenocarcinoma</a:t>
            </a:r>
            <a:endParaRPr lang="zh-CN" altLang="zh-CN" sz="1000" kern="100" dirty="0">
              <a:effectLst/>
              <a:latin typeface="Times" pitchFamily="2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BCB73F8-20F5-2B86-0DE6-9A568FEB2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829458"/>
              </p:ext>
            </p:extLst>
          </p:nvPr>
        </p:nvGraphicFramePr>
        <p:xfrm>
          <a:off x="252383" y="580915"/>
          <a:ext cx="6353234" cy="5950520"/>
        </p:xfrm>
        <a:graphic>
          <a:graphicData uri="http://schemas.openxmlformats.org/drawingml/2006/table">
            <a:tbl>
              <a:tblPr/>
              <a:tblGrid>
                <a:gridCol w="1573761">
                  <a:extLst>
                    <a:ext uri="{9D8B030D-6E8A-4147-A177-3AD203B41FA5}">
                      <a16:colId xmlns:a16="http://schemas.microsoft.com/office/drawing/2014/main" val="1233219086"/>
                    </a:ext>
                  </a:extLst>
                </a:gridCol>
                <a:gridCol w="759698">
                  <a:extLst>
                    <a:ext uri="{9D8B030D-6E8A-4147-A177-3AD203B41FA5}">
                      <a16:colId xmlns:a16="http://schemas.microsoft.com/office/drawing/2014/main" val="793076167"/>
                    </a:ext>
                  </a:extLst>
                </a:gridCol>
                <a:gridCol w="853821">
                  <a:extLst>
                    <a:ext uri="{9D8B030D-6E8A-4147-A177-3AD203B41FA5}">
                      <a16:colId xmlns:a16="http://schemas.microsoft.com/office/drawing/2014/main" val="3615006739"/>
                    </a:ext>
                  </a:extLst>
                </a:gridCol>
                <a:gridCol w="621407">
                  <a:extLst>
                    <a:ext uri="{9D8B030D-6E8A-4147-A177-3AD203B41FA5}">
                      <a16:colId xmlns:a16="http://schemas.microsoft.com/office/drawing/2014/main" val="1726278565"/>
                    </a:ext>
                  </a:extLst>
                </a:gridCol>
                <a:gridCol w="55771">
                  <a:extLst>
                    <a:ext uri="{9D8B030D-6E8A-4147-A177-3AD203B41FA5}">
                      <a16:colId xmlns:a16="http://schemas.microsoft.com/office/drawing/2014/main" val="1399751923"/>
                    </a:ext>
                  </a:extLst>
                </a:gridCol>
                <a:gridCol w="829592">
                  <a:extLst>
                    <a:ext uri="{9D8B030D-6E8A-4147-A177-3AD203B41FA5}">
                      <a16:colId xmlns:a16="http://schemas.microsoft.com/office/drawing/2014/main" val="2712774481"/>
                    </a:ext>
                  </a:extLst>
                </a:gridCol>
                <a:gridCol w="829592">
                  <a:extLst>
                    <a:ext uri="{9D8B030D-6E8A-4147-A177-3AD203B41FA5}">
                      <a16:colId xmlns:a16="http://schemas.microsoft.com/office/drawing/2014/main" val="1270237485"/>
                    </a:ext>
                  </a:extLst>
                </a:gridCol>
                <a:gridCol w="829592">
                  <a:extLst>
                    <a:ext uri="{9D8B030D-6E8A-4147-A177-3AD203B41FA5}">
                      <a16:colId xmlns:a16="http://schemas.microsoft.com/office/drawing/2014/main" val="1628704970"/>
                    </a:ext>
                  </a:extLst>
                </a:gridCol>
              </a:tblGrid>
              <a:tr h="2102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Parameters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PSM(1:2)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415193"/>
                  </a:ext>
                </a:extLst>
              </a:tr>
              <a:tr h="15964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356931"/>
                  </a:ext>
                </a:extLst>
              </a:tr>
              <a:tr h="15964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=58)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=302)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=54)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=97)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6723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Gender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966656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37 (63.8%)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177 (58.6%)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36 (66.7%)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66 (68.0%)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267017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Female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21 (36.2%)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125 (41.4%)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 (33.3%)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31 (32.0%)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880731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Age(year)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20811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72.7 ±12.5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66.6 ±9.53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72.9 ±11.9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69.3 ±9.59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844235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BMI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909550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22.3 ±3.06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22.7 ±3.28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22.4 ±3.13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22.6 ±3.13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219400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212525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 (77.6%)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252 (83.4%)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83 (85.6%)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410775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(22.4%)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50 (16.6%)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 (14.4%)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315617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loction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798386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Colon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 (58.6%)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144 (47.7%)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(55.6%)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50 (51.5%)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070498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Rectum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158 (52.3%)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(44.4%)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 (48.5%)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921262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Abdominal surgery history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755973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(51.7%)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196 (64.9%)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(51.9%)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56 (57.7%)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586509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(48.3%)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106 (35.1%)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 (48.1%)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 (42.3%)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279714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Neoadjuvant chemotherapy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638628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55 (94.8%)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293 (97.0%)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51 (94.4%)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 (97.9%)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633013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(3.0%)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(2.1%)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8766692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Comorbidity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91163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(27.6%)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111 (36.8%)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 (27.8%)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36 (37.1%)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578946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42 (72.4%)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191 (63.2%)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 (72.2%)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61 (62.9%)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290728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007954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Laparoscopic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46 (79.3%)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289 (95.7%)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46 (85.2%)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89 (91.8%)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766361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Open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 (20.7%)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(4.3%)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(14.8%)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(8.2%)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8098217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Operative time(min)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91407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204 ±87.1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208 ±72.0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207 ±88.2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209 ±75.1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687216"/>
                  </a:ext>
                </a:extLst>
              </a:tr>
              <a:tr h="31247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+mn-cs"/>
                        </a:rPr>
                        <a:t>Postoperative complications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196404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 (77.6%)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262 (86.8%)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42 (77.8%)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85 (87.6%)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988309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(22.4%)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 (13.2%)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 (22.2%)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 (12.4%)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749561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Operative blood loss(ml)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143607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45 (77.6%)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275 (91.1%)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0.00574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 (81.5%)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90 (92.8%)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973340"/>
                  </a:ext>
                </a:extLst>
              </a:tr>
              <a:tr h="1596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(22.4%)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(8.9%)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 (18.5%)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 (7.2%)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1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72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356ED7B-9F78-E6E6-48B4-0F33FE997BCC}"/>
              </a:ext>
            </a:extLst>
          </p:cNvPr>
          <p:cNvSpPr txBox="1"/>
          <p:nvPr/>
        </p:nvSpPr>
        <p:spPr>
          <a:xfrm>
            <a:off x="114056" y="116161"/>
            <a:ext cx="66298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1b.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Pathologic findings in patients with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(cT2 CRC) before and after PSM 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E4032E-1F90-7261-EFB9-761ED19BB1CF}"/>
              </a:ext>
            </a:extLst>
          </p:cNvPr>
          <p:cNvSpPr txBox="1"/>
          <p:nvPr/>
        </p:nvSpPr>
        <p:spPr>
          <a:xfrm>
            <a:off x="190059" y="8196842"/>
            <a:ext cx="60927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Protruding: Type 0, superficial; Type 1, protuberant, i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nfiltrative, or ulcerative; Type 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2, expansive ulceration; Type 3, infiltrative ulcerating; Type 4, diffusely ulcerating; Mod, moderately differentiated adenocarcinoma; Poor, poorly differentiated adenocarcinoma; </a:t>
            </a:r>
            <a:r>
              <a:rPr lang="en-US" altLang="zh-CN" sz="1000" kern="120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Muc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mucinous carcinoma; Sig, signet-ring carcinoma;</a:t>
            </a:r>
            <a:r>
              <a:rPr lang="en-US" altLang="zh-CN" sz="1000" kern="1200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 D2 lymph node dissection, D3 LND D3 lymph node dissection</a:t>
            </a:r>
            <a:r>
              <a:rPr lang="en-US" altLang="zh-CN" sz="1000" kern="12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;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: non-well-differentiated adenocarcinoma.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181AD6A-15FC-CA76-97A6-D2A961F54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13984"/>
              </p:ext>
            </p:extLst>
          </p:nvPr>
        </p:nvGraphicFramePr>
        <p:xfrm>
          <a:off x="575155" y="402575"/>
          <a:ext cx="5707689" cy="7641867"/>
        </p:xfrm>
        <a:graphic>
          <a:graphicData uri="http://schemas.openxmlformats.org/drawingml/2006/table">
            <a:tbl>
              <a:tblPr/>
              <a:tblGrid>
                <a:gridCol w="1301931">
                  <a:extLst>
                    <a:ext uri="{9D8B030D-6E8A-4147-A177-3AD203B41FA5}">
                      <a16:colId xmlns:a16="http://schemas.microsoft.com/office/drawing/2014/main" val="3365981521"/>
                    </a:ext>
                  </a:extLst>
                </a:gridCol>
                <a:gridCol w="174738">
                  <a:extLst>
                    <a:ext uri="{9D8B030D-6E8A-4147-A177-3AD203B41FA5}">
                      <a16:colId xmlns:a16="http://schemas.microsoft.com/office/drawing/2014/main" val="1984174134"/>
                    </a:ext>
                  </a:extLst>
                </a:gridCol>
                <a:gridCol w="735981">
                  <a:extLst>
                    <a:ext uri="{9D8B030D-6E8A-4147-A177-3AD203B41FA5}">
                      <a16:colId xmlns:a16="http://schemas.microsoft.com/office/drawing/2014/main" val="92984091"/>
                    </a:ext>
                  </a:extLst>
                </a:gridCol>
                <a:gridCol w="795454">
                  <a:extLst>
                    <a:ext uri="{9D8B030D-6E8A-4147-A177-3AD203B41FA5}">
                      <a16:colId xmlns:a16="http://schemas.microsoft.com/office/drawing/2014/main" val="1679016242"/>
                    </a:ext>
                  </a:extLst>
                </a:gridCol>
                <a:gridCol w="413587">
                  <a:extLst>
                    <a:ext uri="{9D8B030D-6E8A-4147-A177-3AD203B41FA5}">
                      <a16:colId xmlns:a16="http://schemas.microsoft.com/office/drawing/2014/main" val="500227394"/>
                    </a:ext>
                  </a:extLst>
                </a:gridCol>
                <a:gridCol w="50104">
                  <a:extLst>
                    <a:ext uri="{9D8B030D-6E8A-4147-A177-3AD203B41FA5}">
                      <a16:colId xmlns:a16="http://schemas.microsoft.com/office/drawing/2014/main" val="2150308678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3472975065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1816096873"/>
                    </a:ext>
                  </a:extLst>
                </a:gridCol>
                <a:gridCol w="745298">
                  <a:extLst>
                    <a:ext uri="{9D8B030D-6E8A-4147-A177-3AD203B41FA5}">
                      <a16:colId xmlns:a16="http://schemas.microsoft.com/office/drawing/2014/main" val="544365717"/>
                    </a:ext>
                  </a:extLst>
                </a:gridCol>
              </a:tblGrid>
              <a:tr h="2028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Parameters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PSM(1:2)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588412"/>
                  </a:ext>
                </a:extLst>
              </a:tr>
              <a:tr h="1339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024234"/>
                  </a:ext>
                </a:extLst>
              </a:tr>
              <a:tr h="14227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=58)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=302)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=54)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=97)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5895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537952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2.59 ±1.12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2.57 ±1.04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2.59 ±1.08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2.74 ±1.15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88986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Proximal resection margin (cm)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47394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11.8 ±5.08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13.1 ±4.32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12.1 ±5.07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12.9 ±4.53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63185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Distal resection margin (cm)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45518"/>
                  </a:ext>
                </a:extLst>
              </a:tr>
              <a:tr h="13390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6.33 ±3.88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6.06 ±4.09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6.42 ±3.98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6.05 ±4.02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610711"/>
                  </a:ext>
                </a:extLst>
              </a:tr>
              <a:tr h="13390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Postoperative hospital stay (days)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249184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11.4 ±7.81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11.4 ±7.81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8.66 ±4.88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0.0124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11.1 ±7.24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9.21 ±5.19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021451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Time to first food intake (days)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356399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3.33 ±1.80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3.33 ±1.80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3.55 ±2.88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3.37 ±1.86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3.47 ±2.15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297998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Gross type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427653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Protruding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(48.3%)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(48.3%)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94 (31.1%)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0.0175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 (48.1%)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 (44.3%)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38891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Infiltrate or ulcerative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(51.7%)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(51.7%)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208 (68.9%)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(51.9%)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54 (55.7%)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223821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11184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Mod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53 (91.4%)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53 (91.4%)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276 (91.4%)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(90.7%)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84 (86.6%)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215352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Poor, Sig,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Muc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 (8.6%)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(9.3%)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(13.4%)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538067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Infiltration form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83783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a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 (12.1%)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 (12.1%)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(9.3%)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 (13.0%)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 (11.3%)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337474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b and c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51 (87.9%)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51 (87.9%)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274 (90.7%)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 (87.0%)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86 (88.7%)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76701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578539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38 (65.5%)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38 (65.5%)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199 (65.9%)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35 (64.8%)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69 (71.1%)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262692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(34.5%)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(34.5%)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103 (34.1%)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(35.2%)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61505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85539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(41.4%)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116 (38.4%)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(44.4%)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 (41.2%)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47791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 (58.6%)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 (58.6%)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186 (61.6%)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(55.6%)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57 (58.8%)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341162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Harvested  lymph nodes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14531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20.5 ±8.33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20.5 ±8.33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23.0 ±10.7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0.0455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20.3 ±8.22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23.0 ±9.73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92781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425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(0.7%)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 (1.0%)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78705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(32.8%)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(32.8%)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67 (22.2%)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 (31.5%)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(25.8%)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6820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(34.5%)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(34.5%)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139 (46.0%)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(37.0%)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 (44.3%)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11170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(27.6%)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(27.6%)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89 (29.5%)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 (25.9%)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343041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648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Nodal metastasis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6432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 (67.2%)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 (67.2%)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194 (64.2%)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36 (66.7%)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68 (70.1%)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34057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(32.8%)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(32.8%)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108 (35.8%)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 (33.3%)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 (29.9%)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528450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Pathological Stage 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317799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(0.7%)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 (1.0%)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802125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 (50.0%)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 (50.0%)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147 (48.7%)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29 (53.7%)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49 (50.5%)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23682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Ⅱ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(15.5%)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 (14.6%)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 (13.0%)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 (18.6%)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882437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Ⅲ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(27.6%)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(27.6%)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100 (33.1%)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 (27.8%)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(28.9%)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745326"/>
                  </a:ext>
                </a:extLst>
              </a:tr>
              <a:tr h="1339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Ⅳ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(6.9%)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(6.9%)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(3.0%)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(5.6%)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 (1.0%)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277" marR="6277" marT="62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40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38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>
            <a:extLst>
              <a:ext uri="{FF2B5EF4-FFF2-40B4-BE49-F238E27FC236}">
                <a16:creationId xmlns:a16="http://schemas.microsoft.com/office/drawing/2014/main" id="{EF501864-0E45-E203-ED13-E942338FC163}"/>
              </a:ext>
            </a:extLst>
          </p:cNvPr>
          <p:cNvSpPr txBox="1"/>
          <p:nvPr/>
        </p:nvSpPr>
        <p:spPr>
          <a:xfrm>
            <a:off x="98512" y="859179"/>
            <a:ext cx="65178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2a.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Multivariate logistic regression analysis of OS in patients with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(cT2 CRC) before and after PSM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3356EC-8330-FC5B-C6D8-37094A71847C}"/>
              </a:ext>
            </a:extLst>
          </p:cNvPr>
          <p:cNvSpPr txBox="1"/>
          <p:nvPr/>
        </p:nvSpPr>
        <p:spPr>
          <a:xfrm>
            <a:off x="113369" y="3284232"/>
            <a:ext cx="65178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2b.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Multivariate logistic regression analysis of CSS in patients with </a:t>
            </a:r>
            <a:r>
              <a:rPr lang="en-US" altLang="zh-CN" sz="10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nWDA</a:t>
            </a:r>
            <a:r>
              <a:rPr lang="en-US" altLang="zh-CN" sz="1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(cT2 CRC) before and after PSM </a:t>
            </a:r>
            <a:endParaRPr lang="zh-CN" altLang="zh-CN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C6C0624-9668-FB21-5A69-BD2D3C870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18274"/>
              </p:ext>
            </p:extLst>
          </p:nvPr>
        </p:nvGraphicFramePr>
        <p:xfrm>
          <a:off x="155640" y="1177893"/>
          <a:ext cx="6546720" cy="1910736"/>
        </p:xfrm>
        <a:graphic>
          <a:graphicData uri="http://schemas.openxmlformats.org/drawingml/2006/table">
            <a:tbl>
              <a:tblPr/>
              <a:tblGrid>
                <a:gridCol w="2164866">
                  <a:extLst>
                    <a:ext uri="{9D8B030D-6E8A-4147-A177-3AD203B41FA5}">
                      <a16:colId xmlns:a16="http://schemas.microsoft.com/office/drawing/2014/main" val="252901855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5128296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8338380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02487962"/>
                    </a:ext>
                  </a:extLst>
                </a:gridCol>
                <a:gridCol w="61854">
                  <a:extLst>
                    <a:ext uri="{9D8B030D-6E8A-4147-A177-3AD203B41FA5}">
                      <a16:colId xmlns:a16="http://schemas.microsoft.com/office/drawing/2014/main" val="161521526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8875810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13451708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411597609"/>
                    </a:ext>
                  </a:extLst>
                </a:gridCol>
              </a:tblGrid>
              <a:tr h="145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before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after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75890"/>
                  </a:ext>
                </a:extLst>
              </a:tr>
              <a:tr h="1547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548452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1.3-6.8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0.0084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1.2-14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0.028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28423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0.077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0.011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37928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0.71-3.5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0.29-4.5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0.860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588598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location, Colon vs. Rectum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0.57-2.7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0.77-9.2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0.120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817545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0.31-3.2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0.2-9.2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0.760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31215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0.97-1.8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0.078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0.73-1.9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0.510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44396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 0-1 vs. pT 2-4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0.95-19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7.50E+08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1.000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27134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type, Mod vs. Poor, Sig,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Muc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0.08-1.7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0.12-3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0.540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986991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0.54-2.6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0.25-2.7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0.740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825794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0.84-5.3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0.23-2.8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0.740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497387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F1BE8DB-5422-D0D2-649C-40A5A6199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899863"/>
              </p:ext>
            </p:extLst>
          </p:nvPr>
        </p:nvGraphicFramePr>
        <p:xfrm>
          <a:off x="113369" y="3726056"/>
          <a:ext cx="6503030" cy="1592280"/>
        </p:xfrm>
        <a:graphic>
          <a:graphicData uri="http://schemas.openxmlformats.org/drawingml/2006/table">
            <a:tbl>
              <a:tblPr/>
              <a:tblGrid>
                <a:gridCol w="2124000">
                  <a:extLst>
                    <a:ext uri="{9D8B030D-6E8A-4147-A177-3AD203B41FA5}">
                      <a16:colId xmlns:a16="http://schemas.microsoft.com/office/drawing/2014/main" val="176661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4729624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6701206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6549675"/>
                    </a:ext>
                  </a:extLst>
                </a:gridCol>
                <a:gridCol w="59030">
                  <a:extLst>
                    <a:ext uri="{9D8B030D-6E8A-4147-A177-3AD203B41FA5}">
                      <a16:colId xmlns:a16="http://schemas.microsoft.com/office/drawing/2014/main" val="97445939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7990802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839197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76335508"/>
                    </a:ext>
                  </a:extLst>
                </a:gridCol>
              </a:tblGrid>
              <a:tr h="145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before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after PSM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157284"/>
                  </a:ext>
                </a:extLst>
              </a:tr>
              <a:tr h="1547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434556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0.047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1.2-220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0.034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130825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0.97-1.1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0.93-1.2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0.460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465448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1.1-8.4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0.037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0.072-8.1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0.820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409533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0.04-2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0.0071-5.9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0.350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354093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1.2-2.6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0.0039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1.2-5.3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0.018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817300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0-1 vs.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2-4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8.60E+07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4.90E+08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1.000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851589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Histology type, Mod vs. Poor, Sig,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Muc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0.024-2.4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0.05-7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0.680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271576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2.5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0.82-7.6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0.11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1.9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0.29-12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0.500 </a:t>
                      </a:r>
                    </a:p>
                  </a:txBody>
                  <a:tcPr marL="6828" marR="6828" marT="68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065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97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63647" y="62734"/>
            <a:ext cx="6618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 3a.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Clinical and surgical characteristics of patients with WDA (cT2 CRC) before and after PSM</a:t>
            </a:r>
            <a:endParaRPr lang="zh-CN" altLang="zh-CN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4163" y="6598585"/>
            <a:ext cx="6353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BMI, body mass index; CEA, carcinoembryonic antigen; </a:t>
            </a:r>
            <a:r>
              <a: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PSM, propensity score matching;</a:t>
            </a:r>
            <a:r>
              <a:rPr lang="en-US" altLang="zh-CN" sz="1000" b="0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LND,  D2 lymph node dissection, D3 LND, D3 lymph node dissection;</a:t>
            </a:r>
            <a:r>
              <a:rPr lang="en-US" altLang="zh-CN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WDA </a:t>
            </a:r>
            <a:r>
              <a:rPr lang="zh-CN" altLang="en-US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well-differentiated adenocarcinoma </a:t>
            </a:r>
            <a:r>
              <a:rPr lang="en-US" altLang="zh-CN" sz="1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ja-JP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57F249-7041-5DDB-0A68-195302E3A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226074"/>
              </p:ext>
            </p:extLst>
          </p:nvPr>
        </p:nvGraphicFramePr>
        <p:xfrm>
          <a:off x="254163" y="524181"/>
          <a:ext cx="6172201" cy="5889956"/>
        </p:xfrm>
        <a:graphic>
          <a:graphicData uri="http://schemas.openxmlformats.org/drawingml/2006/table">
            <a:tbl>
              <a:tblPr/>
              <a:tblGrid>
                <a:gridCol w="1594231">
                  <a:extLst>
                    <a:ext uri="{9D8B030D-6E8A-4147-A177-3AD203B41FA5}">
                      <a16:colId xmlns:a16="http://schemas.microsoft.com/office/drawing/2014/main" val="334786788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312060837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4025641683"/>
                    </a:ext>
                  </a:extLst>
                </a:gridCol>
                <a:gridCol w="479603">
                  <a:extLst>
                    <a:ext uri="{9D8B030D-6E8A-4147-A177-3AD203B41FA5}">
                      <a16:colId xmlns:a16="http://schemas.microsoft.com/office/drawing/2014/main" val="428530798"/>
                    </a:ext>
                  </a:extLst>
                </a:gridCol>
                <a:gridCol w="54182">
                  <a:extLst>
                    <a:ext uri="{9D8B030D-6E8A-4147-A177-3AD203B41FA5}">
                      <a16:colId xmlns:a16="http://schemas.microsoft.com/office/drawing/2014/main" val="3861240026"/>
                    </a:ext>
                  </a:extLst>
                </a:gridCol>
                <a:gridCol w="805953">
                  <a:extLst>
                    <a:ext uri="{9D8B030D-6E8A-4147-A177-3AD203B41FA5}">
                      <a16:colId xmlns:a16="http://schemas.microsoft.com/office/drawing/2014/main" val="2275746177"/>
                    </a:ext>
                  </a:extLst>
                </a:gridCol>
                <a:gridCol w="805953">
                  <a:extLst>
                    <a:ext uri="{9D8B030D-6E8A-4147-A177-3AD203B41FA5}">
                      <a16:colId xmlns:a16="http://schemas.microsoft.com/office/drawing/2014/main" val="1258065831"/>
                    </a:ext>
                  </a:extLst>
                </a:gridCol>
                <a:gridCol w="805953">
                  <a:extLst>
                    <a:ext uri="{9D8B030D-6E8A-4147-A177-3AD203B41FA5}">
                      <a16:colId xmlns:a16="http://schemas.microsoft.com/office/drawing/2014/main" val="3189186402"/>
                    </a:ext>
                  </a:extLst>
                </a:gridCol>
              </a:tblGrid>
              <a:tr h="14480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Parameters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Before PSM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After PSM(1:2)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68309"/>
                  </a:ext>
                </a:extLst>
              </a:tr>
              <a:tr h="1448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D2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D3 LND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543682"/>
                  </a:ext>
                </a:extLst>
              </a:tr>
              <a:tr h="15385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=49)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=181)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=46)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=78)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55711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Gender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34664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34 (69.4%)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105 (58.0%)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31 (67.4%)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54 (69.2%)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27055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Female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(30.6%)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76 (42.0%)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(32.6%)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24 (30.8%)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231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Age(year)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80282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&lt;70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(30.6%)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103 (56.9%)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0.0019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(30.4%)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28 (35.9%)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80365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34 (69.4%)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78 (43.1%)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32 (69.6%)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50 (64.1%)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16857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BMI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64134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23.6 (3.95)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22.8 (3.22)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23.7 (3.93)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22.6 (3.31)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49931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CEA(ng/mL)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29957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163 (90.1%)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32 (69.6%)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59 (75.6%)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057606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18 (9.9%)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(30.4%)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(24.4%)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1458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Tumor loction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37152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Colon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35 (71.4%)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88 (48.6%)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0.0074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32 (69.6%)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59 (75.6%)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99478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Rectum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(28.6%)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93 (51.4%)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(30.4%)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(24.4%)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45674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Abdominal surgery history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87866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 (44.9%)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109 (60.2%)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 (47.8%)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40 (51.3%)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21493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27 (55.1%)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72 (39.8%)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24 (52.2%)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38 (48.7%)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81352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Neoadjuvant chemotherapy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58400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49 (100%)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174 (96.1%)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46 (100%)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76 (97.4%)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69549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 (0%)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 (3.9%)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 (0%)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 (2.6%)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58498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Comorbidity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55076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59 (32.6%)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 (19.6%)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 (21.8%)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109378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122 (67.4%)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37 (80.4%)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61 (78.2%)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55175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Operation method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54557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Laparoscopic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(79.6%)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171 (94.5%)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0.00275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(84.8%)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73 (93.6%)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9539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Open surgery 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 (20.4%)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 (5.5%)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 (15.2%)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 (6.4%)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97980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Operative time(min)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623802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Mean (SD)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218 (103)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212 (77.0)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211 (91.9)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195 (74.3)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828191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1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+mn-cs"/>
                        </a:rPr>
                        <a:t>Postoperative complications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148267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No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32 (65.3%)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145 (80.1%)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0.0464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31 (67.4%)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66 (84.6%)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0.0434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638184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Yes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 (34.7%)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36 (19.9%)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(32.6%)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 (15.4%)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6610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Operative blood loss(ml)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07443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40 (81.6%)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162 (89.5%)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40 (87.0%)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74 (94.9%)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N.S.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856535"/>
                  </a:ext>
                </a:extLst>
              </a:tr>
              <a:tr h="1448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≥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 (18.4%)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(10.5%)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 (13.0%)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 (5.1%)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788" marR="6788" marT="67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105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8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356ED7B-9F78-E6E6-48B4-0F33FE997BCC}"/>
              </a:ext>
            </a:extLst>
          </p:cNvPr>
          <p:cNvSpPr txBox="1"/>
          <p:nvPr/>
        </p:nvSpPr>
        <p:spPr>
          <a:xfrm>
            <a:off x="139050" y="0"/>
            <a:ext cx="63809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Table</a:t>
            </a:r>
            <a:r>
              <a:rPr lang="zh-CN" altLang="en-US" sz="1200" b="1" kern="1200" dirty="0">
                <a:solidFill>
                  <a:srgbClr val="000000"/>
                </a:solidFill>
                <a:effectLst/>
                <a:latin typeface="Times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3b.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" pitchFamily="2" charset="0"/>
                <a:ea typeface="DengXian" panose="02010600030101010101" pitchFamily="2" charset="-122"/>
                <a:cs typeface="Times New Roman" panose="02020603050405020304" pitchFamily="18" charset="0"/>
              </a:rPr>
              <a:t> Pathologic findings in patients with WDA (cT2 CRC) before and after PSM</a:t>
            </a:r>
            <a:endParaRPr lang="zh-CN" altLang="zh-CN" sz="1200" kern="100" dirty="0">
              <a:effectLst/>
              <a:latin typeface="Times" pitchFamily="2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E4032E-1F90-7261-EFB9-761ED19BB1CF}"/>
              </a:ext>
            </a:extLst>
          </p:cNvPr>
          <p:cNvSpPr txBox="1"/>
          <p:nvPr/>
        </p:nvSpPr>
        <p:spPr>
          <a:xfrm>
            <a:off x="219893" y="7709795"/>
            <a:ext cx="60927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Protruding</a:t>
            </a:r>
            <a:r>
              <a:rPr lang="en-US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 0, superficial; Type</a:t>
            </a:r>
            <a:r>
              <a:rPr lang="zh-CN" altLang="en-US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 protuberant, </a:t>
            </a:r>
            <a:r>
              <a:rPr lang="en" altLang="zh-CN" sz="1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" altLang="zh-CN" sz="1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nfiltrative or ulcerative</a:t>
            </a:r>
            <a:r>
              <a:rPr lang="en-US" altLang="zh-CN" sz="1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Type</a:t>
            </a:r>
            <a:r>
              <a:rPr lang="zh-CN" altLang="en-US" sz="1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2, expansive ulceration; Type</a:t>
            </a:r>
            <a:r>
              <a:rPr lang="zh-CN" altLang="en-US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3, infiltrative ulcerating;</a:t>
            </a:r>
            <a:r>
              <a:rPr lang="zh-CN" altLang="en-US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" altLang="zh-CN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4, diffusely ulcerating </a:t>
            </a:r>
            <a:r>
              <a:rPr lang="zh-CN" altLang="en-US" sz="1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 sz="1000" b="0" i="0" u="none" strike="noStrike" dirty="0">
                <a:solidFill>
                  <a:srgbClr val="101214"/>
                </a:solidFill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D2 LND, D2 lymph node dissection, D3 LND, D3 lymph node dissection;</a:t>
            </a:r>
            <a:r>
              <a:rPr lang="en-US" altLang="zh-CN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WDA </a:t>
            </a:r>
            <a:r>
              <a:rPr lang="zh-CN" altLang="en-US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000" dirty="0">
                <a:effectLst/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well-differentiated adenocarcinoma </a:t>
            </a:r>
            <a:r>
              <a:rPr lang="en-US" altLang="zh-CN" sz="1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24A4A18-5FD4-85B6-B305-CD7B06F5B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744710"/>
              </p:ext>
            </p:extLst>
          </p:nvPr>
        </p:nvGraphicFramePr>
        <p:xfrm>
          <a:off x="219893" y="461665"/>
          <a:ext cx="6114779" cy="7140408"/>
        </p:xfrm>
        <a:graphic>
          <a:graphicData uri="http://schemas.openxmlformats.org/drawingml/2006/table">
            <a:tbl>
              <a:tblPr/>
              <a:tblGrid>
                <a:gridCol w="1270371">
                  <a:extLst>
                    <a:ext uri="{9D8B030D-6E8A-4147-A177-3AD203B41FA5}">
                      <a16:colId xmlns:a16="http://schemas.microsoft.com/office/drawing/2014/main" val="293979773"/>
                    </a:ext>
                  </a:extLst>
                </a:gridCol>
                <a:gridCol w="181782">
                  <a:extLst>
                    <a:ext uri="{9D8B030D-6E8A-4147-A177-3AD203B41FA5}">
                      <a16:colId xmlns:a16="http://schemas.microsoft.com/office/drawing/2014/main" val="3996213779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val="2635984928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158075433"/>
                    </a:ext>
                  </a:extLst>
                </a:gridCol>
                <a:gridCol w="535006">
                  <a:extLst>
                    <a:ext uri="{9D8B030D-6E8A-4147-A177-3AD203B41FA5}">
                      <a16:colId xmlns:a16="http://schemas.microsoft.com/office/drawing/2014/main" val="1911128205"/>
                    </a:ext>
                  </a:extLst>
                </a:gridCol>
                <a:gridCol w="53678">
                  <a:extLst>
                    <a:ext uri="{9D8B030D-6E8A-4147-A177-3AD203B41FA5}">
                      <a16:colId xmlns:a16="http://schemas.microsoft.com/office/drawing/2014/main" val="242847772"/>
                    </a:ext>
                  </a:extLst>
                </a:gridCol>
                <a:gridCol w="798455">
                  <a:extLst>
                    <a:ext uri="{9D8B030D-6E8A-4147-A177-3AD203B41FA5}">
                      <a16:colId xmlns:a16="http://schemas.microsoft.com/office/drawing/2014/main" val="846298763"/>
                    </a:ext>
                  </a:extLst>
                </a:gridCol>
                <a:gridCol w="798455">
                  <a:extLst>
                    <a:ext uri="{9D8B030D-6E8A-4147-A177-3AD203B41FA5}">
                      <a16:colId xmlns:a16="http://schemas.microsoft.com/office/drawing/2014/main" val="553134812"/>
                    </a:ext>
                  </a:extLst>
                </a:gridCol>
                <a:gridCol w="798455">
                  <a:extLst>
                    <a:ext uri="{9D8B030D-6E8A-4147-A177-3AD203B41FA5}">
                      <a16:colId xmlns:a16="http://schemas.microsoft.com/office/drawing/2014/main" val="2656815209"/>
                    </a:ext>
                  </a:extLst>
                </a:gridCol>
              </a:tblGrid>
              <a:tr h="143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Parameters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Before PSM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After PSM(1:2)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83696"/>
                  </a:ext>
                </a:extLst>
              </a:tr>
              <a:tr h="143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D2 LND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  <a:endParaRPr lang="en" sz="1000" b="0" i="1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661212"/>
                  </a:ext>
                </a:extLst>
              </a:tr>
              <a:tr h="152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=49)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=181)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=46)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=78)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57911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size(cm) 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945992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2.48 ±1.08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2.85 ±1.34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2.47 ±1.09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2.62 ±1.11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613402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Proximal resection margin (cm)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464492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11.9 ±3.90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13.0 ±4.82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12.0 ±3.93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12.4 ±5.54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860544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Distal resection margin (cm)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114121"/>
                  </a:ext>
                </a:extLst>
              </a:tr>
              <a:tr h="143455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8.48 ±5.32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6.35 ±4.62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0.0157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8.30 ±5.34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8.52 ±4.58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930196"/>
                  </a:ext>
                </a:extLst>
              </a:tr>
              <a:tr h="14345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Postoperative hospital stay (days)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927473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11.9 ±9.75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11.9 ±9.75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10.3 ±11.8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11.5 ±9.82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9.74 ±15.4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648086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Time to first food intake (days)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205495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4.45 ±4.06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4.45 ±4.06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3.56 ±2.67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4.28 ±4.06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3.41 ±2.09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972186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Gross type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984953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Protruding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(55.1%)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(55.1%)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98 (54.1%)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(52.2%)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42 (53.8%)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09441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Infiltrate or ulcerative 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 (44.9%)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 (44.9%)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83 (45.9%)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 (47.8%)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36 (46.2%)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88354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Infiltration form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49135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a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 (20.4%)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 (20.4%)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 (24.3%)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(19.6%)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(20.5%)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460935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b and c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 (79.6%)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39 (79.6%)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137 (75.7%)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37 (80.4%)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62 (79.5%)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386538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836143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 (89.8%)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 (89.8%)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153 (84.5%)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41 (89.1%)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67 (85.9%)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33323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 (15.5%)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 (14.1%)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58808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114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(51.0%)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(51.0%)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109 (60.2%)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(52.2%)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52 (66.7%)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603242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(49.0%)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24 (49.0%)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72 (39.8%)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22 (47.8%)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26 (33.3%)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123654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zh-CN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Harvested </a:t>
                      </a:r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lymph nodes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586004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Mean (SD)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18.7 ±11.1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18.7 ±11.1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23.3 ±11.3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17.4 ±8.08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23.2 ±10.1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390048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844992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(11.0%)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(8.7%)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 (7.7%)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135129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 (36.7%)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18 (36.7%)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63 (34.8%)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 (34.8%)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(38.5%)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128615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(26.5%)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(26.5%)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64 (35.4%)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(28.3%)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31 (39.7%)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586106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(26.5%)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(26.5%)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30 (16.6%)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 (28.3%)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 (14.1%)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301124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(2.2%)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751279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Nodal metastasis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016760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No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 (81.6%)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 (81.6%)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145 (80.1%)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37 (80.4%)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57 (73.1%)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77307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 Yes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(18.4%)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(18.4%)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36 (19.9%)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(19.6%)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21 (26.9%)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828427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" sz="1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Pathological Stage 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922090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 (10.2%)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19 (10.5%)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 (8.7%)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 (7.7%)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N.S.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564253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(55.1%)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27 (55.1%)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107 (59.1%)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25 (54.3%)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47 (60.3%)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255246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Ⅱ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(16.3%)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(16.3%)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15 (8.3%)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 (17.4%)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 (3.8%)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255024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Ⅲ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(18.4%)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(18.4%)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34 (18.8%)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 (19.6%)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20 (25.6%)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563093"/>
                  </a:ext>
                </a:extLst>
              </a:tr>
              <a:tr h="14345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Ⅳ</a:t>
                      </a:r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 (3.3%)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 (0%)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 (2.6%)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724" marR="6724" marT="6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828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291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4">
            <a:extLst>
              <a:ext uri="{FF2B5EF4-FFF2-40B4-BE49-F238E27FC236}">
                <a16:creationId xmlns:a16="http://schemas.microsoft.com/office/drawing/2014/main" id="{EF501864-0E45-E203-ED13-E942338FC163}"/>
              </a:ext>
            </a:extLst>
          </p:cNvPr>
          <p:cNvSpPr txBox="1"/>
          <p:nvPr/>
        </p:nvSpPr>
        <p:spPr>
          <a:xfrm>
            <a:off x="7700" y="1677183"/>
            <a:ext cx="67446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Table</a:t>
            </a:r>
            <a:r>
              <a:rPr lang="zh-CN" altLang="en-US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4a</a:t>
            </a:r>
            <a:r>
              <a:rPr lang="en-US" altLang="zh-CN" sz="11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Multivariate logistic regression analysis of OS in patients with WDA (cT2 CRC) before and after PSM </a:t>
            </a:r>
            <a:endParaRPr lang="zh-CN" altLang="zh-CN" sz="11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9533DAE-6DF8-90A1-587D-F38E71D7D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989962"/>
              </p:ext>
            </p:extLst>
          </p:nvPr>
        </p:nvGraphicFramePr>
        <p:xfrm>
          <a:off x="105672" y="2125867"/>
          <a:ext cx="6575093" cy="1911948"/>
        </p:xfrm>
        <a:graphic>
          <a:graphicData uri="http://schemas.openxmlformats.org/drawingml/2006/table">
            <a:tbl>
              <a:tblPr/>
              <a:tblGrid>
                <a:gridCol w="2192452">
                  <a:extLst>
                    <a:ext uri="{9D8B030D-6E8A-4147-A177-3AD203B41FA5}">
                      <a16:colId xmlns:a16="http://schemas.microsoft.com/office/drawing/2014/main" val="22987393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0727115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702812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388741603"/>
                    </a:ext>
                  </a:extLst>
                </a:gridCol>
                <a:gridCol w="62641">
                  <a:extLst>
                    <a:ext uri="{9D8B030D-6E8A-4147-A177-3AD203B41FA5}">
                      <a16:colId xmlns:a16="http://schemas.microsoft.com/office/drawing/2014/main" val="255755894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0925965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16488843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4887492"/>
                    </a:ext>
                  </a:extLst>
                </a:gridCol>
              </a:tblGrid>
              <a:tr h="1538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before PSM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OS after PSM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00007"/>
                  </a:ext>
                </a:extLst>
              </a:tr>
              <a:tr h="1634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076677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0.23-2.6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0.16-2.6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0.520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414597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1-1.2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0.026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0.99-1.2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0.073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268464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0.26-3.7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0.13-3.7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0.660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745992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0.43-7.6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0.58-24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0.170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310803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location, Colon vs. Rectum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0.45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0.14-1.5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0.28-5.1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0.810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072669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+mn-cs"/>
                        </a:rPr>
                        <a:t>Postoperative complications,</a:t>
                      </a:r>
                    </a:p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Yes vs. No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1.6-16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0.0067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1.4-26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0.017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020701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0-1 vs. </a:t>
                      </a:r>
                      <a:r>
                        <a:rPr lang="en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 2-4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0.86-13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0.081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0.56-14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0.210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465803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0.28-6.9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0.17-16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0.670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821498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invasion, No vs. Yes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0.99-9.8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4.5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0.92-22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0.064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60323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30AD9FB-1E04-E15D-2AB6-937097FD7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047363"/>
              </p:ext>
            </p:extLst>
          </p:nvPr>
        </p:nvGraphicFramePr>
        <p:xfrm>
          <a:off x="105672" y="4522176"/>
          <a:ext cx="6646656" cy="1911948"/>
        </p:xfrm>
        <a:graphic>
          <a:graphicData uri="http://schemas.openxmlformats.org/drawingml/2006/table">
            <a:tbl>
              <a:tblPr/>
              <a:tblGrid>
                <a:gridCol w="2333994">
                  <a:extLst>
                    <a:ext uri="{9D8B030D-6E8A-4147-A177-3AD203B41FA5}">
                      <a16:colId xmlns:a16="http://schemas.microsoft.com/office/drawing/2014/main" val="648394571"/>
                    </a:ext>
                  </a:extLst>
                </a:gridCol>
                <a:gridCol w="571014">
                  <a:extLst>
                    <a:ext uri="{9D8B030D-6E8A-4147-A177-3AD203B41FA5}">
                      <a16:colId xmlns:a16="http://schemas.microsoft.com/office/drawing/2014/main" val="941993125"/>
                    </a:ext>
                  </a:extLst>
                </a:gridCol>
                <a:gridCol w="735935">
                  <a:extLst>
                    <a:ext uri="{9D8B030D-6E8A-4147-A177-3AD203B41FA5}">
                      <a16:colId xmlns:a16="http://schemas.microsoft.com/office/drawing/2014/main" val="3351330329"/>
                    </a:ext>
                  </a:extLst>
                </a:gridCol>
                <a:gridCol w="735935">
                  <a:extLst>
                    <a:ext uri="{9D8B030D-6E8A-4147-A177-3AD203B41FA5}">
                      <a16:colId xmlns:a16="http://schemas.microsoft.com/office/drawing/2014/main" val="568519083"/>
                    </a:ext>
                  </a:extLst>
                </a:gridCol>
                <a:gridCol w="61973">
                  <a:extLst>
                    <a:ext uri="{9D8B030D-6E8A-4147-A177-3AD203B41FA5}">
                      <a16:colId xmlns:a16="http://schemas.microsoft.com/office/drawing/2014/main" val="2570731179"/>
                    </a:ext>
                  </a:extLst>
                </a:gridCol>
                <a:gridCol w="629378">
                  <a:extLst>
                    <a:ext uri="{9D8B030D-6E8A-4147-A177-3AD203B41FA5}">
                      <a16:colId xmlns:a16="http://schemas.microsoft.com/office/drawing/2014/main" val="2867640231"/>
                    </a:ext>
                  </a:extLst>
                </a:gridCol>
                <a:gridCol w="986118">
                  <a:extLst>
                    <a:ext uri="{9D8B030D-6E8A-4147-A177-3AD203B41FA5}">
                      <a16:colId xmlns:a16="http://schemas.microsoft.com/office/drawing/2014/main" val="2103785184"/>
                    </a:ext>
                  </a:extLst>
                </a:gridCol>
                <a:gridCol w="592309">
                  <a:extLst>
                    <a:ext uri="{9D8B030D-6E8A-4147-A177-3AD203B41FA5}">
                      <a16:colId xmlns:a16="http://schemas.microsoft.com/office/drawing/2014/main" val="1295808462"/>
                    </a:ext>
                  </a:extLst>
                </a:gridCol>
              </a:tblGrid>
              <a:tr h="1538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Variable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before PSM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CSS after PSM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946576"/>
                  </a:ext>
                </a:extLst>
              </a:tr>
              <a:tr h="1634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HR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95%CI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</a:t>
                      </a:r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-value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426122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D3 LND vs. D2 LND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1.10E-09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7.20E-53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18119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Age (years)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0.89-1.1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0.00039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0.00033-0.00046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972696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CEA(ng/ml),  &lt;5 vs 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≥</a:t>
                      </a:r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0.77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0.067-8.9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4.00E-23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950152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Operation method, laparoscopic vs. open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2.20E-09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8.90E+47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133410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Tumor location, Colon vs. Rectum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0.053-2.8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4.00E+13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2.4e+12-6.6e+14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963708"/>
                  </a:ext>
                </a:extLst>
              </a:tr>
              <a:tr h="122078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000" b="0" kern="12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  <a:ea typeface="+mn-ea"/>
                          <a:cs typeface="+mn-cs"/>
                        </a:rPr>
                        <a:t>Postoperative complications</a:t>
                      </a:r>
                    </a:p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, Yes vs. No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1.5-80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0.019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6.10E+110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3.7e+109-1e+112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82890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pT 0-1 vs. pT 2-4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1.10E+09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2.40E-06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480804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Lymphatic invasion, No vs. Yes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2.4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0.33-18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0.38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1.60E+66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9.6e+64-2.7e+67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&lt;0.001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566474"/>
                  </a:ext>
                </a:extLst>
              </a:tr>
              <a:tr h="153824">
                <a:tc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Venous invasion, No vs. Yes 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0.27-11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0.57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7.40E+72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0-Inf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0.99</a:t>
                      </a:r>
                    </a:p>
                  </a:txBody>
                  <a:tcPr marL="7211" marR="7211" marT="7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744108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6CDDBC84-C12E-7674-2F3F-2ABC5215D433}"/>
              </a:ext>
            </a:extLst>
          </p:cNvPr>
          <p:cNvSpPr txBox="1"/>
          <p:nvPr/>
        </p:nvSpPr>
        <p:spPr>
          <a:xfrm>
            <a:off x="113371" y="4150353"/>
            <a:ext cx="67446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Table </a:t>
            </a:r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4b</a:t>
            </a:r>
            <a:r>
              <a:rPr lang="en-US" altLang="zh-CN" sz="11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.</a:t>
            </a:r>
            <a:r>
              <a:rPr lang="en-US" altLang="zh-CN" sz="11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Multivariate logistic regression analysis of CSS in patients with WDA </a:t>
            </a:r>
            <a:r>
              <a:rPr lang="en-US" altLang="zh-CN" sz="11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(cT2 CRC) before and after PSM</a:t>
            </a:r>
            <a:endParaRPr lang="zh-CN" altLang="zh-CN" sz="11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7925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77301</TotalTime>
  <Words>3446</Words>
  <Application>Microsoft Macintosh PowerPoint</Application>
  <PresentationFormat>全屏显示(4:3)</PresentationFormat>
  <Paragraphs>1032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宋体</vt:lpstr>
      <vt:lpstr>宋体</vt:lpstr>
      <vt:lpstr>DengXian</vt:lpstr>
      <vt:lpstr>DengXian</vt:lpstr>
      <vt:lpstr>Arial</vt:lpstr>
      <vt:lpstr>Calibri</vt:lpstr>
      <vt:lpstr>Times</vt:lpstr>
      <vt:lpstr>Times New Roman</vt:lpstr>
      <vt:lpstr>ホワイト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王 利明</dc:creator>
  <cp:lastModifiedBy>M4246</cp:lastModifiedBy>
  <cp:revision>435</cp:revision>
  <dcterms:created xsi:type="dcterms:W3CDTF">2019-03-03T13:59:40Z</dcterms:created>
  <dcterms:modified xsi:type="dcterms:W3CDTF">2023-07-04T01:24:14Z</dcterms:modified>
</cp:coreProperties>
</file>