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7"/>
  </p:notesMasterIdLst>
  <p:sldIdLst>
    <p:sldId id="268" r:id="rId2"/>
    <p:sldId id="265" r:id="rId3"/>
    <p:sldId id="259" r:id="rId4"/>
    <p:sldId id="264" r:id="rId5"/>
    <p:sldId id="258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F69ECA7-8884-FEE7-1543-9E18F4A46B13}" name="Kazuhito Akama" initials="KA" userId="S::akama@life.shimane-u.ac.jp::4d4b3ae7-6d13-4a29-bb46-3fd98cb153d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7636"/>
    <p:restoredTop sz="91832"/>
  </p:normalViewPr>
  <p:slideViewPr>
    <p:cSldViewPr snapToGrid="0">
      <p:cViewPr varScale="1">
        <p:scale>
          <a:sx n="94" d="100"/>
          <a:sy n="94" d="100"/>
        </p:scale>
        <p:origin x="208" y="2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8/10/relationships/authors" Target="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nadiaakter/Documents/PhD%20work/GABase/2022.4.5%20L%20S%20R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3A5-B441-821F-C5875EB3D5EE}"/>
              </c:ext>
            </c:extLst>
          </c:dPt>
          <c:dPt>
            <c:idx val="1"/>
            <c:invertIfNegative val="0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3A5-B441-821F-C5875EB3D5EE}"/>
              </c:ext>
            </c:extLst>
          </c:dPt>
          <c:dPt>
            <c:idx val="3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3A5-B441-821F-C5875EB3D5EE}"/>
              </c:ext>
            </c:extLst>
          </c:dPt>
          <c:dPt>
            <c:idx val="4"/>
            <c:invertIfNegative val="0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3A5-B441-821F-C5875EB3D5EE}"/>
              </c:ext>
            </c:extLst>
          </c:dPt>
          <c:dPt>
            <c:idx val="6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A3A5-B441-821F-C5875EB3D5EE}"/>
              </c:ext>
            </c:extLst>
          </c:dPt>
          <c:dPt>
            <c:idx val="7"/>
            <c:invertIfNegative val="0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A3A5-B441-821F-C5875EB3D5EE}"/>
              </c:ext>
            </c:extLst>
          </c:dPt>
          <c:errBars>
            <c:errBarType val="plus"/>
            <c:errValType val="cust"/>
            <c:noEndCap val="0"/>
            <c:plus>
              <c:numRef>
                <c:f>Sheet1!$D$39:$D$46</c:f>
                <c:numCache>
                  <c:formatCode>General</c:formatCode>
                  <c:ptCount val="8"/>
                  <c:pt idx="0">
                    <c:v>3.0805843601498753E-2</c:v>
                  </c:pt>
                  <c:pt idx="1">
                    <c:v>3.0550504633038929E-2</c:v>
                  </c:pt>
                  <c:pt idx="3">
                    <c:v>1.7578395831246939E-2</c:v>
                  </c:pt>
                  <c:pt idx="4">
                    <c:v>9.3831409098091526E-2</c:v>
                  </c:pt>
                  <c:pt idx="6">
                    <c:v>1.6506407098647698E-2</c:v>
                  </c:pt>
                  <c:pt idx="7">
                    <c:v>0.11452947218947736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Sheet1!$B$39:$B$46</c:f>
              <c:strCache>
                <c:ptCount val="8"/>
                <c:pt idx="0">
                  <c:v>Ni L</c:v>
                </c:pt>
                <c:pt idx="1">
                  <c:v>#14-1 L</c:v>
                </c:pt>
                <c:pt idx="3">
                  <c:v>Ni S</c:v>
                </c:pt>
                <c:pt idx="4">
                  <c:v>#14-1 S</c:v>
                </c:pt>
                <c:pt idx="6">
                  <c:v>Ni R</c:v>
                </c:pt>
                <c:pt idx="7">
                  <c:v>#14-1 R</c:v>
                </c:pt>
              </c:strCache>
            </c:strRef>
          </c:cat>
          <c:val>
            <c:numRef>
              <c:f>Sheet1!$C$39:$C$46</c:f>
              <c:numCache>
                <c:formatCode>0.000</c:formatCode>
                <c:ptCount val="8"/>
                <c:pt idx="0">
                  <c:v>0.51400000000000001</c:v>
                </c:pt>
                <c:pt idx="1">
                  <c:v>0.34266666666666667</c:v>
                </c:pt>
                <c:pt idx="3">
                  <c:v>0.27399999999999997</c:v>
                </c:pt>
                <c:pt idx="4">
                  <c:v>0.62026666666666597</c:v>
                </c:pt>
                <c:pt idx="6">
                  <c:v>0.37733333333333335</c:v>
                </c:pt>
                <c:pt idx="7">
                  <c:v>0.69733333333333303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A3A5-B441-821F-C5875EB3D5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699807648"/>
        <c:axId val="1699817904"/>
      </c:barChart>
      <c:catAx>
        <c:axId val="16998076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5875" cap="flat" cmpd="sng" algn="ctr">
            <a:solidFill>
              <a:schemeClr val="tx1">
                <a:alpha val="60065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JP"/>
          </a:p>
        </c:txPr>
        <c:crossAx val="1699817904"/>
        <c:crosses val="autoZero"/>
        <c:auto val="1"/>
        <c:lblAlgn val="ctr"/>
        <c:lblOffset val="100"/>
        <c:noMultiLvlLbl val="0"/>
      </c:catAx>
      <c:valAx>
        <c:axId val="1699817904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GB" sz="1200">
                    <a:solidFill>
                      <a:sysClr val="windowText" lastClr="000000"/>
                    </a:solidFill>
                  </a:rPr>
                  <a:t>GABA (nmol/mg FW)</a:t>
                </a:r>
              </a:p>
            </c:rich>
          </c:tx>
          <c:layout>
            <c:manualLayout>
              <c:xMode val="edge"/>
              <c:yMode val="edge"/>
              <c:x val="1.3888888888888888E-2"/>
              <c:y val="0.2423417906095071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JP"/>
            </a:p>
          </c:txPr>
        </c:title>
        <c:numFmt formatCode="0.0" sourceLinked="0"/>
        <c:majorTickMark val="out"/>
        <c:minorTickMark val="none"/>
        <c:tickLblPos val="nextTo"/>
        <c:spPr>
          <a:noFill/>
          <a:ln w="15875"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JP"/>
          </a:p>
        </c:txPr>
        <c:crossAx val="16998076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tx1">
          <a:lumMod val="65000"/>
          <a:lumOff val="35000"/>
        </a:schemeClr>
      </a:solidFill>
    </a:ln>
    <a:effectLst/>
  </c:spPr>
  <c:txPr>
    <a:bodyPr/>
    <a:lstStyle/>
    <a:p>
      <a:pPr>
        <a:defRPr sz="1100"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C486C8-D31F-8242-9397-DDFA90C7B951}" type="datetimeFigureOut">
              <a:rPr kumimoji="1" lang="ja-JP" altLang="en-US" smtClean="0"/>
              <a:t>2023/8/15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ACADA1-A981-8B45-B22B-4BF619F182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48200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ja-JP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A217C9-6068-C64E-AC33-59001E6FBD25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14785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ACADA1-A981-8B45-B22B-4BF619F1825C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47407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9BA32-DE75-D44A-B562-10EDE4248646}" type="datetimeFigureOut">
              <a:rPr lang="en-JP" smtClean="0"/>
              <a:t>2023/08/15</a:t>
            </a:fld>
            <a:endParaRPr lang="en-JP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63724-B2EE-1343-A762-D714276FCD20}" type="slidenum">
              <a:rPr lang="en-JP" smtClean="0"/>
              <a:t>‹#›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3527836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9BA32-DE75-D44A-B562-10EDE4248646}" type="datetimeFigureOut">
              <a:rPr lang="en-JP" smtClean="0"/>
              <a:t>2023/08/15</a:t>
            </a:fld>
            <a:endParaRPr lang="en-JP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63724-B2EE-1343-A762-D714276FCD20}" type="slidenum">
              <a:rPr lang="en-JP" smtClean="0"/>
              <a:t>‹#›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3171224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9BA32-DE75-D44A-B562-10EDE4248646}" type="datetimeFigureOut">
              <a:rPr lang="en-JP" smtClean="0"/>
              <a:t>2023/08/15</a:t>
            </a:fld>
            <a:endParaRPr lang="en-JP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63724-B2EE-1343-A762-D714276FCD20}" type="slidenum">
              <a:rPr lang="en-JP" smtClean="0"/>
              <a:t>‹#›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2822429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9BA32-DE75-D44A-B562-10EDE4248646}" type="datetimeFigureOut">
              <a:rPr lang="en-JP" smtClean="0"/>
              <a:t>2023/08/15</a:t>
            </a:fld>
            <a:endParaRPr lang="en-JP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63724-B2EE-1343-A762-D714276FCD20}" type="slidenum">
              <a:rPr lang="en-JP" smtClean="0"/>
              <a:t>‹#›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1174095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9BA32-DE75-D44A-B562-10EDE4248646}" type="datetimeFigureOut">
              <a:rPr lang="en-JP" smtClean="0"/>
              <a:t>2023/08/15</a:t>
            </a:fld>
            <a:endParaRPr lang="en-JP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63724-B2EE-1343-A762-D714276FCD20}" type="slidenum">
              <a:rPr lang="en-JP" smtClean="0"/>
              <a:t>‹#›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12161453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9BA32-DE75-D44A-B562-10EDE4248646}" type="datetimeFigureOut">
              <a:rPr lang="en-JP" smtClean="0"/>
              <a:t>2023/08/15</a:t>
            </a:fld>
            <a:endParaRPr lang="en-JP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63724-B2EE-1343-A762-D714276FCD20}" type="slidenum">
              <a:rPr lang="en-JP" smtClean="0"/>
              <a:t>‹#›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144658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9BA32-DE75-D44A-B562-10EDE4248646}" type="datetimeFigureOut">
              <a:rPr lang="en-JP" smtClean="0"/>
              <a:t>2023/08/15</a:t>
            </a:fld>
            <a:endParaRPr lang="en-JP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63724-B2EE-1343-A762-D714276FCD20}" type="slidenum">
              <a:rPr lang="en-JP" smtClean="0"/>
              <a:t>‹#›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5539660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9BA32-DE75-D44A-B562-10EDE4248646}" type="datetimeFigureOut">
              <a:rPr lang="en-JP" smtClean="0"/>
              <a:t>2023/08/15</a:t>
            </a:fld>
            <a:endParaRPr lang="en-JP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63724-B2EE-1343-A762-D714276FCD20}" type="slidenum">
              <a:rPr lang="en-JP" smtClean="0"/>
              <a:t>‹#›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7209885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9BA32-DE75-D44A-B562-10EDE4248646}" type="datetimeFigureOut">
              <a:rPr lang="en-JP" smtClean="0"/>
              <a:t>2023/08/15</a:t>
            </a:fld>
            <a:endParaRPr lang="en-JP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63724-B2EE-1343-A762-D714276FCD20}" type="slidenum">
              <a:rPr lang="en-JP" smtClean="0"/>
              <a:t>‹#›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2501395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9BA32-DE75-D44A-B562-10EDE4248646}" type="datetimeFigureOut">
              <a:rPr lang="en-JP" smtClean="0"/>
              <a:t>2023/08/15</a:t>
            </a:fld>
            <a:endParaRPr lang="en-JP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63724-B2EE-1343-A762-D714276FCD20}" type="slidenum">
              <a:rPr lang="en-JP" smtClean="0"/>
              <a:t>‹#›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978274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9BA32-DE75-D44A-B562-10EDE4248646}" type="datetimeFigureOut">
              <a:rPr lang="en-JP" smtClean="0"/>
              <a:t>2023/08/15</a:t>
            </a:fld>
            <a:endParaRPr lang="en-JP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63724-B2EE-1343-A762-D714276FCD20}" type="slidenum">
              <a:rPr lang="en-JP" smtClean="0"/>
              <a:t>‹#›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2564018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29BA32-DE75-D44A-B562-10EDE4248646}" type="datetimeFigureOut">
              <a:rPr lang="en-JP" smtClean="0"/>
              <a:t>2023/08/15</a:t>
            </a:fld>
            <a:endParaRPr lang="en-JP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C63724-B2EE-1343-A762-D714276FCD20}" type="slidenum">
              <a:rPr lang="en-JP" smtClean="0"/>
              <a:t>‹#›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2506727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テキスト ボックス 23"/>
          <p:cNvSpPr txBox="1"/>
          <p:nvPr/>
        </p:nvSpPr>
        <p:spPr>
          <a:xfrm>
            <a:off x="722869" y="2524205"/>
            <a:ext cx="22204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>
                <a:latin typeface="Times"/>
                <a:cs typeface="Times"/>
              </a:rPr>
              <a:t>GAD4-CaMBD</a:t>
            </a:r>
            <a:endParaRPr kumimoji="1" lang="ja-JP" altLang="en-US" sz="2400" b="1" dirty="0">
              <a:latin typeface="Times"/>
              <a:cs typeface="Times"/>
            </a:endParaRPr>
          </a:p>
        </p:txBody>
      </p:sp>
      <p:pic>
        <p:nvPicPr>
          <p:cNvPr id="38" name="図 3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3349" y="2445665"/>
            <a:ext cx="5075997" cy="618747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DDCCBB4-FF81-4370-7DD6-DAF5AF8C42D7}"/>
              </a:ext>
            </a:extLst>
          </p:cNvPr>
          <p:cNvSpPr txBox="1"/>
          <p:nvPr/>
        </p:nvSpPr>
        <p:spPr>
          <a:xfrm>
            <a:off x="3085419" y="1985075"/>
            <a:ext cx="50321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>
                <a:latin typeface="Times" pitchFamily="2" charset="0"/>
              </a:rPr>
              <a:t>1      2    3    4     5    6    7    8    9 </a:t>
            </a:r>
            <a:endParaRPr kumimoji="1" lang="ja-JP" altLang="en-US" sz="2800" b="1">
              <a:latin typeface="Times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0A9D43-A038-108A-A8CD-F08694515A87}"/>
              </a:ext>
            </a:extLst>
          </p:cNvPr>
          <p:cNvSpPr txBox="1"/>
          <p:nvPr/>
        </p:nvSpPr>
        <p:spPr>
          <a:xfrm>
            <a:off x="722869" y="3429000"/>
            <a:ext cx="751908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6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Fig. S1. </a:t>
            </a:r>
            <a:r>
              <a:rPr lang="en-GB" sz="160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 vitro </a:t>
            </a:r>
            <a:r>
              <a:rPr lang="en-GB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CaM</a:t>
            </a:r>
            <a:r>
              <a:rPr lang="en-GB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-binding assay with recombinant </a:t>
            </a:r>
            <a:r>
              <a:rPr lang="en-GB" sz="160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Os</a:t>
            </a:r>
            <a:r>
              <a:rPr lang="en-GB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GAD4-CaMBD fusion protein. Coding sequence for the C-terminal peptide of </a:t>
            </a:r>
            <a:r>
              <a:rPr lang="en-GB" sz="160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Os</a:t>
            </a:r>
            <a:r>
              <a:rPr lang="en-GB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GAD4 cDNA was 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subcloned </a:t>
            </a:r>
            <a:r>
              <a:rPr lang="en-GB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in-frame in pET32a (</a:t>
            </a:r>
            <a:r>
              <a:rPr lang="en-GB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Novagen</a:t>
            </a:r>
            <a:r>
              <a:rPr lang="en-GB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). Expression of the fusion protein (</a:t>
            </a:r>
            <a:r>
              <a:rPr lang="en-GB" sz="160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Os</a:t>
            </a:r>
            <a:r>
              <a:rPr lang="en-GB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GAD4-CaMBD), 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its purification and an</a:t>
            </a:r>
            <a:r>
              <a:rPr lang="en-GB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vitro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CaM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binding assay were performed in accordance with  Akama et al. (2001).  Protein samples were electrophoresed on a 12.5% SDS-polyacrylamide gel, followed by Coomassie Brilliant Blue staining. Lane 1: fusion protein, Lanes 2-6: effluent fractions, Lanes 7-9: eluted fractions with EGTA.</a:t>
            </a:r>
            <a:endParaRPr lang="en-JP" dirty="0"/>
          </a:p>
        </p:txBody>
      </p:sp>
    </p:spTree>
    <p:extLst>
      <p:ext uri="{BB962C8B-B14F-4D97-AF65-F5344CB8AC3E}">
        <p14:creationId xmlns:p14="http://schemas.microsoft.com/office/powerpoint/2010/main" val="3818071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picture containing music, guitar, building material, lumber&#13;&#13;&#13;&#13;&#13;&#13;&#13;&#13;&#13;&#13;&#13;&#10;&#13;&#13;&#13;&#13;&#13;&#13;&#13;&#13;&#13;&#13;&#13;&#10;Description automatically generated">
            <a:extLst>
              <a:ext uri="{FF2B5EF4-FFF2-40B4-BE49-F238E27FC236}">
                <a16:creationId xmlns:a16="http://schemas.microsoft.com/office/drawing/2014/main" id="{73EA3309-D4DE-B2B0-29C4-C543667880A6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15"/>
          <a:stretch/>
        </p:blipFill>
        <p:spPr bwMode="auto">
          <a:xfrm>
            <a:off x="2599685" y="1711907"/>
            <a:ext cx="4415395" cy="249377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19135E8-3179-1158-50B3-B0FC14F5DED8}"/>
              </a:ext>
            </a:extLst>
          </p:cNvPr>
          <p:cNvSpPr txBox="1"/>
          <p:nvPr/>
        </p:nvSpPr>
        <p:spPr>
          <a:xfrm>
            <a:off x="1092200" y="4738816"/>
            <a:ext cx="716211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b="1" dirty="0">
                <a:latin typeface="Times New Roman" panose="02020603050405020304" pitchFamily="18" charset="0"/>
                <a:ea typeface="MS Mincho" panose="02020609040205080304" pitchFamily="49" charset="-128"/>
                <a:cs typeface="Vrinda" panose="020B0502040204020203" pitchFamily="34" charset="0"/>
              </a:rPr>
              <a:t>Fig.  S2. </a:t>
            </a:r>
            <a:r>
              <a:rPr lang="en-US" sz="16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Vrinda" panose="020B0502040204020203" pitchFamily="34" charset="0"/>
              </a:rPr>
              <a:t>Screening of regenerated candidates (T</a:t>
            </a:r>
            <a:r>
              <a:rPr lang="en-US" sz="1600" baseline="-250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Vrinda" panose="020B0502040204020203" pitchFamily="34" charset="0"/>
              </a:rPr>
              <a:t>0</a:t>
            </a:r>
            <a:r>
              <a:rPr lang="en-US" sz="16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Vrinda" panose="020B0502040204020203" pitchFamily="34" charset="0"/>
              </a:rPr>
              <a:t>) through PCR and electrophoresis analysi</a:t>
            </a:r>
            <a:r>
              <a:rPr lang="en-US" sz="1600" dirty="0">
                <a:latin typeface="Times New Roman" panose="02020603050405020304" pitchFamily="18" charset="0"/>
                <a:ea typeface="MS Mincho" panose="02020609040205080304" pitchFamily="49" charset="-128"/>
                <a:cs typeface="Vrinda" panose="020B0502040204020203" pitchFamily="34" charset="0"/>
              </a:rPr>
              <a:t>s by MULTINA (Shimadzu, Kyoto, Japan)</a:t>
            </a:r>
            <a:r>
              <a:rPr lang="en-US" sz="16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Vrinda" panose="020B0502040204020203" pitchFamily="34" charset="0"/>
              </a:rPr>
              <a:t>. We selected ten lines (three lines are shown) producing shorter band (along with the 400 bp band), B-type; as numbers 3, 6 and 7 in this figure. The rest are W-type lines producing only one band of 400 bp. </a:t>
            </a:r>
            <a:endParaRPr lang="en-JP" sz="1600" dirty="0">
              <a:effectLst/>
              <a:latin typeface="Calibri" panose="020F0502020204030204" pitchFamily="34" charset="0"/>
              <a:ea typeface="MS Mincho" panose="02020609040205080304" pitchFamily="49" charset="-128"/>
              <a:cs typeface="Vrinda" panose="020B0502040204020203" pitchFamily="34" charset="0"/>
            </a:endParaRPr>
          </a:p>
          <a:p>
            <a:endParaRPr lang="en-JP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0A7E02C-C015-062A-9CC7-EA00D5678ED7}"/>
              </a:ext>
            </a:extLst>
          </p:cNvPr>
          <p:cNvCxnSpPr>
            <a:cxnSpLocks/>
          </p:cNvCxnSpPr>
          <p:nvPr/>
        </p:nvCxnSpPr>
        <p:spPr>
          <a:xfrm>
            <a:off x="2264528" y="2254256"/>
            <a:ext cx="356313" cy="0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solid"/>
            <a:miter lim="800000"/>
          </a:ln>
          <a:effectLst/>
        </p:spPr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737D807-1165-A191-801B-A86158BAE283}"/>
              </a:ext>
            </a:extLst>
          </p:cNvPr>
          <p:cNvCxnSpPr>
            <a:cxnSpLocks/>
          </p:cNvCxnSpPr>
          <p:nvPr/>
        </p:nvCxnSpPr>
        <p:spPr>
          <a:xfrm>
            <a:off x="2268215" y="2652322"/>
            <a:ext cx="360000" cy="0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solid"/>
            <a:miter lim="800000"/>
          </a:ln>
          <a:effectLst/>
        </p:spPr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A683F57-3631-115C-2842-BB5FD76E2D5E}"/>
              </a:ext>
            </a:extLst>
          </p:cNvPr>
          <p:cNvCxnSpPr>
            <a:cxnSpLocks/>
          </p:cNvCxnSpPr>
          <p:nvPr/>
        </p:nvCxnSpPr>
        <p:spPr>
          <a:xfrm>
            <a:off x="2272392" y="2941675"/>
            <a:ext cx="360000" cy="0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solid"/>
            <a:miter lim="800000"/>
          </a:ln>
          <a:effectLst/>
        </p:spPr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BC1E4E1-1B50-3DD9-F3A6-BBBFB1ACFA4D}"/>
              </a:ext>
            </a:extLst>
          </p:cNvPr>
          <p:cNvCxnSpPr>
            <a:cxnSpLocks/>
          </p:cNvCxnSpPr>
          <p:nvPr/>
        </p:nvCxnSpPr>
        <p:spPr>
          <a:xfrm>
            <a:off x="2264528" y="3339916"/>
            <a:ext cx="356313" cy="0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solid"/>
            <a:miter lim="800000"/>
          </a:ln>
          <a:effectLst/>
        </p:spPr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337FDEE-82E8-4713-1968-CB4B53F36F15}"/>
              </a:ext>
            </a:extLst>
          </p:cNvPr>
          <p:cNvCxnSpPr>
            <a:cxnSpLocks/>
          </p:cNvCxnSpPr>
          <p:nvPr/>
        </p:nvCxnSpPr>
        <p:spPr>
          <a:xfrm>
            <a:off x="2264528" y="3702646"/>
            <a:ext cx="356313" cy="0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solid"/>
            <a:miter lim="800000"/>
          </a:ln>
          <a:effectLst/>
        </p:spPr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B1085263-151E-A828-DF68-F752A503B51B}"/>
              </a:ext>
            </a:extLst>
          </p:cNvPr>
          <p:cNvSpPr txBox="1"/>
          <p:nvPr/>
        </p:nvSpPr>
        <p:spPr>
          <a:xfrm>
            <a:off x="1910077" y="2115757"/>
            <a:ext cx="4851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JP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500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E34B8E4-54FA-3584-26A1-44124C4F6A79}"/>
              </a:ext>
            </a:extLst>
          </p:cNvPr>
          <p:cNvSpPr txBox="1"/>
          <p:nvPr/>
        </p:nvSpPr>
        <p:spPr>
          <a:xfrm>
            <a:off x="1787919" y="1657519"/>
            <a:ext cx="8117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Base pair   (bp)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B52474F-52F0-ACBB-975B-0F4200D410EF}"/>
              </a:ext>
            </a:extLst>
          </p:cNvPr>
          <p:cNvSpPr txBox="1"/>
          <p:nvPr/>
        </p:nvSpPr>
        <p:spPr>
          <a:xfrm>
            <a:off x="1910077" y="2530565"/>
            <a:ext cx="4851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JP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300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8828526-4A21-9278-3C02-7604025EF51F}"/>
              </a:ext>
            </a:extLst>
          </p:cNvPr>
          <p:cNvSpPr txBox="1"/>
          <p:nvPr/>
        </p:nvSpPr>
        <p:spPr>
          <a:xfrm>
            <a:off x="1889980" y="2808460"/>
            <a:ext cx="4851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JP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EB35B4D-1B09-0854-323E-3B3AFBB2E63B}"/>
              </a:ext>
            </a:extLst>
          </p:cNvPr>
          <p:cNvSpPr txBox="1"/>
          <p:nvPr/>
        </p:nvSpPr>
        <p:spPr>
          <a:xfrm>
            <a:off x="1918263" y="3211978"/>
            <a:ext cx="4851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JP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F17697B-934C-725A-748B-E27E3FFBB1B9}"/>
              </a:ext>
            </a:extLst>
          </p:cNvPr>
          <p:cNvSpPr txBox="1"/>
          <p:nvPr/>
        </p:nvSpPr>
        <p:spPr>
          <a:xfrm>
            <a:off x="1907303" y="3564146"/>
            <a:ext cx="4851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JP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20 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28A1A78F-CCD5-C8AE-3C00-A59478B444B0}"/>
              </a:ext>
            </a:extLst>
          </p:cNvPr>
          <p:cNvCxnSpPr>
            <a:cxnSpLocks/>
          </p:cNvCxnSpPr>
          <p:nvPr/>
        </p:nvCxnSpPr>
        <p:spPr>
          <a:xfrm>
            <a:off x="2272392" y="2405186"/>
            <a:ext cx="356313" cy="0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solid"/>
            <a:miter lim="800000"/>
          </a:ln>
          <a:effectLst/>
        </p:spPr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3513A289-4FEB-7F2C-1781-7603E24B70F4}"/>
              </a:ext>
            </a:extLst>
          </p:cNvPr>
          <p:cNvSpPr txBox="1"/>
          <p:nvPr/>
        </p:nvSpPr>
        <p:spPr>
          <a:xfrm>
            <a:off x="1913764" y="2268376"/>
            <a:ext cx="4851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JP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400 </a:t>
            </a:r>
          </a:p>
        </p:txBody>
      </p:sp>
    </p:spTree>
    <p:extLst>
      <p:ext uri="{BB962C8B-B14F-4D97-AF65-F5344CB8AC3E}">
        <p14:creationId xmlns:p14="http://schemas.microsoft.com/office/powerpoint/2010/main" val="42477208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7549EF-D3CC-D515-FFC1-88D8F8072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128" y="862838"/>
            <a:ext cx="7886700" cy="1325563"/>
          </a:xfrm>
        </p:spPr>
        <p:txBody>
          <a:bodyPr>
            <a:normAutofit/>
          </a:bodyPr>
          <a:lstStyle/>
          <a:p>
            <a:r>
              <a:rPr lang="en-JP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S1.Quantification of transgenic lines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1579BB3-AA7C-721D-82DE-737F2F1F1DD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73694490"/>
              </p:ext>
            </p:extLst>
          </p:nvPr>
        </p:nvGraphicFramePr>
        <p:xfrm>
          <a:off x="949124" y="2488557"/>
          <a:ext cx="7558268" cy="25941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57443">
                  <a:extLst>
                    <a:ext uri="{9D8B030D-6E8A-4147-A177-3AD203B41FA5}">
                      <a16:colId xmlns:a16="http://schemas.microsoft.com/office/drawing/2014/main" val="812110958"/>
                    </a:ext>
                  </a:extLst>
                </a:gridCol>
                <a:gridCol w="2057443">
                  <a:extLst>
                    <a:ext uri="{9D8B030D-6E8A-4147-A177-3AD203B41FA5}">
                      <a16:colId xmlns:a16="http://schemas.microsoft.com/office/drawing/2014/main" val="2965895786"/>
                    </a:ext>
                  </a:extLst>
                </a:gridCol>
                <a:gridCol w="1846838">
                  <a:extLst>
                    <a:ext uri="{9D8B030D-6E8A-4147-A177-3AD203B41FA5}">
                      <a16:colId xmlns:a16="http://schemas.microsoft.com/office/drawing/2014/main" val="2388731963"/>
                    </a:ext>
                  </a:extLst>
                </a:gridCol>
                <a:gridCol w="1596544">
                  <a:extLst>
                    <a:ext uri="{9D8B030D-6E8A-4147-A177-3AD203B41FA5}">
                      <a16:colId xmlns:a16="http://schemas.microsoft.com/office/drawing/2014/main" val="2536705674"/>
                    </a:ext>
                  </a:extLst>
                </a:gridCol>
              </a:tblGrid>
              <a:tr h="6307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923925" algn="l"/>
                        </a:tabLs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number of transgenic lines </a:t>
                      </a:r>
                      <a:endParaRPr lang="en-JP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923925" algn="l"/>
                        </a:tabLs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Type of transgenic lines</a:t>
                      </a:r>
                      <a:endParaRPr lang="en-JP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923925" algn="l"/>
                        </a:tabLs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Number of individual plants</a:t>
                      </a:r>
                      <a:endParaRPr lang="en-JP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923925" algn="l"/>
                        </a:tabLs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Percentage (%)</a:t>
                      </a:r>
                      <a:endParaRPr lang="en-JP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4899295"/>
                  </a:ext>
                </a:extLst>
              </a:tr>
              <a:tr h="30574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923925" algn="l"/>
                        </a:tabLs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US" sz="1400" baseline="-25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(27)</a:t>
                      </a:r>
                      <a:endParaRPr lang="en-JP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923925" algn="l"/>
                        </a:tabLs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 type</a:t>
                      </a:r>
                      <a:endParaRPr lang="en-JP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923925" algn="l"/>
                        </a:tabLs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170</a:t>
                      </a:r>
                      <a:endParaRPr lang="en-JP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923925" algn="l"/>
                        </a:tabLs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94.4</a:t>
                      </a:r>
                      <a:endParaRPr lang="en-JP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9283066"/>
                  </a:ext>
                </a:extLst>
              </a:tr>
              <a:tr h="397699">
                <a:tc vMerge="1">
                  <a:txBody>
                    <a:bodyPr/>
                    <a:lstStyle/>
                    <a:p>
                      <a:endParaRPr lang="en-JP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923925" algn="l"/>
                        </a:tabLs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Bi-allelic (B) type</a:t>
                      </a:r>
                      <a:endParaRPr lang="en-JP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923925" algn="l"/>
                        </a:tabLs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JP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923925" algn="l"/>
                        </a:tabLs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5.6</a:t>
                      </a:r>
                      <a:endParaRPr lang="en-JP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4506536"/>
                  </a:ext>
                </a:extLst>
              </a:tr>
              <a:tr h="305740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923925" algn="l"/>
                        </a:tabLs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JP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923925" algn="l"/>
                        </a:tabLs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</a:t>
                      </a:r>
                      <a:r>
                        <a:rPr lang="en-US" sz="1400" baseline="-25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(10)</a:t>
                      </a:r>
                      <a:endParaRPr lang="en-JP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923925" algn="l"/>
                        </a:tabLs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 type</a:t>
                      </a:r>
                      <a:endParaRPr lang="en-JP" sz="14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923925" algn="l"/>
                        </a:tabLs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~114</a:t>
                      </a:r>
                      <a:endParaRPr lang="en-JP" sz="14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923925" algn="l"/>
                        </a:tabLs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~44</a:t>
                      </a:r>
                      <a:endParaRPr lang="en-JP" sz="14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8116351"/>
                  </a:ext>
                </a:extLst>
              </a:tr>
              <a:tr h="323690">
                <a:tc vMerge="1">
                  <a:txBody>
                    <a:bodyPr/>
                    <a:lstStyle/>
                    <a:p>
                      <a:endParaRPr lang="en-JP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923925" algn="l"/>
                        </a:tabLs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Bi-allelic (B) type</a:t>
                      </a:r>
                      <a:endParaRPr lang="en-JP" sz="14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923925" algn="l"/>
                        </a:tabLs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~75</a:t>
                      </a:r>
                      <a:endParaRPr lang="en-JP" sz="14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923925" algn="l"/>
                        </a:tabLs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~29</a:t>
                      </a:r>
                      <a:endParaRPr lang="en-JP" sz="14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7195452"/>
                  </a:ext>
                </a:extLst>
              </a:tr>
              <a:tr h="630607">
                <a:tc vMerge="1">
                  <a:txBody>
                    <a:bodyPr/>
                    <a:lstStyle/>
                    <a:p>
                      <a:endParaRPr lang="en-JP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923925" algn="l"/>
                        </a:tabLs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 type (expected band size)</a:t>
                      </a:r>
                      <a:endParaRPr lang="en-JP" sz="14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923925" algn="l"/>
                        </a:tabLs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~70</a:t>
                      </a:r>
                      <a:endParaRPr lang="en-JP" sz="14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923925" algn="l"/>
                        </a:tabLs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~27</a:t>
                      </a:r>
                      <a:endParaRPr lang="en-JP" sz="14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376337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3CD43A52-696E-7C3C-85B3-31E8672DBB83}"/>
              </a:ext>
            </a:extLst>
          </p:cNvPr>
          <p:cNvSpPr txBox="1"/>
          <p:nvPr/>
        </p:nvSpPr>
        <p:spPr>
          <a:xfrm>
            <a:off x="1039660" y="5210827"/>
            <a:ext cx="7176293" cy="16530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1600" b="1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Vrinda" panose="020B0502040204020203" pitchFamily="34" charset="0"/>
              </a:rPr>
              <a:t>Table S1.</a:t>
            </a:r>
            <a:r>
              <a:rPr lang="en-US" sz="16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Vrinda" panose="020B0502040204020203" pitchFamily="34" charset="0"/>
              </a:rPr>
              <a:t> Number of transgenic plants produced (T</a:t>
            </a:r>
            <a:r>
              <a:rPr lang="en-US" sz="1600" baseline="-250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Vrinda" panose="020B0502040204020203" pitchFamily="34" charset="0"/>
              </a:rPr>
              <a:t>0</a:t>
            </a:r>
            <a:r>
              <a:rPr lang="en-US" sz="16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Vrinda" panose="020B0502040204020203" pitchFamily="34" charset="0"/>
              </a:rPr>
              <a:t> &amp; T</a:t>
            </a:r>
            <a:r>
              <a:rPr lang="en-US" sz="1600" baseline="-250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Vrinda" panose="020B0502040204020203" pitchFamily="34" charset="0"/>
              </a:rPr>
              <a:t>1</a:t>
            </a:r>
            <a:r>
              <a:rPr lang="en-US" sz="16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Vrinda" panose="020B0502040204020203" pitchFamily="34" charset="0"/>
              </a:rPr>
              <a:t>) and their allelic states. We used the symbol ~, because during electrophoresis, some samples produced unclear bands, and few produced no band. So, this value is approximately or roughly counted. </a:t>
            </a:r>
            <a:r>
              <a:rPr lang="en-US" sz="16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Vrinda" panose="020B0502040204020203" pitchFamily="34" charset="0"/>
              </a:rPr>
              <a:t> </a:t>
            </a:r>
            <a:endParaRPr lang="en-JP" sz="1600" dirty="0">
              <a:effectLst/>
              <a:latin typeface="Calibri" panose="020F0502020204030204" pitchFamily="34" charset="0"/>
              <a:ea typeface="MS Mincho" panose="02020609040205080304" pitchFamily="49" charset="-128"/>
              <a:cs typeface="Vrinda" panose="020B0502040204020203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Vrinda" panose="020B0502040204020203" pitchFamily="34" charset="0"/>
              </a:rPr>
              <a:t> </a:t>
            </a:r>
            <a:endParaRPr lang="en-JP" dirty="0"/>
          </a:p>
        </p:txBody>
      </p:sp>
    </p:spTree>
    <p:extLst>
      <p:ext uri="{BB962C8B-B14F-4D97-AF65-F5344CB8AC3E}">
        <p14:creationId xmlns:p14="http://schemas.microsoft.com/office/powerpoint/2010/main" val="41556924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6C4028FD-8BAA-4A19-BFDE-594D991B7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CC3AFB-A521-5FAD-FE64-0DCAF4CAFD3A}"/>
              </a:ext>
            </a:extLst>
          </p:cNvPr>
          <p:cNvSpPr txBox="1"/>
          <p:nvPr/>
        </p:nvSpPr>
        <p:spPr>
          <a:xfrm>
            <a:off x="1117599" y="5422900"/>
            <a:ext cx="70378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JP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S3. </a:t>
            </a:r>
            <a:r>
              <a:rPr lang="en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GABA content comparison in vegetative tissues of wild-type Ni and </a:t>
            </a:r>
            <a:r>
              <a:rPr lang="en-JP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GAD4</a:t>
            </a:r>
            <a:r>
              <a:rPr lang="en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genome-edited line (#14-1). Measured by GABase assay. L=leaf, S=stem and R=root tissue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F145FE12-2FC9-8B45-3BB4-5B82B340BF9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42038061"/>
              </p:ext>
            </p:extLst>
          </p:nvPr>
        </p:nvGraphicFramePr>
        <p:xfrm>
          <a:off x="2062189" y="2075597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254430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89BA4-5FAD-44A8-B063-44668C7F5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JP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S2. </a:t>
            </a:r>
            <a:r>
              <a:rPr lang="en-JP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Primers</a:t>
            </a:r>
            <a:r>
              <a:rPr lang="en-JP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used in present study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4C0636EC-AEF8-D59C-AFC0-A16C3E00110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98086139"/>
              </p:ext>
            </p:extLst>
          </p:nvPr>
        </p:nvGraphicFramePr>
        <p:xfrm>
          <a:off x="628650" y="2066653"/>
          <a:ext cx="7533085" cy="3682424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2058698">
                  <a:extLst>
                    <a:ext uri="{9D8B030D-6E8A-4147-A177-3AD203B41FA5}">
                      <a16:colId xmlns:a16="http://schemas.microsoft.com/office/drawing/2014/main" val="2593812117"/>
                    </a:ext>
                  </a:extLst>
                </a:gridCol>
                <a:gridCol w="3316571">
                  <a:extLst>
                    <a:ext uri="{9D8B030D-6E8A-4147-A177-3AD203B41FA5}">
                      <a16:colId xmlns:a16="http://schemas.microsoft.com/office/drawing/2014/main" val="383798930"/>
                    </a:ext>
                  </a:extLst>
                </a:gridCol>
                <a:gridCol w="2157816">
                  <a:extLst>
                    <a:ext uri="{9D8B030D-6E8A-4147-A177-3AD203B41FA5}">
                      <a16:colId xmlns:a16="http://schemas.microsoft.com/office/drawing/2014/main" val="3232286523"/>
                    </a:ext>
                  </a:extLst>
                </a:gridCol>
              </a:tblGrid>
              <a:tr h="3185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Name</a:t>
                      </a:r>
                      <a:endParaRPr lang="en-JP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Sequence (5’ to 3’)</a:t>
                      </a:r>
                      <a:endParaRPr lang="en-JP" sz="14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Experiment</a:t>
                      </a:r>
                      <a:endParaRPr lang="en-JP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7184828"/>
                  </a:ext>
                </a:extLst>
              </a:tr>
              <a:tr h="3185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gRNAF1-F</a:t>
                      </a:r>
                      <a:endParaRPr lang="en-JP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GTTGGCCCGCGTCGTCGCCAACGG</a:t>
                      </a:r>
                      <a:endParaRPr lang="en-JP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Genome editing</a:t>
                      </a:r>
                      <a:endParaRPr lang="en-JP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1906364"/>
                  </a:ext>
                </a:extLst>
              </a:tr>
              <a:tr h="3185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gRNAF1-R</a:t>
                      </a:r>
                      <a:endParaRPr lang="en-JP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AAACCCGTTGGCGACGACGCGGGC</a:t>
                      </a:r>
                      <a:endParaRPr lang="en-JP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JP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6548503"/>
                  </a:ext>
                </a:extLst>
              </a:tr>
              <a:tr h="3982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gRNAR1-F</a:t>
                      </a:r>
                      <a:endParaRPr lang="en-JP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GTTGGGATGAGAGCAGACTTGAGA</a:t>
                      </a:r>
                      <a:endParaRPr lang="en-JP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JP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3746628"/>
                  </a:ext>
                </a:extLst>
              </a:tr>
              <a:tr h="3185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gRNAR1-R</a:t>
                      </a:r>
                      <a:endParaRPr lang="en-JP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AAACTCTCAAGTCTGCTCTCATCC</a:t>
                      </a:r>
                      <a:endParaRPr lang="en-JP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JP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9491429"/>
                  </a:ext>
                </a:extLst>
              </a:tr>
              <a:tr h="3185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GAD4- F1</a:t>
                      </a:r>
                      <a:endParaRPr lang="en-JP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CATCCGCGAGGACTTCAG</a:t>
                      </a:r>
                      <a:endParaRPr lang="en-JP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Analysis of genome edited plants</a:t>
                      </a:r>
                      <a:endParaRPr lang="en-JP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291502"/>
                  </a:ext>
                </a:extLst>
              </a:tr>
              <a:tr h="3382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GAD4- R356</a:t>
                      </a:r>
                      <a:endParaRPr lang="en-JP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TCAATACGAAGCATT</a:t>
                      </a:r>
                      <a:endParaRPr lang="en-JP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JP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5728296"/>
                  </a:ext>
                </a:extLst>
              </a:tr>
              <a:tr h="3382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JP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GAD4-F</a:t>
                      </a:r>
                    </a:p>
                  </a:txBody>
                  <a:tcPr marL="51435" marR="5143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JP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ACCGTCTCAAGTCTGCTCTCAT</a:t>
                      </a:r>
                    </a:p>
                  </a:txBody>
                  <a:tcPr marL="51435" marR="5143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JP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RT-qPCR</a:t>
                      </a:r>
                    </a:p>
                  </a:txBody>
                  <a:tcPr marL="51435" marR="5143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2867071"/>
                  </a:ext>
                </a:extLst>
              </a:tr>
              <a:tr h="3382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JP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GAD4-R</a:t>
                      </a:r>
                    </a:p>
                  </a:txBody>
                  <a:tcPr marL="51435" marR="5143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JP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TCAATTCACTGCTACACACCCA</a:t>
                      </a:r>
                    </a:p>
                  </a:txBody>
                  <a:tcPr marL="51435" marR="5143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endParaRPr lang="en-JP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32279"/>
                  </a:ext>
                </a:extLst>
              </a:tr>
              <a:tr h="3382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JP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TBP2-F</a:t>
                      </a:r>
                    </a:p>
                  </a:txBody>
                  <a:tcPr marL="51435" marR="5143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JP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TGGTCTGGAGGAGCGTATAGCA</a:t>
                      </a:r>
                    </a:p>
                  </a:txBody>
                  <a:tcPr marL="51435" marR="5143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JP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Internal control in RT-qPCR</a:t>
                      </a:r>
                    </a:p>
                  </a:txBody>
                  <a:tcPr marL="51435" marR="5143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3010804"/>
                  </a:ext>
                </a:extLst>
              </a:tr>
              <a:tr h="3382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JP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TBP2-R</a:t>
                      </a:r>
                    </a:p>
                  </a:txBody>
                  <a:tcPr marL="51435" marR="5143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JP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CAAGTCTCTCAGTCACCCAAGC</a:t>
                      </a:r>
                    </a:p>
                  </a:txBody>
                  <a:tcPr marL="51435" marR="5143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endParaRPr lang="en-JP" sz="11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18266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58849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17023</TotalTime>
  <Words>406</Words>
  <Application>Microsoft Macintosh PowerPoint</Application>
  <PresentationFormat>On-screen Show (4:3)</PresentationFormat>
  <Paragraphs>68</Paragraphs>
  <Slides>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游ゴシック</vt:lpstr>
      <vt:lpstr>Arial</vt:lpstr>
      <vt:lpstr>Calibri</vt:lpstr>
      <vt:lpstr>Calibri Light</vt:lpstr>
      <vt:lpstr>Times</vt:lpstr>
      <vt:lpstr>Times New Roman</vt:lpstr>
      <vt:lpstr>Office Theme</vt:lpstr>
      <vt:lpstr>PowerPoint Presentation</vt:lpstr>
      <vt:lpstr>PowerPoint Presentation</vt:lpstr>
      <vt:lpstr>Table S1.Quantification of transgenic lines</vt:lpstr>
      <vt:lpstr>PowerPoint Presentation</vt:lpstr>
      <vt:lpstr>Table S2. Primers used in present study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AKTER NADIA</dc:creator>
  <cp:lastModifiedBy>AKTER NADIA</cp:lastModifiedBy>
  <cp:revision>119</cp:revision>
  <cp:lastPrinted>2023-07-14T04:50:08Z</cp:lastPrinted>
  <dcterms:created xsi:type="dcterms:W3CDTF">2022-08-31T01:35:43Z</dcterms:created>
  <dcterms:modified xsi:type="dcterms:W3CDTF">2023-08-15T04:04:19Z</dcterms:modified>
</cp:coreProperties>
</file>