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13/08/2023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>
                <a:solidFill>
                  <a:schemeClr val="bg1"/>
                </a:solidFill>
              </a:rPr>
              <a:t>Analysis of acute kidney injury risk factors in children </a:t>
            </a:r>
          </a:p>
          <a:p>
            <a:pPr marL="216000" algn="l"/>
            <a:r>
              <a:rPr lang="en-US" sz="2800" b="1">
                <a:solidFill>
                  <a:schemeClr val="bg1"/>
                </a:solidFill>
              </a:rPr>
              <a:t>with severe wasp stings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In severe wasp stings, there are early indicators for acute kidney injury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Jing Lu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bg1"/>
                </a:solidFill>
              </a:rPr>
              <a:t>CONCLUSION</a:t>
            </a:r>
            <a:r>
              <a:rPr lang="en-GB" sz="1600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</a:rPr>
              <a:t>Cola-colored urine is a potential risk factor of AKI, and AKI group presented higher level in Sting number/BSA, CRP, ALT, AST, TBIL, LDH, </a:t>
            </a:r>
            <a:r>
              <a:rPr lang="en-US" sz="1600" dirty="0" err="1">
                <a:solidFill>
                  <a:schemeClr val="bg1"/>
                </a:solidFill>
              </a:rPr>
              <a:t>cTnI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>
                <a:solidFill>
                  <a:schemeClr val="bg1"/>
                </a:solidFill>
              </a:rPr>
              <a:t>and CK</a:t>
            </a:r>
            <a:endParaRPr lang="en-GB" sz="16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30">
            <a:extLst>
              <a:ext uri="{FF2B5EF4-FFF2-40B4-BE49-F238E27FC236}">
                <a16:creationId xmlns:a16="http://schemas.microsoft.com/office/drawing/2014/main" id="{DE14DB06-7216-B49A-2796-06A40C093080}"/>
              </a:ext>
            </a:extLst>
          </p:cNvPr>
          <p:cNvSpPr txBox="1"/>
          <p:nvPr/>
        </p:nvSpPr>
        <p:spPr>
          <a:xfrm>
            <a:off x="-53301" y="3725556"/>
            <a:ext cx="2310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65AA00"/>
                </a:solidFill>
              </a:rPr>
              <a:t>118 hospitalized children with wasp or bee stings</a:t>
            </a:r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21826123-7F21-F990-0C90-98324C27543C}"/>
              </a:ext>
            </a:extLst>
          </p:cNvPr>
          <p:cNvSpPr/>
          <p:nvPr/>
        </p:nvSpPr>
        <p:spPr>
          <a:xfrm>
            <a:off x="941135" y="2751131"/>
            <a:ext cx="321977" cy="80157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4" name="Straight Arrow Connector 9">
            <a:extLst>
              <a:ext uri="{FF2B5EF4-FFF2-40B4-BE49-F238E27FC236}">
                <a16:creationId xmlns:a16="http://schemas.microsoft.com/office/drawing/2014/main" id="{0434293B-0590-B260-ABC4-6542091D3C92}"/>
              </a:ext>
            </a:extLst>
          </p:cNvPr>
          <p:cNvCxnSpPr/>
          <p:nvPr/>
        </p:nvCxnSpPr>
        <p:spPr>
          <a:xfrm>
            <a:off x="2021073" y="3208814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14C9B50C-6C4B-4440-D138-B4F2CAA53A3E}"/>
              </a:ext>
            </a:extLst>
          </p:cNvPr>
          <p:cNvSpPr/>
          <p:nvPr/>
        </p:nvSpPr>
        <p:spPr>
          <a:xfrm>
            <a:off x="3172890" y="2750374"/>
            <a:ext cx="321977" cy="80157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TextBox 29">
            <a:extLst>
              <a:ext uri="{FF2B5EF4-FFF2-40B4-BE49-F238E27FC236}">
                <a16:creationId xmlns:a16="http://schemas.microsoft.com/office/drawing/2014/main" id="{4AB01878-CDCF-D3F8-8A25-9149F37A5BC6}"/>
              </a:ext>
            </a:extLst>
          </p:cNvPr>
          <p:cNvSpPr txBox="1"/>
          <p:nvPr/>
        </p:nvSpPr>
        <p:spPr>
          <a:xfrm>
            <a:off x="2313143" y="3758398"/>
            <a:ext cx="2041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296DC0"/>
                </a:solidFill>
              </a:rPr>
              <a:t>48 children with severe wasp stings</a:t>
            </a:r>
          </a:p>
        </p:txBody>
      </p:sp>
      <p:cxnSp>
        <p:nvCxnSpPr>
          <p:cNvPr id="7" name="Straight Arrow Connector 44">
            <a:extLst>
              <a:ext uri="{FF2B5EF4-FFF2-40B4-BE49-F238E27FC236}">
                <a16:creationId xmlns:a16="http://schemas.microsoft.com/office/drawing/2014/main" id="{BCAAACE4-64DA-C9C2-8133-924693CEFBD0}"/>
              </a:ext>
            </a:extLst>
          </p:cNvPr>
          <p:cNvCxnSpPr/>
          <p:nvPr/>
        </p:nvCxnSpPr>
        <p:spPr>
          <a:xfrm flipV="1">
            <a:off x="3872727" y="2721710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46">
            <a:extLst>
              <a:ext uri="{FF2B5EF4-FFF2-40B4-BE49-F238E27FC236}">
                <a16:creationId xmlns:a16="http://schemas.microsoft.com/office/drawing/2014/main" id="{F11A6B80-7073-84C7-F5D5-CB8A3ED0A287}"/>
              </a:ext>
            </a:extLst>
          </p:cNvPr>
          <p:cNvCxnSpPr/>
          <p:nvPr/>
        </p:nvCxnSpPr>
        <p:spPr>
          <a:xfrm>
            <a:off x="3872727" y="3189747"/>
            <a:ext cx="613837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9">
            <a:extLst>
              <a:ext uri="{FF2B5EF4-FFF2-40B4-BE49-F238E27FC236}">
                <a16:creationId xmlns:a16="http://schemas.microsoft.com/office/drawing/2014/main" id="{9E520E3E-9860-5A6D-5AB9-F40AD5CEB733}"/>
              </a:ext>
            </a:extLst>
          </p:cNvPr>
          <p:cNvSpPr/>
          <p:nvPr/>
        </p:nvSpPr>
        <p:spPr>
          <a:xfrm>
            <a:off x="4540452" y="2280364"/>
            <a:ext cx="1728385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With AKI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EA90E8E9-C0EB-38CD-38DE-616DEC6AEB97}"/>
              </a:ext>
            </a:extLst>
          </p:cNvPr>
          <p:cNvSpPr/>
          <p:nvPr/>
        </p:nvSpPr>
        <p:spPr>
          <a:xfrm>
            <a:off x="4540453" y="3413434"/>
            <a:ext cx="1728385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Without AKI</a:t>
            </a:r>
          </a:p>
        </p:txBody>
      </p:sp>
      <p:sp>
        <p:nvSpPr>
          <p:cNvPr id="12" name="Up Arrow 74">
            <a:extLst>
              <a:ext uri="{FF2B5EF4-FFF2-40B4-BE49-F238E27FC236}">
                <a16:creationId xmlns:a16="http://schemas.microsoft.com/office/drawing/2014/main" id="{CD54E798-EBDF-BC9C-2C55-4A659A74E507}"/>
              </a:ext>
            </a:extLst>
          </p:cNvPr>
          <p:cNvSpPr/>
          <p:nvPr/>
        </p:nvSpPr>
        <p:spPr>
          <a:xfrm rot="5400000">
            <a:off x="6465846" y="2970426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5C98360D-EA83-E203-6A18-D7DDD88F7B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40393"/>
              </p:ext>
            </p:extLst>
          </p:nvPr>
        </p:nvGraphicFramePr>
        <p:xfrm>
          <a:off x="7021793" y="2280364"/>
          <a:ext cx="4980275" cy="2383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0069">
                  <a:extLst>
                    <a:ext uri="{9D8B030D-6E8A-4147-A177-3AD203B41FA5}">
                      <a16:colId xmlns:a16="http://schemas.microsoft.com/office/drawing/2014/main" val="3378630275"/>
                    </a:ext>
                  </a:extLst>
                </a:gridCol>
                <a:gridCol w="1066015">
                  <a:extLst>
                    <a:ext uri="{9D8B030D-6E8A-4147-A177-3AD203B41FA5}">
                      <a16:colId xmlns:a16="http://schemas.microsoft.com/office/drawing/2014/main" val="3506153224"/>
                    </a:ext>
                  </a:extLst>
                </a:gridCol>
                <a:gridCol w="1162422">
                  <a:extLst>
                    <a:ext uri="{9D8B030D-6E8A-4147-A177-3AD203B41FA5}">
                      <a16:colId xmlns:a16="http://schemas.microsoft.com/office/drawing/2014/main" val="2619542311"/>
                    </a:ext>
                  </a:extLst>
                </a:gridCol>
                <a:gridCol w="1021769">
                  <a:extLst>
                    <a:ext uri="{9D8B030D-6E8A-4147-A177-3AD203B41FA5}">
                      <a16:colId xmlns:a16="http://schemas.microsoft.com/office/drawing/2014/main" val="3597817223"/>
                    </a:ext>
                  </a:extLst>
                </a:gridCol>
              </a:tblGrid>
              <a:tr h="1196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900" kern="100" dirty="0">
                          <a:effectLst/>
                        </a:rPr>
                        <a:t> 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kern="100">
                          <a:effectLst/>
                        </a:rPr>
                        <a:t>AKI group</a:t>
                      </a:r>
                      <a:endParaRPr lang="zh-CN" sz="1050" kern="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kern="100">
                          <a:effectLst/>
                        </a:rPr>
                        <a:t>n=20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kern="100">
                          <a:effectLst/>
                        </a:rPr>
                        <a:t>Non-AKI group</a:t>
                      </a:r>
                      <a:endParaRPr lang="zh-CN" sz="1050" kern="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kern="100">
                          <a:effectLst/>
                        </a:rPr>
                        <a:t>n=28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900" kern="100" dirty="0">
                          <a:effectLst/>
                        </a:rPr>
                        <a:t>p value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55939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altLang="zh-CN" sz="9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Sting number/BSA (/m2)</a:t>
                      </a:r>
                      <a:endParaRPr lang="zh-CN" altLang="en-US" sz="9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altLang="zh-CN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29.3±19.4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altLang="zh-CN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13.1±8.9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alt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＜</a:t>
                      </a:r>
                      <a:r>
                        <a:rPr lang="en-US" altLang="zh-CN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237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9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Cola-colored urine</a:t>
                      </a:r>
                      <a:endParaRPr lang="zh-CN" altLang="en-US" sz="9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70.0% (14/20)</a:t>
                      </a:r>
                      <a:endParaRPr lang="zh-CN" altLang="en-US" sz="900" kern="1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17.9% (5/28)</a:t>
                      </a:r>
                      <a:endParaRPr lang="zh-CN" altLang="en-US" sz="900" kern="1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＜</a:t>
                      </a:r>
                      <a:r>
                        <a:rPr 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0.001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377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9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Jaundice </a:t>
                      </a:r>
                      <a:endParaRPr lang="zh-CN" altLang="en-US" sz="9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20.0% (4/20)</a:t>
                      </a:r>
                      <a:endParaRPr lang="zh-CN" altLang="en-US" sz="900" kern="1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3.6% (1/28)</a:t>
                      </a:r>
                      <a:endParaRPr lang="zh-CN" altLang="en-US" sz="900" kern="1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＜</a:t>
                      </a:r>
                      <a:r>
                        <a:rPr 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0.05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2091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900" b="1" kern="1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rSOFA</a:t>
                      </a:r>
                      <a:r>
                        <a:rPr lang="en-US" sz="9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Score</a:t>
                      </a:r>
                      <a:endParaRPr lang="zh-CN" altLang="en-US" sz="9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 (0～12)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(0</a:t>
                      </a:r>
                      <a:r>
                        <a:rPr lang="zh-CN" alt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lang="en-US" altLang="zh-CN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zh-CN" alt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＜</a:t>
                      </a:r>
                      <a:r>
                        <a:rPr 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0.001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2757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 dirty="0">
                          <a:effectLst/>
                        </a:rPr>
                        <a:t>CRP (mg/L)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5 (0.5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57)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3 (0.5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11)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0.05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0114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ALT (U/L)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 dirty="0">
                          <a:effectLst/>
                        </a:rPr>
                        <a:t>1121.5 (101</a:t>
                      </a:r>
                      <a:r>
                        <a:rPr lang="zh-CN" sz="900" kern="100" dirty="0">
                          <a:effectLst/>
                        </a:rPr>
                        <a:t>～</a:t>
                      </a:r>
                      <a:r>
                        <a:rPr lang="en-US" sz="900" kern="100" dirty="0">
                          <a:effectLst/>
                        </a:rPr>
                        <a:t>5969)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 dirty="0">
                          <a:effectLst/>
                        </a:rPr>
                        <a:t>218.5 (13</a:t>
                      </a:r>
                      <a:r>
                        <a:rPr lang="zh-CN" sz="900" kern="100" dirty="0">
                          <a:effectLst/>
                        </a:rPr>
                        <a:t>～</a:t>
                      </a:r>
                      <a:r>
                        <a:rPr lang="en-US" sz="900" kern="100" dirty="0">
                          <a:effectLst/>
                        </a:rPr>
                        <a:t>4953)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0.001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4082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AST (U/L)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5387 (224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25188)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457.5 (0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11226)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0.001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051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TBIL (μmol/L)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110.7 (5.8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186.6)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35.7 (3.4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204.8)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0.001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4726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 dirty="0">
                          <a:effectLst/>
                        </a:rPr>
                        <a:t>LDH (U/L)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4810 (531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55297)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2165.5 (214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29935)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0.01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2099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cTnI (μg/L)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0.19(0.01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3.35)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0.03 (0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1.12)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0.01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108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900" kern="100" dirty="0">
                          <a:effectLst/>
                        </a:rPr>
                        <a:t>CK (U/L)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8100 (73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45115)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900" kern="100">
                          <a:effectLst/>
                        </a:rPr>
                        <a:t>2057.5 (119</a:t>
                      </a:r>
                      <a:r>
                        <a:rPr lang="zh-CN" sz="900" kern="100">
                          <a:effectLst/>
                        </a:rPr>
                        <a:t>～</a:t>
                      </a:r>
                      <a:r>
                        <a:rPr lang="en-US" sz="900" kern="100">
                          <a:effectLst/>
                        </a:rPr>
                        <a:t>15055)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900" kern="100" dirty="0">
                          <a:effectLst/>
                        </a:rPr>
                        <a:t>＜</a:t>
                      </a:r>
                      <a:r>
                        <a:rPr lang="en-US" sz="900" kern="100" dirty="0">
                          <a:effectLst/>
                        </a:rPr>
                        <a:t>0.05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8546219"/>
                  </a:ext>
                </a:extLst>
              </a:tr>
            </a:tbl>
          </a:graphicData>
        </a:graphic>
      </p:graphicFrame>
      <p:sp>
        <p:nvSpPr>
          <p:cNvPr id="14" name="TextBox 29">
            <a:extLst>
              <a:ext uri="{FF2B5EF4-FFF2-40B4-BE49-F238E27FC236}">
                <a16:creationId xmlns:a16="http://schemas.microsoft.com/office/drawing/2014/main" id="{A45874B3-EEF1-A7BA-3BD5-DD4836E44811}"/>
              </a:ext>
            </a:extLst>
          </p:cNvPr>
          <p:cNvSpPr txBox="1"/>
          <p:nvPr/>
        </p:nvSpPr>
        <p:spPr>
          <a:xfrm>
            <a:off x="3823549" y="4450019"/>
            <a:ext cx="3162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296DC0"/>
                </a:solidFill>
              </a:rPr>
              <a:t>Comparison between demographic data, clinical manifestations and laboratory findings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2969</TotalTime>
  <Words>297</Words>
  <Application>Microsoft Office PowerPoint</Application>
  <PresentationFormat>宽屏</PresentationFormat>
  <Paragraphs>61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演示文稿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lu jing</cp:lastModifiedBy>
  <cp:revision>67</cp:revision>
  <dcterms:created xsi:type="dcterms:W3CDTF">2019-06-13T12:30:18Z</dcterms:created>
  <dcterms:modified xsi:type="dcterms:W3CDTF">2023-08-13T12:16:38Z</dcterms:modified>
</cp:coreProperties>
</file>