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929" r:id="rId2"/>
    <p:sldId id="941" r:id="rId3"/>
    <p:sldId id="947" r:id="rId4"/>
    <p:sldId id="920" r:id="rId5"/>
    <p:sldId id="931" r:id="rId6"/>
    <p:sldId id="925" r:id="rId7"/>
    <p:sldId id="927"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Fig S1" id="{AA7DBF3F-2DEB-462D-9F27-B447DDFDC292}">
          <p14:sldIdLst>
            <p14:sldId id="929"/>
          </p14:sldIdLst>
        </p14:section>
        <p14:section name="Fig S2" id="{93532FB4-A3A2-49D6-989B-089AAFDCE8BB}">
          <p14:sldIdLst>
            <p14:sldId id="941"/>
          </p14:sldIdLst>
        </p14:section>
        <p14:section name="Fig S3" id="{638303AC-3BB7-4190-A899-3CBF681A3AA8}">
          <p14:sldIdLst>
            <p14:sldId id="947"/>
          </p14:sldIdLst>
        </p14:section>
        <p14:section name="Fig S4" id="{B88B04CA-00C1-46A3-92D4-2CA059FCD59F}">
          <p14:sldIdLst>
            <p14:sldId id="920"/>
          </p14:sldIdLst>
        </p14:section>
        <p14:section name="Fig S5" id="{7A57B56C-2405-436C-8025-3ACFDE143B18}">
          <p14:sldIdLst>
            <p14:sldId id="931"/>
          </p14:sldIdLst>
        </p14:section>
        <p14:section name="Table S1" id="{79C833EF-9D7B-4D60-8E8F-878E71A01913}">
          <p14:sldIdLst>
            <p14:sldId id="925"/>
          </p14:sldIdLst>
        </p14:section>
        <p14:section name="Table S2" id="{8BD5FAAA-568A-44FE-8898-8E332166E79E}">
          <p14:sldIdLst>
            <p14:sldId id="92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CC00"/>
    <a:srgbClr val="FF6600"/>
    <a:srgbClr val="6D7FD9"/>
    <a:srgbClr val="9EAAE6"/>
    <a:srgbClr val="A496F8"/>
    <a:srgbClr val="B1A5F9"/>
    <a:srgbClr val="FF00FF"/>
    <a:srgbClr val="66FFFF"/>
    <a:srgbClr val="6386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931" autoAdjust="0"/>
    <p:restoredTop sz="94660"/>
  </p:normalViewPr>
  <p:slideViewPr>
    <p:cSldViewPr snapToGrid="0">
      <p:cViewPr varScale="1">
        <p:scale>
          <a:sx n="90" d="100"/>
          <a:sy n="90" d="100"/>
        </p:scale>
        <p:origin x="96" y="2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FC79D9-22B7-4D43-9974-1D19552154EF}" type="datetimeFigureOut">
              <a:rPr lang="en-US" smtClean="0"/>
              <a:t>8/7/2023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DEDE28-19DA-468F-87F1-5AD9B14403B3}" type="slidenum">
              <a:rPr lang="en-US" smtClean="0"/>
              <a:t>‹#›</a:t>
            </a:fld>
            <a:endParaRPr lang="en-US"/>
          </a:p>
        </p:txBody>
      </p:sp>
    </p:spTree>
    <p:extLst>
      <p:ext uri="{BB962C8B-B14F-4D97-AF65-F5344CB8AC3E}">
        <p14:creationId xmlns:p14="http://schemas.microsoft.com/office/powerpoint/2010/main" val="8414885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DEDE28-19DA-468F-87F1-5AD9B14403B3}" type="slidenum">
              <a:rPr lang="en-US" smtClean="0"/>
              <a:t>4</a:t>
            </a:fld>
            <a:endParaRPr lang="en-US"/>
          </a:p>
        </p:txBody>
      </p:sp>
    </p:spTree>
    <p:extLst>
      <p:ext uri="{BB962C8B-B14F-4D97-AF65-F5344CB8AC3E}">
        <p14:creationId xmlns:p14="http://schemas.microsoft.com/office/powerpoint/2010/main" val="1392486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DEDE28-19DA-468F-87F1-5AD9B14403B3}" type="slidenum">
              <a:rPr lang="en-US" smtClean="0"/>
              <a:t>5</a:t>
            </a:fld>
            <a:endParaRPr lang="en-US"/>
          </a:p>
        </p:txBody>
      </p:sp>
    </p:spTree>
    <p:extLst>
      <p:ext uri="{BB962C8B-B14F-4D97-AF65-F5344CB8AC3E}">
        <p14:creationId xmlns:p14="http://schemas.microsoft.com/office/powerpoint/2010/main" val="31898094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EF916-3F75-3AB4-7A5A-C49EAF10432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E81656-6073-4147-B1CD-40DD69137D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7BAEE15-5F9D-82C9-2C0B-8F559A8F3AA5}"/>
              </a:ext>
            </a:extLst>
          </p:cNvPr>
          <p:cNvSpPr>
            <a:spLocks noGrp="1"/>
          </p:cNvSpPr>
          <p:nvPr>
            <p:ph type="dt" sz="half" idx="10"/>
          </p:nvPr>
        </p:nvSpPr>
        <p:spPr/>
        <p:txBody>
          <a:bodyPr/>
          <a:lstStyle/>
          <a:p>
            <a:fld id="{9FC09990-6071-45B6-BEF3-C7D9E5E8CDAE}" type="datetimeFigureOut">
              <a:rPr lang="en-US" smtClean="0"/>
              <a:t>8/7/2023</a:t>
            </a:fld>
            <a:endParaRPr lang="en-US"/>
          </a:p>
        </p:txBody>
      </p:sp>
      <p:sp>
        <p:nvSpPr>
          <p:cNvPr id="5" name="Footer Placeholder 4">
            <a:extLst>
              <a:ext uri="{FF2B5EF4-FFF2-40B4-BE49-F238E27FC236}">
                <a16:creationId xmlns:a16="http://schemas.microsoft.com/office/drawing/2014/main" id="{196ACD7D-F6E3-998E-BA1D-64ABEF18F7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0F58C0-2602-8984-6806-FAC16D4C0D9C}"/>
              </a:ext>
            </a:extLst>
          </p:cNvPr>
          <p:cNvSpPr>
            <a:spLocks noGrp="1"/>
          </p:cNvSpPr>
          <p:nvPr>
            <p:ph type="sldNum" sz="quarter" idx="12"/>
          </p:nvPr>
        </p:nvSpPr>
        <p:spPr/>
        <p:txBody>
          <a:bodyPr/>
          <a:lstStyle/>
          <a:p>
            <a:fld id="{35CADC5C-ADFA-4CF1-8B6E-CF85E0B60574}" type="slidenum">
              <a:rPr lang="en-US" smtClean="0"/>
              <a:t>‹#›</a:t>
            </a:fld>
            <a:endParaRPr lang="en-US"/>
          </a:p>
        </p:txBody>
      </p:sp>
    </p:spTree>
    <p:extLst>
      <p:ext uri="{BB962C8B-B14F-4D97-AF65-F5344CB8AC3E}">
        <p14:creationId xmlns:p14="http://schemas.microsoft.com/office/powerpoint/2010/main" val="21173804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0AED6-163F-0A3B-96C2-765AAC015B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E50105-6BD8-C2B6-40B5-6F979D3E50E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CB89B7-0C0A-1B1B-EB40-73CC689B9F35}"/>
              </a:ext>
            </a:extLst>
          </p:cNvPr>
          <p:cNvSpPr>
            <a:spLocks noGrp="1"/>
          </p:cNvSpPr>
          <p:nvPr>
            <p:ph type="dt" sz="half" idx="10"/>
          </p:nvPr>
        </p:nvSpPr>
        <p:spPr/>
        <p:txBody>
          <a:bodyPr/>
          <a:lstStyle/>
          <a:p>
            <a:fld id="{9FC09990-6071-45B6-BEF3-C7D9E5E8CDAE}" type="datetimeFigureOut">
              <a:rPr lang="en-US" smtClean="0"/>
              <a:t>8/7/2023</a:t>
            </a:fld>
            <a:endParaRPr lang="en-US"/>
          </a:p>
        </p:txBody>
      </p:sp>
      <p:sp>
        <p:nvSpPr>
          <p:cNvPr id="5" name="Footer Placeholder 4">
            <a:extLst>
              <a:ext uri="{FF2B5EF4-FFF2-40B4-BE49-F238E27FC236}">
                <a16:creationId xmlns:a16="http://schemas.microsoft.com/office/drawing/2014/main" id="{33CAA34D-D189-8ABA-F3D2-B2605AECEA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B10ABD-94E4-E55A-71DF-E06938C64042}"/>
              </a:ext>
            </a:extLst>
          </p:cNvPr>
          <p:cNvSpPr>
            <a:spLocks noGrp="1"/>
          </p:cNvSpPr>
          <p:nvPr>
            <p:ph type="sldNum" sz="quarter" idx="12"/>
          </p:nvPr>
        </p:nvSpPr>
        <p:spPr/>
        <p:txBody>
          <a:bodyPr/>
          <a:lstStyle/>
          <a:p>
            <a:fld id="{35CADC5C-ADFA-4CF1-8B6E-CF85E0B60574}" type="slidenum">
              <a:rPr lang="en-US" smtClean="0"/>
              <a:t>‹#›</a:t>
            </a:fld>
            <a:endParaRPr lang="en-US"/>
          </a:p>
        </p:txBody>
      </p:sp>
    </p:spTree>
    <p:extLst>
      <p:ext uri="{BB962C8B-B14F-4D97-AF65-F5344CB8AC3E}">
        <p14:creationId xmlns:p14="http://schemas.microsoft.com/office/powerpoint/2010/main" val="28428949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8AB32-692F-F0DF-2265-E3DA750ECF7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7DC554F-DF9E-B208-DA9A-B97279589D9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CE3347-3AFB-2A70-D52F-3F9DA13906EC}"/>
              </a:ext>
            </a:extLst>
          </p:cNvPr>
          <p:cNvSpPr>
            <a:spLocks noGrp="1"/>
          </p:cNvSpPr>
          <p:nvPr>
            <p:ph type="dt" sz="half" idx="10"/>
          </p:nvPr>
        </p:nvSpPr>
        <p:spPr/>
        <p:txBody>
          <a:bodyPr/>
          <a:lstStyle/>
          <a:p>
            <a:fld id="{9FC09990-6071-45B6-BEF3-C7D9E5E8CDAE}" type="datetimeFigureOut">
              <a:rPr lang="en-US" smtClean="0"/>
              <a:t>8/7/2023</a:t>
            </a:fld>
            <a:endParaRPr lang="en-US"/>
          </a:p>
        </p:txBody>
      </p:sp>
      <p:sp>
        <p:nvSpPr>
          <p:cNvPr id="5" name="Footer Placeholder 4">
            <a:extLst>
              <a:ext uri="{FF2B5EF4-FFF2-40B4-BE49-F238E27FC236}">
                <a16:creationId xmlns:a16="http://schemas.microsoft.com/office/drawing/2014/main" id="{18EA67E6-47E5-3A6F-2398-C2431257BB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19106D-31E6-A0C4-170E-8300B08D0C23}"/>
              </a:ext>
            </a:extLst>
          </p:cNvPr>
          <p:cNvSpPr>
            <a:spLocks noGrp="1"/>
          </p:cNvSpPr>
          <p:nvPr>
            <p:ph type="sldNum" sz="quarter" idx="12"/>
          </p:nvPr>
        </p:nvSpPr>
        <p:spPr/>
        <p:txBody>
          <a:bodyPr/>
          <a:lstStyle/>
          <a:p>
            <a:fld id="{35CADC5C-ADFA-4CF1-8B6E-CF85E0B60574}" type="slidenum">
              <a:rPr lang="en-US" smtClean="0"/>
              <a:t>‹#›</a:t>
            </a:fld>
            <a:endParaRPr lang="en-US"/>
          </a:p>
        </p:txBody>
      </p:sp>
    </p:spTree>
    <p:extLst>
      <p:ext uri="{BB962C8B-B14F-4D97-AF65-F5344CB8AC3E}">
        <p14:creationId xmlns:p14="http://schemas.microsoft.com/office/powerpoint/2010/main" val="3304128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4104B-D86E-23B2-7C61-768909EFFB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678F7B7-9998-9DE6-4A1E-FC82AD6377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AFFAC2B-7590-6AC3-4ACD-A96AD5BA5C2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BCC5BF2-2551-1A1D-D0FC-0D7A9191004A}"/>
              </a:ext>
            </a:extLst>
          </p:cNvPr>
          <p:cNvSpPr>
            <a:spLocks noGrp="1"/>
          </p:cNvSpPr>
          <p:nvPr>
            <p:ph type="dt" sz="half" idx="10"/>
          </p:nvPr>
        </p:nvSpPr>
        <p:spPr/>
        <p:txBody>
          <a:bodyPr/>
          <a:lstStyle/>
          <a:p>
            <a:fld id="{9FC09990-6071-45B6-BEF3-C7D9E5E8CDAE}" type="datetimeFigureOut">
              <a:rPr lang="en-US" smtClean="0"/>
              <a:t>8/7/2023</a:t>
            </a:fld>
            <a:endParaRPr lang="en-US"/>
          </a:p>
        </p:txBody>
      </p:sp>
      <p:sp>
        <p:nvSpPr>
          <p:cNvPr id="6" name="Footer Placeholder 5">
            <a:extLst>
              <a:ext uri="{FF2B5EF4-FFF2-40B4-BE49-F238E27FC236}">
                <a16:creationId xmlns:a16="http://schemas.microsoft.com/office/drawing/2014/main" id="{EFDD7CD2-F915-C8CD-2AFD-A476CB179F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9C7105-613A-2DC2-17BB-66842695AC25}"/>
              </a:ext>
            </a:extLst>
          </p:cNvPr>
          <p:cNvSpPr>
            <a:spLocks noGrp="1"/>
          </p:cNvSpPr>
          <p:nvPr>
            <p:ph type="sldNum" sz="quarter" idx="12"/>
          </p:nvPr>
        </p:nvSpPr>
        <p:spPr/>
        <p:txBody>
          <a:bodyPr/>
          <a:lstStyle/>
          <a:p>
            <a:fld id="{35CADC5C-ADFA-4CF1-8B6E-CF85E0B60574}" type="slidenum">
              <a:rPr lang="en-US" smtClean="0"/>
              <a:t>‹#›</a:t>
            </a:fld>
            <a:endParaRPr lang="en-US"/>
          </a:p>
        </p:txBody>
      </p:sp>
    </p:spTree>
    <p:extLst>
      <p:ext uri="{BB962C8B-B14F-4D97-AF65-F5344CB8AC3E}">
        <p14:creationId xmlns:p14="http://schemas.microsoft.com/office/powerpoint/2010/main" val="514001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4554A-021D-5A83-0BB0-D7D0A1670A8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939B072-CD06-07FC-0CC6-B28CF29180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192CF5A-0B01-2DE5-5448-EC347B66A47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46826DE-C201-0A05-DBBF-76696A2376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BE5C519-E5CD-6040-EFC0-345ACC8E95F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254F603-81E7-0592-EA32-7F0AF479E9E2}"/>
              </a:ext>
            </a:extLst>
          </p:cNvPr>
          <p:cNvSpPr>
            <a:spLocks noGrp="1"/>
          </p:cNvSpPr>
          <p:nvPr>
            <p:ph type="dt" sz="half" idx="10"/>
          </p:nvPr>
        </p:nvSpPr>
        <p:spPr/>
        <p:txBody>
          <a:bodyPr/>
          <a:lstStyle/>
          <a:p>
            <a:fld id="{9FC09990-6071-45B6-BEF3-C7D9E5E8CDAE}" type="datetimeFigureOut">
              <a:rPr lang="en-US" smtClean="0"/>
              <a:t>8/7/2023</a:t>
            </a:fld>
            <a:endParaRPr lang="en-US"/>
          </a:p>
        </p:txBody>
      </p:sp>
      <p:sp>
        <p:nvSpPr>
          <p:cNvPr id="8" name="Footer Placeholder 7">
            <a:extLst>
              <a:ext uri="{FF2B5EF4-FFF2-40B4-BE49-F238E27FC236}">
                <a16:creationId xmlns:a16="http://schemas.microsoft.com/office/drawing/2014/main" id="{2B67469B-EDC3-CC47-8A69-FF7C8D1B6D9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5744CB3-44A1-1F6E-5DD4-DD3F8978C2BB}"/>
              </a:ext>
            </a:extLst>
          </p:cNvPr>
          <p:cNvSpPr>
            <a:spLocks noGrp="1"/>
          </p:cNvSpPr>
          <p:nvPr>
            <p:ph type="sldNum" sz="quarter" idx="12"/>
          </p:nvPr>
        </p:nvSpPr>
        <p:spPr/>
        <p:txBody>
          <a:bodyPr/>
          <a:lstStyle/>
          <a:p>
            <a:fld id="{35CADC5C-ADFA-4CF1-8B6E-CF85E0B60574}" type="slidenum">
              <a:rPr lang="en-US" smtClean="0"/>
              <a:t>‹#›</a:t>
            </a:fld>
            <a:endParaRPr lang="en-US"/>
          </a:p>
        </p:txBody>
      </p:sp>
    </p:spTree>
    <p:extLst>
      <p:ext uri="{BB962C8B-B14F-4D97-AF65-F5344CB8AC3E}">
        <p14:creationId xmlns:p14="http://schemas.microsoft.com/office/powerpoint/2010/main" val="2253759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BF664-8864-11EB-B6B3-F1CC5C71CD6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678667D-F3B6-4CA6-904E-EF3B52DBA13E}"/>
              </a:ext>
            </a:extLst>
          </p:cNvPr>
          <p:cNvSpPr>
            <a:spLocks noGrp="1"/>
          </p:cNvSpPr>
          <p:nvPr>
            <p:ph type="dt" sz="half" idx="10"/>
          </p:nvPr>
        </p:nvSpPr>
        <p:spPr/>
        <p:txBody>
          <a:bodyPr/>
          <a:lstStyle/>
          <a:p>
            <a:fld id="{9FC09990-6071-45B6-BEF3-C7D9E5E8CDAE}" type="datetimeFigureOut">
              <a:rPr lang="en-US" smtClean="0"/>
              <a:t>8/7/2023</a:t>
            </a:fld>
            <a:endParaRPr lang="en-US"/>
          </a:p>
        </p:txBody>
      </p:sp>
      <p:sp>
        <p:nvSpPr>
          <p:cNvPr id="4" name="Footer Placeholder 3">
            <a:extLst>
              <a:ext uri="{FF2B5EF4-FFF2-40B4-BE49-F238E27FC236}">
                <a16:creationId xmlns:a16="http://schemas.microsoft.com/office/drawing/2014/main" id="{C7BECE56-D3F5-827F-93C6-3CC78D26BF1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C8188D8-2AD0-F009-DC40-0442127006A7}"/>
              </a:ext>
            </a:extLst>
          </p:cNvPr>
          <p:cNvSpPr>
            <a:spLocks noGrp="1"/>
          </p:cNvSpPr>
          <p:nvPr>
            <p:ph type="sldNum" sz="quarter" idx="12"/>
          </p:nvPr>
        </p:nvSpPr>
        <p:spPr/>
        <p:txBody>
          <a:bodyPr/>
          <a:lstStyle/>
          <a:p>
            <a:fld id="{35CADC5C-ADFA-4CF1-8B6E-CF85E0B60574}" type="slidenum">
              <a:rPr lang="en-US" smtClean="0"/>
              <a:t>‹#›</a:t>
            </a:fld>
            <a:endParaRPr lang="en-US"/>
          </a:p>
        </p:txBody>
      </p:sp>
    </p:spTree>
    <p:extLst>
      <p:ext uri="{BB962C8B-B14F-4D97-AF65-F5344CB8AC3E}">
        <p14:creationId xmlns:p14="http://schemas.microsoft.com/office/powerpoint/2010/main" val="507705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DE3F66-1F80-D15E-F7F1-00F929DAA50E}"/>
              </a:ext>
            </a:extLst>
          </p:cNvPr>
          <p:cNvSpPr>
            <a:spLocks noGrp="1"/>
          </p:cNvSpPr>
          <p:nvPr>
            <p:ph type="dt" sz="half" idx="10"/>
          </p:nvPr>
        </p:nvSpPr>
        <p:spPr/>
        <p:txBody>
          <a:bodyPr/>
          <a:lstStyle/>
          <a:p>
            <a:fld id="{9FC09990-6071-45B6-BEF3-C7D9E5E8CDAE}" type="datetimeFigureOut">
              <a:rPr lang="en-US" smtClean="0"/>
              <a:t>8/7/2023</a:t>
            </a:fld>
            <a:endParaRPr lang="en-US"/>
          </a:p>
        </p:txBody>
      </p:sp>
      <p:sp>
        <p:nvSpPr>
          <p:cNvPr id="3" name="Footer Placeholder 2">
            <a:extLst>
              <a:ext uri="{FF2B5EF4-FFF2-40B4-BE49-F238E27FC236}">
                <a16:creationId xmlns:a16="http://schemas.microsoft.com/office/drawing/2014/main" id="{CBD91C94-6314-34BA-A81C-18CC66699CC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66DFB48-98F3-C95A-172D-FB181FD6C077}"/>
              </a:ext>
            </a:extLst>
          </p:cNvPr>
          <p:cNvSpPr>
            <a:spLocks noGrp="1"/>
          </p:cNvSpPr>
          <p:nvPr>
            <p:ph type="sldNum" sz="quarter" idx="12"/>
          </p:nvPr>
        </p:nvSpPr>
        <p:spPr/>
        <p:txBody>
          <a:bodyPr/>
          <a:lstStyle/>
          <a:p>
            <a:fld id="{35CADC5C-ADFA-4CF1-8B6E-CF85E0B60574}" type="slidenum">
              <a:rPr lang="en-US" smtClean="0"/>
              <a:t>‹#›</a:t>
            </a:fld>
            <a:endParaRPr lang="en-US"/>
          </a:p>
        </p:txBody>
      </p:sp>
    </p:spTree>
    <p:extLst>
      <p:ext uri="{BB962C8B-B14F-4D97-AF65-F5344CB8AC3E}">
        <p14:creationId xmlns:p14="http://schemas.microsoft.com/office/powerpoint/2010/main" val="1887083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D9F6-D8ED-2850-A329-4B1C037947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5DF6289-E136-332F-0E0D-71A0F525FF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90B9CA7-E76E-2BFC-200F-DC5A935852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5F73C1-4E76-B4D8-82FE-691B8EB3356E}"/>
              </a:ext>
            </a:extLst>
          </p:cNvPr>
          <p:cNvSpPr>
            <a:spLocks noGrp="1"/>
          </p:cNvSpPr>
          <p:nvPr>
            <p:ph type="dt" sz="half" idx="10"/>
          </p:nvPr>
        </p:nvSpPr>
        <p:spPr/>
        <p:txBody>
          <a:bodyPr/>
          <a:lstStyle/>
          <a:p>
            <a:fld id="{9FC09990-6071-45B6-BEF3-C7D9E5E8CDAE}" type="datetimeFigureOut">
              <a:rPr lang="en-US" smtClean="0"/>
              <a:t>8/7/2023</a:t>
            </a:fld>
            <a:endParaRPr lang="en-US"/>
          </a:p>
        </p:txBody>
      </p:sp>
      <p:sp>
        <p:nvSpPr>
          <p:cNvPr id="6" name="Footer Placeholder 5">
            <a:extLst>
              <a:ext uri="{FF2B5EF4-FFF2-40B4-BE49-F238E27FC236}">
                <a16:creationId xmlns:a16="http://schemas.microsoft.com/office/drawing/2014/main" id="{9F404931-846F-BE42-69E9-341F4AB0E8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209492-1322-4714-95E3-7547E2669414}"/>
              </a:ext>
            </a:extLst>
          </p:cNvPr>
          <p:cNvSpPr>
            <a:spLocks noGrp="1"/>
          </p:cNvSpPr>
          <p:nvPr>
            <p:ph type="sldNum" sz="quarter" idx="12"/>
          </p:nvPr>
        </p:nvSpPr>
        <p:spPr/>
        <p:txBody>
          <a:bodyPr/>
          <a:lstStyle/>
          <a:p>
            <a:fld id="{35CADC5C-ADFA-4CF1-8B6E-CF85E0B60574}" type="slidenum">
              <a:rPr lang="en-US" smtClean="0"/>
              <a:t>‹#›</a:t>
            </a:fld>
            <a:endParaRPr lang="en-US"/>
          </a:p>
        </p:txBody>
      </p:sp>
    </p:spTree>
    <p:extLst>
      <p:ext uri="{BB962C8B-B14F-4D97-AF65-F5344CB8AC3E}">
        <p14:creationId xmlns:p14="http://schemas.microsoft.com/office/powerpoint/2010/main" val="1316158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56773-5A39-A7E5-D757-56004A3386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5C31F01-2C99-F5AE-18E6-D4488B2F69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C04F797-0796-CE2C-6D4B-ECA9CF12B3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0C2E1F-3C47-3BE9-0596-6584A3A50CFB}"/>
              </a:ext>
            </a:extLst>
          </p:cNvPr>
          <p:cNvSpPr>
            <a:spLocks noGrp="1"/>
          </p:cNvSpPr>
          <p:nvPr>
            <p:ph type="dt" sz="half" idx="10"/>
          </p:nvPr>
        </p:nvSpPr>
        <p:spPr/>
        <p:txBody>
          <a:bodyPr/>
          <a:lstStyle/>
          <a:p>
            <a:fld id="{9FC09990-6071-45B6-BEF3-C7D9E5E8CDAE}" type="datetimeFigureOut">
              <a:rPr lang="en-US" smtClean="0"/>
              <a:t>8/7/2023</a:t>
            </a:fld>
            <a:endParaRPr lang="en-US"/>
          </a:p>
        </p:txBody>
      </p:sp>
      <p:sp>
        <p:nvSpPr>
          <p:cNvPr id="6" name="Footer Placeholder 5">
            <a:extLst>
              <a:ext uri="{FF2B5EF4-FFF2-40B4-BE49-F238E27FC236}">
                <a16:creationId xmlns:a16="http://schemas.microsoft.com/office/drawing/2014/main" id="{6B059995-5AD5-9AAE-152D-3A0A0D54BA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12C450-9BB8-DF91-6913-0D5306A9950E}"/>
              </a:ext>
            </a:extLst>
          </p:cNvPr>
          <p:cNvSpPr>
            <a:spLocks noGrp="1"/>
          </p:cNvSpPr>
          <p:nvPr>
            <p:ph type="sldNum" sz="quarter" idx="12"/>
          </p:nvPr>
        </p:nvSpPr>
        <p:spPr/>
        <p:txBody>
          <a:bodyPr/>
          <a:lstStyle/>
          <a:p>
            <a:fld id="{35CADC5C-ADFA-4CF1-8B6E-CF85E0B60574}" type="slidenum">
              <a:rPr lang="en-US" smtClean="0"/>
              <a:t>‹#›</a:t>
            </a:fld>
            <a:endParaRPr lang="en-US"/>
          </a:p>
        </p:txBody>
      </p:sp>
    </p:spTree>
    <p:extLst>
      <p:ext uri="{BB962C8B-B14F-4D97-AF65-F5344CB8AC3E}">
        <p14:creationId xmlns:p14="http://schemas.microsoft.com/office/powerpoint/2010/main" val="2677042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2E071-DEC0-E7F5-0D9B-083C4DA3A82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1F35A56-6EDF-A46E-F126-0FFE9020965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EEB60F-5373-85AD-D08B-BB2394AEA85A}"/>
              </a:ext>
            </a:extLst>
          </p:cNvPr>
          <p:cNvSpPr>
            <a:spLocks noGrp="1"/>
          </p:cNvSpPr>
          <p:nvPr>
            <p:ph type="dt" sz="half" idx="10"/>
          </p:nvPr>
        </p:nvSpPr>
        <p:spPr/>
        <p:txBody>
          <a:bodyPr/>
          <a:lstStyle/>
          <a:p>
            <a:fld id="{9FC09990-6071-45B6-BEF3-C7D9E5E8CDAE}" type="datetimeFigureOut">
              <a:rPr lang="en-US" smtClean="0"/>
              <a:t>8/7/2023</a:t>
            </a:fld>
            <a:endParaRPr lang="en-US"/>
          </a:p>
        </p:txBody>
      </p:sp>
      <p:sp>
        <p:nvSpPr>
          <p:cNvPr id="5" name="Footer Placeholder 4">
            <a:extLst>
              <a:ext uri="{FF2B5EF4-FFF2-40B4-BE49-F238E27FC236}">
                <a16:creationId xmlns:a16="http://schemas.microsoft.com/office/drawing/2014/main" id="{BD59558E-832F-D02D-8429-405802AB7B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82FE4A-5D98-E32B-33A7-56EEFC30C066}"/>
              </a:ext>
            </a:extLst>
          </p:cNvPr>
          <p:cNvSpPr>
            <a:spLocks noGrp="1"/>
          </p:cNvSpPr>
          <p:nvPr>
            <p:ph type="sldNum" sz="quarter" idx="12"/>
          </p:nvPr>
        </p:nvSpPr>
        <p:spPr/>
        <p:txBody>
          <a:bodyPr/>
          <a:lstStyle/>
          <a:p>
            <a:fld id="{35CADC5C-ADFA-4CF1-8B6E-CF85E0B60574}" type="slidenum">
              <a:rPr lang="en-US" smtClean="0"/>
              <a:t>‹#›</a:t>
            </a:fld>
            <a:endParaRPr lang="en-US"/>
          </a:p>
        </p:txBody>
      </p:sp>
    </p:spTree>
    <p:extLst>
      <p:ext uri="{BB962C8B-B14F-4D97-AF65-F5344CB8AC3E}">
        <p14:creationId xmlns:p14="http://schemas.microsoft.com/office/powerpoint/2010/main" val="3639626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D1607D-AC01-27F0-C758-12011C97518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0621A3-B51E-98D5-6006-7D89014C0D7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AEB230-3862-68CC-BB88-1662CAA28F27}"/>
              </a:ext>
            </a:extLst>
          </p:cNvPr>
          <p:cNvSpPr>
            <a:spLocks noGrp="1"/>
          </p:cNvSpPr>
          <p:nvPr>
            <p:ph type="dt" sz="half" idx="10"/>
          </p:nvPr>
        </p:nvSpPr>
        <p:spPr/>
        <p:txBody>
          <a:bodyPr/>
          <a:lstStyle/>
          <a:p>
            <a:fld id="{9FC09990-6071-45B6-BEF3-C7D9E5E8CDAE}" type="datetimeFigureOut">
              <a:rPr lang="en-US" smtClean="0"/>
              <a:t>8/7/2023</a:t>
            </a:fld>
            <a:endParaRPr lang="en-US"/>
          </a:p>
        </p:txBody>
      </p:sp>
      <p:sp>
        <p:nvSpPr>
          <p:cNvPr id="5" name="Footer Placeholder 4">
            <a:extLst>
              <a:ext uri="{FF2B5EF4-FFF2-40B4-BE49-F238E27FC236}">
                <a16:creationId xmlns:a16="http://schemas.microsoft.com/office/drawing/2014/main" id="{B7A4FF16-AE81-29F6-5D67-B1FF3C9BD8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5BBA23-CC75-4EEA-87CA-913945D47882}"/>
              </a:ext>
            </a:extLst>
          </p:cNvPr>
          <p:cNvSpPr>
            <a:spLocks noGrp="1"/>
          </p:cNvSpPr>
          <p:nvPr>
            <p:ph type="sldNum" sz="quarter" idx="12"/>
          </p:nvPr>
        </p:nvSpPr>
        <p:spPr/>
        <p:txBody>
          <a:bodyPr/>
          <a:lstStyle/>
          <a:p>
            <a:fld id="{35CADC5C-ADFA-4CF1-8B6E-CF85E0B60574}" type="slidenum">
              <a:rPr lang="en-US" smtClean="0"/>
              <a:t>‹#›</a:t>
            </a:fld>
            <a:endParaRPr lang="en-US"/>
          </a:p>
        </p:txBody>
      </p:sp>
    </p:spTree>
    <p:extLst>
      <p:ext uri="{BB962C8B-B14F-4D97-AF65-F5344CB8AC3E}">
        <p14:creationId xmlns:p14="http://schemas.microsoft.com/office/powerpoint/2010/main" val="12673444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B758951-6CBC-63B7-5287-E9918D16C5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892F0E1-ADEE-CD77-AF39-5EA1863748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35BF8D-943B-E1D6-AD84-35BB6ED9C7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C09990-6071-45B6-BEF3-C7D9E5E8CDAE}" type="datetimeFigureOut">
              <a:rPr lang="en-US" smtClean="0"/>
              <a:t>8/7/2023</a:t>
            </a:fld>
            <a:endParaRPr lang="en-US"/>
          </a:p>
        </p:txBody>
      </p:sp>
      <p:sp>
        <p:nvSpPr>
          <p:cNvPr id="5" name="Footer Placeholder 4">
            <a:extLst>
              <a:ext uri="{FF2B5EF4-FFF2-40B4-BE49-F238E27FC236}">
                <a16:creationId xmlns:a16="http://schemas.microsoft.com/office/drawing/2014/main" id="{192F4464-8EA6-596E-FA42-84F4289AF2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30A9DED-3769-FD8E-72DF-8C9C8E13DD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CADC5C-ADFA-4CF1-8B6E-CF85E0B60574}" type="slidenum">
              <a:rPr lang="en-US" smtClean="0"/>
              <a:t>‹#›</a:t>
            </a:fld>
            <a:endParaRPr lang="en-US"/>
          </a:p>
        </p:txBody>
      </p:sp>
    </p:spTree>
    <p:extLst>
      <p:ext uri="{BB962C8B-B14F-4D97-AF65-F5344CB8AC3E}">
        <p14:creationId xmlns:p14="http://schemas.microsoft.com/office/powerpoint/2010/main" val="9191548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image" Target="../media/image1.emf"/><Relationship Id="rId7" Type="http://schemas.openxmlformats.org/officeDocument/2006/relationships/image" Target="../media/image5.emf"/><Relationship Id="rId2" Type="http://schemas.openxmlformats.org/officeDocument/2006/relationships/oleObject" Target="../embeddings/oleObject1.bin"/><Relationship Id="rId1" Type="http://schemas.openxmlformats.org/officeDocument/2006/relationships/slideLayout" Target="../slideLayouts/slideLayout7.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emf"/><Relationship Id="rId9" Type="http://schemas.openxmlformats.org/officeDocument/2006/relationships/image" Target="../media/image7.emf"/></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image" Target="../media/image20.jpeg"/><Relationship Id="rId18" Type="http://schemas.openxmlformats.org/officeDocument/2006/relationships/image" Target="../media/image25.jpeg"/><Relationship Id="rId3" Type="http://schemas.openxmlformats.org/officeDocument/2006/relationships/image" Target="../media/image10.jpeg"/><Relationship Id="rId21" Type="http://schemas.openxmlformats.org/officeDocument/2006/relationships/image" Target="../media/image28.jpeg"/><Relationship Id="rId7" Type="http://schemas.openxmlformats.org/officeDocument/2006/relationships/image" Target="../media/image14.jpeg"/><Relationship Id="rId12" Type="http://schemas.openxmlformats.org/officeDocument/2006/relationships/image" Target="../media/image19.jpeg"/><Relationship Id="rId17" Type="http://schemas.openxmlformats.org/officeDocument/2006/relationships/image" Target="../media/image24.jpeg"/><Relationship Id="rId2" Type="http://schemas.openxmlformats.org/officeDocument/2006/relationships/notesSlide" Target="../notesSlides/notesSlide1.xml"/><Relationship Id="rId16" Type="http://schemas.openxmlformats.org/officeDocument/2006/relationships/image" Target="../media/image23.jpeg"/><Relationship Id="rId20" Type="http://schemas.openxmlformats.org/officeDocument/2006/relationships/image" Target="../media/image27.jpeg"/><Relationship Id="rId1" Type="http://schemas.openxmlformats.org/officeDocument/2006/relationships/slideLayout" Target="../slideLayouts/slideLayout1.xml"/><Relationship Id="rId6" Type="http://schemas.openxmlformats.org/officeDocument/2006/relationships/image" Target="../media/image13.jpeg"/><Relationship Id="rId11" Type="http://schemas.openxmlformats.org/officeDocument/2006/relationships/image" Target="../media/image18.jpeg"/><Relationship Id="rId5" Type="http://schemas.openxmlformats.org/officeDocument/2006/relationships/image" Target="../media/image12.jpeg"/><Relationship Id="rId15" Type="http://schemas.openxmlformats.org/officeDocument/2006/relationships/image" Target="../media/image22.jpeg"/><Relationship Id="rId10" Type="http://schemas.openxmlformats.org/officeDocument/2006/relationships/image" Target="../media/image17.jpeg"/><Relationship Id="rId19" Type="http://schemas.openxmlformats.org/officeDocument/2006/relationships/image" Target="../media/image26.JPG"/><Relationship Id="rId4" Type="http://schemas.openxmlformats.org/officeDocument/2006/relationships/image" Target="../media/image11.jpeg"/><Relationship Id="rId9" Type="http://schemas.openxmlformats.org/officeDocument/2006/relationships/image" Target="../media/image16.jpeg"/><Relationship Id="rId14" Type="http://schemas.openxmlformats.org/officeDocument/2006/relationships/image" Target="../media/image21.jpeg"/></Relationships>
</file>

<file path=ppt/slides/_rels/slide5.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35.emf"/><Relationship Id="rId18" Type="http://schemas.openxmlformats.org/officeDocument/2006/relationships/image" Target="../media/image39.jpeg"/><Relationship Id="rId3" Type="http://schemas.openxmlformats.org/officeDocument/2006/relationships/image" Target="../media/image29.jpeg"/><Relationship Id="rId21" Type="http://schemas.openxmlformats.org/officeDocument/2006/relationships/image" Target="../media/image42.jpeg"/><Relationship Id="rId7" Type="http://schemas.openxmlformats.org/officeDocument/2006/relationships/image" Target="../media/image32.png"/><Relationship Id="rId12" Type="http://schemas.openxmlformats.org/officeDocument/2006/relationships/oleObject" Target="../embeddings/oleObject2.bin"/><Relationship Id="rId17" Type="http://schemas.openxmlformats.org/officeDocument/2006/relationships/image" Target="../media/image38.jpeg"/><Relationship Id="rId2" Type="http://schemas.openxmlformats.org/officeDocument/2006/relationships/notesSlide" Target="../notesSlides/notesSlide2.xml"/><Relationship Id="rId16" Type="http://schemas.openxmlformats.org/officeDocument/2006/relationships/image" Target="../media/image37.jpeg"/><Relationship Id="rId20"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31.jpeg"/><Relationship Id="rId11" Type="http://schemas.openxmlformats.org/officeDocument/2006/relationships/image" Target="../media/image34.jpeg"/><Relationship Id="rId5" Type="http://schemas.microsoft.com/office/2007/relationships/hdphoto" Target="../media/hdphoto1.wdp"/><Relationship Id="rId15" Type="http://schemas.openxmlformats.org/officeDocument/2006/relationships/image" Target="../media/image36.emf"/><Relationship Id="rId10" Type="http://schemas.microsoft.com/office/2007/relationships/hdphoto" Target="../media/hdphoto3.wdp"/><Relationship Id="rId19" Type="http://schemas.openxmlformats.org/officeDocument/2006/relationships/image" Target="../media/image40.jpeg"/><Relationship Id="rId4" Type="http://schemas.openxmlformats.org/officeDocument/2006/relationships/image" Target="../media/image30.png"/><Relationship Id="rId9" Type="http://schemas.openxmlformats.org/officeDocument/2006/relationships/image" Target="../media/image33.png"/><Relationship Id="rId14" Type="http://schemas.openxmlformats.org/officeDocument/2006/relationships/oleObject" Target="../embeddings/oleObject3.bin"/></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9BD4200-5904-6E74-9FD3-D0B4C5FD0922}"/>
              </a:ext>
            </a:extLst>
          </p:cNvPr>
          <p:cNvGrpSpPr/>
          <p:nvPr/>
        </p:nvGrpSpPr>
        <p:grpSpPr>
          <a:xfrm>
            <a:off x="2143154" y="419016"/>
            <a:ext cx="4983134" cy="3388127"/>
            <a:chOff x="2143154" y="586973"/>
            <a:chExt cx="4983134" cy="3388127"/>
          </a:xfrm>
        </p:grpSpPr>
        <p:graphicFrame>
          <p:nvGraphicFramePr>
            <p:cNvPr id="2" name="Object 1">
              <a:extLst>
                <a:ext uri="{FF2B5EF4-FFF2-40B4-BE49-F238E27FC236}">
                  <a16:creationId xmlns:a16="http://schemas.microsoft.com/office/drawing/2014/main" id="{E9B5F4D8-7053-5FBB-65C5-3619710572FF}"/>
                </a:ext>
              </a:extLst>
            </p:cNvPr>
            <p:cNvGraphicFramePr>
              <a:graphicFrameLocks noChangeAspect="1"/>
            </p:cNvGraphicFramePr>
            <p:nvPr>
              <p:extLst>
                <p:ext uri="{D42A27DB-BD31-4B8C-83A1-F6EECF244321}">
                  <p14:modId xmlns:p14="http://schemas.microsoft.com/office/powerpoint/2010/main" val="2074664085"/>
                </p:ext>
              </p:extLst>
            </p:nvPr>
          </p:nvGraphicFramePr>
          <p:xfrm>
            <a:off x="2212975" y="819150"/>
            <a:ext cx="4913313" cy="3155950"/>
          </p:xfrm>
          <a:graphic>
            <a:graphicData uri="http://schemas.openxmlformats.org/presentationml/2006/ole">
              <mc:AlternateContent xmlns:mc="http://schemas.openxmlformats.org/markup-compatibility/2006">
                <mc:Choice xmlns:v="urn:schemas-microsoft-com:vml" Requires="v">
                  <p:oleObj name="Prism 9" r:id="rId2" imgW="4913692" imgH="3156030" progId="Prism9.Document">
                    <p:embed/>
                  </p:oleObj>
                </mc:Choice>
                <mc:Fallback>
                  <p:oleObj name="Prism 9" r:id="rId2" imgW="4913692" imgH="3156030" progId="Prism9.Document">
                    <p:embed/>
                    <p:pic>
                      <p:nvPicPr>
                        <p:cNvPr id="0" name=""/>
                        <p:cNvPicPr/>
                        <p:nvPr/>
                      </p:nvPicPr>
                      <p:blipFill>
                        <a:blip r:embed="rId3"/>
                        <a:stretch>
                          <a:fillRect/>
                        </a:stretch>
                      </p:blipFill>
                      <p:spPr>
                        <a:xfrm>
                          <a:off x="2212975" y="819150"/>
                          <a:ext cx="4913313" cy="3155950"/>
                        </a:xfrm>
                        <a:prstGeom prst="rect">
                          <a:avLst/>
                        </a:prstGeom>
                      </p:spPr>
                    </p:pic>
                  </p:oleObj>
                </mc:Fallback>
              </mc:AlternateContent>
            </a:graphicData>
          </a:graphic>
        </p:graphicFrame>
        <p:sp>
          <p:nvSpPr>
            <p:cNvPr id="5" name="TextBox 4">
              <a:extLst>
                <a:ext uri="{FF2B5EF4-FFF2-40B4-BE49-F238E27FC236}">
                  <a16:creationId xmlns:a16="http://schemas.microsoft.com/office/drawing/2014/main" id="{B09926C2-769F-0C7D-E8BB-23E5F190AC64}"/>
                </a:ext>
              </a:extLst>
            </p:cNvPr>
            <p:cNvSpPr txBox="1"/>
            <p:nvPr/>
          </p:nvSpPr>
          <p:spPr>
            <a:xfrm>
              <a:off x="2143154" y="586973"/>
              <a:ext cx="295274" cy="276999"/>
            </a:xfrm>
            <a:prstGeom prst="rect">
              <a:avLst/>
            </a:prstGeom>
            <a:noFill/>
          </p:spPr>
          <p:txBody>
            <a:bodyPr wrap="none" rtlCol="0">
              <a:spAutoFit/>
            </a:bodyPr>
            <a:lstStyle/>
            <a:p>
              <a:r>
                <a:rPr lang="en-US" sz="1200" b="1" dirty="0">
                  <a:latin typeface="Arial" panose="020B0604020202020204" pitchFamily="34" charset="0"/>
                  <a:cs typeface="Arial" panose="020B0604020202020204" pitchFamily="34" charset="0"/>
                </a:rPr>
                <a:t>A</a:t>
              </a:r>
            </a:p>
          </p:txBody>
        </p:sp>
      </p:grpSp>
      <p:grpSp>
        <p:nvGrpSpPr>
          <p:cNvPr id="3" name="Group 2">
            <a:extLst>
              <a:ext uri="{FF2B5EF4-FFF2-40B4-BE49-F238E27FC236}">
                <a16:creationId xmlns:a16="http://schemas.microsoft.com/office/drawing/2014/main" id="{BA5B49C4-4788-6EAC-3915-029D825EBC74}"/>
              </a:ext>
            </a:extLst>
          </p:cNvPr>
          <p:cNvGrpSpPr/>
          <p:nvPr/>
        </p:nvGrpSpPr>
        <p:grpSpPr>
          <a:xfrm>
            <a:off x="7037197" y="414360"/>
            <a:ext cx="3078668" cy="3420993"/>
            <a:chOff x="7037197" y="582317"/>
            <a:chExt cx="3078668" cy="3420993"/>
          </a:xfrm>
        </p:grpSpPr>
        <p:sp>
          <p:nvSpPr>
            <p:cNvPr id="6" name="TextBox 5">
              <a:extLst>
                <a:ext uri="{FF2B5EF4-FFF2-40B4-BE49-F238E27FC236}">
                  <a16:creationId xmlns:a16="http://schemas.microsoft.com/office/drawing/2014/main" id="{7EAE1EE8-F840-3D99-0FF5-8973D3A1D398}"/>
                </a:ext>
              </a:extLst>
            </p:cNvPr>
            <p:cNvSpPr txBox="1"/>
            <p:nvPr/>
          </p:nvSpPr>
          <p:spPr>
            <a:xfrm>
              <a:off x="7037197" y="582317"/>
              <a:ext cx="295274" cy="276999"/>
            </a:xfrm>
            <a:prstGeom prst="rect">
              <a:avLst/>
            </a:prstGeom>
            <a:noFill/>
          </p:spPr>
          <p:txBody>
            <a:bodyPr wrap="none" rtlCol="0">
              <a:spAutoFit/>
            </a:bodyPr>
            <a:lstStyle/>
            <a:p>
              <a:r>
                <a:rPr lang="en-US" sz="1200" b="1" dirty="0">
                  <a:latin typeface="Arial" panose="020B0604020202020204" pitchFamily="34" charset="0"/>
                  <a:cs typeface="Arial" panose="020B0604020202020204" pitchFamily="34" charset="0"/>
                </a:rPr>
                <a:t>B</a:t>
              </a:r>
            </a:p>
          </p:txBody>
        </p:sp>
        <p:pic>
          <p:nvPicPr>
            <p:cNvPr id="7" name="Picture 6">
              <a:extLst>
                <a:ext uri="{FF2B5EF4-FFF2-40B4-BE49-F238E27FC236}">
                  <a16:creationId xmlns:a16="http://schemas.microsoft.com/office/drawing/2014/main" id="{292FA3AB-FCE1-DFDA-DEC3-6B442BB8AECB}"/>
                </a:ext>
              </a:extLst>
            </p:cNvPr>
            <p:cNvPicPr>
              <a:picLocks noChangeAspect="1"/>
            </p:cNvPicPr>
            <p:nvPr/>
          </p:nvPicPr>
          <p:blipFill rotWithShape="1">
            <a:blip r:embed="rId4"/>
            <a:srcRect t="13735" r="13836" b="10021"/>
            <a:stretch/>
          </p:blipFill>
          <p:spPr>
            <a:xfrm>
              <a:off x="8767579" y="1110061"/>
              <a:ext cx="945463" cy="837021"/>
            </a:xfrm>
            <a:prstGeom prst="rect">
              <a:avLst/>
            </a:prstGeom>
            <a:ln>
              <a:solidFill>
                <a:schemeClr val="bg1">
                  <a:lumMod val="75000"/>
                </a:schemeClr>
              </a:solidFill>
            </a:ln>
          </p:spPr>
        </p:pic>
        <p:pic>
          <p:nvPicPr>
            <p:cNvPr id="8" name="Picture 7">
              <a:extLst>
                <a:ext uri="{FF2B5EF4-FFF2-40B4-BE49-F238E27FC236}">
                  <a16:creationId xmlns:a16="http://schemas.microsoft.com/office/drawing/2014/main" id="{DCD731E8-CAE1-7939-564C-E77871BA7799}"/>
                </a:ext>
              </a:extLst>
            </p:cNvPr>
            <p:cNvPicPr>
              <a:picLocks noChangeAspect="1"/>
            </p:cNvPicPr>
            <p:nvPr/>
          </p:nvPicPr>
          <p:blipFill rotWithShape="1">
            <a:blip r:embed="rId5"/>
            <a:srcRect t="13495" r="14671" b="10021"/>
            <a:stretch/>
          </p:blipFill>
          <p:spPr>
            <a:xfrm>
              <a:off x="7775096" y="1107422"/>
              <a:ext cx="936291" cy="839660"/>
            </a:xfrm>
            <a:prstGeom prst="rect">
              <a:avLst/>
            </a:prstGeom>
            <a:ln>
              <a:solidFill>
                <a:schemeClr val="bg1">
                  <a:lumMod val="75000"/>
                </a:schemeClr>
              </a:solidFill>
            </a:ln>
          </p:spPr>
        </p:pic>
        <p:pic>
          <p:nvPicPr>
            <p:cNvPr id="9" name="Picture 8">
              <a:extLst>
                <a:ext uri="{FF2B5EF4-FFF2-40B4-BE49-F238E27FC236}">
                  <a16:creationId xmlns:a16="http://schemas.microsoft.com/office/drawing/2014/main" id="{ADC33C38-92ED-D4B5-8818-A9F3D5D2C04C}"/>
                </a:ext>
              </a:extLst>
            </p:cNvPr>
            <p:cNvPicPr>
              <a:picLocks noChangeAspect="1"/>
            </p:cNvPicPr>
            <p:nvPr/>
          </p:nvPicPr>
          <p:blipFill rotWithShape="1">
            <a:blip r:embed="rId6"/>
            <a:srcRect t="13495" r="13836" b="10262"/>
            <a:stretch/>
          </p:blipFill>
          <p:spPr>
            <a:xfrm>
              <a:off x="7774237" y="2917449"/>
              <a:ext cx="945463" cy="837021"/>
            </a:xfrm>
            <a:prstGeom prst="rect">
              <a:avLst/>
            </a:prstGeom>
            <a:ln>
              <a:solidFill>
                <a:schemeClr val="bg1">
                  <a:lumMod val="75000"/>
                </a:schemeClr>
              </a:solidFill>
            </a:ln>
          </p:spPr>
        </p:pic>
        <p:pic>
          <p:nvPicPr>
            <p:cNvPr id="10" name="Picture 9">
              <a:extLst>
                <a:ext uri="{FF2B5EF4-FFF2-40B4-BE49-F238E27FC236}">
                  <a16:creationId xmlns:a16="http://schemas.microsoft.com/office/drawing/2014/main" id="{7911D42A-E585-ED37-8FC1-68AB7811F941}"/>
                </a:ext>
              </a:extLst>
            </p:cNvPr>
            <p:cNvPicPr>
              <a:picLocks noChangeAspect="1"/>
            </p:cNvPicPr>
            <p:nvPr/>
          </p:nvPicPr>
          <p:blipFill rotWithShape="1">
            <a:blip r:embed="rId7"/>
            <a:srcRect t="13495" r="13836" b="9399"/>
            <a:stretch/>
          </p:blipFill>
          <p:spPr>
            <a:xfrm>
              <a:off x="8767579" y="2917449"/>
              <a:ext cx="945463" cy="846496"/>
            </a:xfrm>
            <a:prstGeom prst="rect">
              <a:avLst/>
            </a:prstGeom>
            <a:ln>
              <a:solidFill>
                <a:schemeClr val="bg1">
                  <a:lumMod val="75000"/>
                </a:schemeClr>
              </a:solidFill>
            </a:ln>
          </p:spPr>
        </p:pic>
        <p:pic>
          <p:nvPicPr>
            <p:cNvPr id="11" name="Picture 10">
              <a:extLst>
                <a:ext uri="{FF2B5EF4-FFF2-40B4-BE49-F238E27FC236}">
                  <a16:creationId xmlns:a16="http://schemas.microsoft.com/office/drawing/2014/main" id="{535264BD-3B93-3F6B-10EA-E1123A6EC71B}"/>
                </a:ext>
              </a:extLst>
            </p:cNvPr>
            <p:cNvPicPr>
              <a:picLocks noChangeAspect="1"/>
            </p:cNvPicPr>
            <p:nvPr/>
          </p:nvPicPr>
          <p:blipFill rotWithShape="1">
            <a:blip r:embed="rId8"/>
            <a:srcRect t="13495" r="13836" b="10262"/>
            <a:stretch/>
          </p:blipFill>
          <p:spPr>
            <a:xfrm>
              <a:off x="7775096" y="2013755"/>
              <a:ext cx="945463" cy="837021"/>
            </a:xfrm>
            <a:prstGeom prst="rect">
              <a:avLst/>
            </a:prstGeom>
            <a:ln>
              <a:solidFill>
                <a:schemeClr val="bg1">
                  <a:lumMod val="75000"/>
                </a:schemeClr>
              </a:solidFill>
            </a:ln>
          </p:spPr>
        </p:pic>
        <p:pic>
          <p:nvPicPr>
            <p:cNvPr id="12" name="Picture 11">
              <a:extLst>
                <a:ext uri="{FF2B5EF4-FFF2-40B4-BE49-F238E27FC236}">
                  <a16:creationId xmlns:a16="http://schemas.microsoft.com/office/drawing/2014/main" id="{74531B48-75F6-4738-C7D1-C16F0DC212FF}"/>
                </a:ext>
              </a:extLst>
            </p:cNvPr>
            <p:cNvPicPr>
              <a:picLocks noChangeAspect="1"/>
            </p:cNvPicPr>
            <p:nvPr/>
          </p:nvPicPr>
          <p:blipFill rotWithShape="1">
            <a:blip r:embed="rId9"/>
            <a:srcRect t="13495" r="13836" b="10329"/>
            <a:stretch/>
          </p:blipFill>
          <p:spPr>
            <a:xfrm>
              <a:off x="8767579" y="2014491"/>
              <a:ext cx="945463" cy="836285"/>
            </a:xfrm>
            <a:prstGeom prst="rect">
              <a:avLst/>
            </a:prstGeom>
            <a:ln>
              <a:solidFill>
                <a:schemeClr val="bg1">
                  <a:lumMod val="75000"/>
                </a:schemeClr>
              </a:solidFill>
            </a:ln>
          </p:spPr>
        </p:pic>
        <p:sp>
          <p:nvSpPr>
            <p:cNvPr id="13" name="TextBox 12">
              <a:extLst>
                <a:ext uri="{FF2B5EF4-FFF2-40B4-BE49-F238E27FC236}">
                  <a16:creationId xmlns:a16="http://schemas.microsoft.com/office/drawing/2014/main" id="{E7B908C8-7949-C719-DB94-06A459D174A3}"/>
                </a:ext>
              </a:extLst>
            </p:cNvPr>
            <p:cNvSpPr txBox="1"/>
            <p:nvPr/>
          </p:nvSpPr>
          <p:spPr>
            <a:xfrm>
              <a:off x="7233761" y="1372719"/>
              <a:ext cx="633507" cy="246221"/>
            </a:xfrm>
            <a:prstGeom prst="rect">
              <a:avLst/>
            </a:prstGeom>
            <a:noFill/>
          </p:spPr>
          <p:txBody>
            <a:bodyPr wrap="none" rtlCol="0">
              <a:spAutoFit/>
            </a:bodyPr>
            <a:lstStyle/>
            <a:p>
              <a:r>
                <a:rPr lang="en-US" sz="1000" b="1" dirty="0">
                  <a:latin typeface="Arial" panose="020B0604020202020204" pitchFamily="34" charset="0"/>
                  <a:cs typeface="Arial" panose="020B0604020202020204" pitchFamily="34" charset="0"/>
                </a:rPr>
                <a:t>HPAEC</a:t>
              </a:r>
            </a:p>
          </p:txBody>
        </p:sp>
        <p:sp>
          <p:nvSpPr>
            <p:cNvPr id="14" name="TextBox 13">
              <a:extLst>
                <a:ext uri="{FF2B5EF4-FFF2-40B4-BE49-F238E27FC236}">
                  <a16:creationId xmlns:a16="http://schemas.microsoft.com/office/drawing/2014/main" id="{7310EB99-9E79-6E9D-D776-7F2CC4D28562}"/>
                </a:ext>
              </a:extLst>
            </p:cNvPr>
            <p:cNvSpPr txBox="1"/>
            <p:nvPr/>
          </p:nvSpPr>
          <p:spPr>
            <a:xfrm>
              <a:off x="7369531" y="2285559"/>
              <a:ext cx="449162" cy="246221"/>
            </a:xfrm>
            <a:prstGeom prst="rect">
              <a:avLst/>
            </a:prstGeom>
            <a:noFill/>
          </p:spPr>
          <p:txBody>
            <a:bodyPr wrap="none" rtlCol="0">
              <a:spAutoFit/>
            </a:bodyPr>
            <a:lstStyle/>
            <a:p>
              <a:r>
                <a:rPr lang="en-US" sz="1000" b="1" dirty="0">
                  <a:latin typeface="Arial" panose="020B0604020202020204" pitchFamily="34" charset="0"/>
                  <a:cs typeface="Arial" panose="020B0604020202020204" pitchFamily="34" charset="0"/>
                </a:rPr>
                <a:t>HDF</a:t>
              </a:r>
            </a:p>
          </p:txBody>
        </p:sp>
        <p:sp>
          <p:nvSpPr>
            <p:cNvPr id="15" name="TextBox 14">
              <a:extLst>
                <a:ext uri="{FF2B5EF4-FFF2-40B4-BE49-F238E27FC236}">
                  <a16:creationId xmlns:a16="http://schemas.microsoft.com/office/drawing/2014/main" id="{96335976-ECB9-5B22-3FBC-201FF67C4F42}"/>
                </a:ext>
              </a:extLst>
            </p:cNvPr>
            <p:cNvSpPr txBox="1"/>
            <p:nvPr/>
          </p:nvSpPr>
          <p:spPr>
            <a:xfrm>
              <a:off x="7174450" y="3189253"/>
              <a:ext cx="667170" cy="246221"/>
            </a:xfrm>
            <a:prstGeom prst="rect">
              <a:avLst/>
            </a:prstGeom>
            <a:noFill/>
          </p:spPr>
          <p:txBody>
            <a:bodyPr wrap="none" rtlCol="0">
              <a:spAutoFit/>
            </a:bodyPr>
            <a:lstStyle/>
            <a:p>
              <a:r>
                <a:rPr lang="en-US" sz="1000" b="1" dirty="0">
                  <a:latin typeface="Arial" panose="020B0604020202020204" pitchFamily="34" charset="0"/>
                  <a:cs typeface="Arial" panose="020B0604020202020204" pitchFamily="34" charset="0"/>
                </a:rPr>
                <a:t>HEK293</a:t>
              </a:r>
            </a:p>
          </p:txBody>
        </p:sp>
        <p:sp>
          <p:nvSpPr>
            <p:cNvPr id="16" name="TextBox 15">
              <a:extLst>
                <a:ext uri="{FF2B5EF4-FFF2-40B4-BE49-F238E27FC236}">
                  <a16:creationId xmlns:a16="http://schemas.microsoft.com/office/drawing/2014/main" id="{F359F3DA-1A60-04F2-FEF7-B3EEF63F7293}"/>
                </a:ext>
              </a:extLst>
            </p:cNvPr>
            <p:cNvSpPr txBox="1"/>
            <p:nvPr/>
          </p:nvSpPr>
          <p:spPr>
            <a:xfrm>
              <a:off x="8220581" y="842586"/>
              <a:ext cx="261610"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a:t>
              </a:r>
            </a:p>
          </p:txBody>
        </p:sp>
        <p:sp>
          <p:nvSpPr>
            <p:cNvPr id="17" name="TextBox 16">
              <a:extLst>
                <a:ext uri="{FF2B5EF4-FFF2-40B4-BE49-F238E27FC236}">
                  <a16:creationId xmlns:a16="http://schemas.microsoft.com/office/drawing/2014/main" id="{19D55490-68CA-FC14-8C74-3725C07A179E}"/>
                </a:ext>
              </a:extLst>
            </p:cNvPr>
            <p:cNvSpPr txBox="1"/>
            <p:nvPr/>
          </p:nvSpPr>
          <p:spPr>
            <a:xfrm>
              <a:off x="9180616" y="882888"/>
              <a:ext cx="288862"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a:t>
              </a:r>
            </a:p>
          </p:txBody>
        </p:sp>
        <p:cxnSp>
          <p:nvCxnSpPr>
            <p:cNvPr id="19" name="Straight Connector 18">
              <a:extLst>
                <a:ext uri="{FF2B5EF4-FFF2-40B4-BE49-F238E27FC236}">
                  <a16:creationId xmlns:a16="http://schemas.microsoft.com/office/drawing/2014/main" id="{95BFD03C-4899-D322-9C51-3D47F0356C30}"/>
                </a:ext>
              </a:extLst>
            </p:cNvPr>
            <p:cNvCxnSpPr/>
            <p:nvPr/>
          </p:nvCxnSpPr>
          <p:spPr>
            <a:xfrm>
              <a:off x="7774237" y="966260"/>
              <a:ext cx="192024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759C8393-D829-7EBE-B9F2-57C4C00F2ABC}"/>
                </a:ext>
              </a:extLst>
            </p:cNvPr>
            <p:cNvSpPr txBox="1"/>
            <p:nvPr/>
          </p:nvSpPr>
          <p:spPr>
            <a:xfrm>
              <a:off x="7643713" y="749040"/>
              <a:ext cx="2472152" cy="246221"/>
            </a:xfrm>
            <a:prstGeom prst="rect">
              <a:avLst/>
            </a:prstGeom>
            <a:noFill/>
          </p:spPr>
          <p:txBody>
            <a:bodyPr wrap="none" rtlCol="0">
              <a:spAutoFit/>
            </a:bodyPr>
            <a:lstStyle/>
            <a:p>
              <a:r>
                <a:rPr lang="en-US" sz="1000" b="1" dirty="0">
                  <a:latin typeface="Arial" panose="020B0604020202020204" pitchFamily="34" charset="0"/>
                  <a:cs typeface="Arial" panose="020B0604020202020204" pitchFamily="34" charset="0"/>
                </a:rPr>
                <a:t>anti-TM4SF1 antibody 8G4 </a:t>
              </a:r>
              <a:r>
                <a:rPr lang="en-US" sz="1000" dirty="0">
                  <a:latin typeface="Arial" panose="020B0604020202020204" pitchFamily="34" charset="0"/>
                  <a:cs typeface="Arial" panose="020B0604020202020204" pitchFamily="34" charset="0"/>
                </a:rPr>
                <a:t>(100 ng/ml)</a:t>
              </a:r>
            </a:p>
          </p:txBody>
        </p:sp>
        <p:cxnSp>
          <p:nvCxnSpPr>
            <p:cNvPr id="22" name="Straight Connector 21">
              <a:extLst>
                <a:ext uri="{FF2B5EF4-FFF2-40B4-BE49-F238E27FC236}">
                  <a16:creationId xmlns:a16="http://schemas.microsoft.com/office/drawing/2014/main" id="{6A601CB7-18F1-1D5A-375E-E12BA419378E}"/>
                </a:ext>
              </a:extLst>
            </p:cNvPr>
            <p:cNvCxnSpPr/>
            <p:nvPr/>
          </p:nvCxnSpPr>
          <p:spPr>
            <a:xfrm>
              <a:off x="7769485" y="3807423"/>
              <a:ext cx="1943557" cy="0"/>
            </a:xfrm>
            <a:prstGeom prst="line">
              <a:avLst/>
            </a:prstGeom>
            <a:ln>
              <a:solidFill>
                <a:schemeClr val="tx1">
                  <a:lumMod val="50000"/>
                  <a:lumOff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1DC548AF-3A57-0D70-5EAD-11B27EFC3CEF}"/>
                </a:ext>
              </a:extLst>
            </p:cNvPr>
            <p:cNvSpPr txBox="1"/>
            <p:nvPr/>
          </p:nvSpPr>
          <p:spPr>
            <a:xfrm>
              <a:off x="8025310" y="3757089"/>
              <a:ext cx="1568058" cy="246221"/>
            </a:xfrm>
            <a:prstGeom prst="rect">
              <a:avLst/>
            </a:prstGeom>
            <a:noFill/>
          </p:spPr>
          <p:txBody>
            <a:bodyPr wrap="none" rtlCol="0">
              <a:spAutoFit/>
            </a:bodyPr>
            <a:lstStyle/>
            <a:p>
              <a:r>
                <a:rPr lang="en-US" sz="1000" b="1" dirty="0">
                  <a:latin typeface="Arial" panose="020B0604020202020204" pitchFamily="34" charset="0"/>
                  <a:cs typeface="Arial" panose="020B0604020202020204" pitchFamily="34" charset="0"/>
                </a:rPr>
                <a:t>Fluorescence Intensity</a:t>
              </a:r>
            </a:p>
          </p:txBody>
        </p:sp>
        <p:cxnSp>
          <p:nvCxnSpPr>
            <p:cNvPr id="24" name="Straight Connector 23">
              <a:extLst>
                <a:ext uri="{FF2B5EF4-FFF2-40B4-BE49-F238E27FC236}">
                  <a16:creationId xmlns:a16="http://schemas.microsoft.com/office/drawing/2014/main" id="{E4D7EDEC-98D1-AB40-26DF-8052BFA36A35}"/>
                </a:ext>
              </a:extLst>
            </p:cNvPr>
            <p:cNvCxnSpPr>
              <a:cxnSpLocks/>
            </p:cNvCxnSpPr>
            <p:nvPr/>
          </p:nvCxnSpPr>
          <p:spPr>
            <a:xfrm flipV="1">
              <a:off x="9781247" y="1060046"/>
              <a:ext cx="0" cy="2743200"/>
            </a:xfrm>
            <a:prstGeom prst="line">
              <a:avLst/>
            </a:prstGeom>
            <a:ln>
              <a:solidFill>
                <a:schemeClr val="tx1">
                  <a:lumMod val="50000"/>
                  <a:lumOff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F17AB2A3-1476-E2F4-B45C-932E32DC9CDA}"/>
                </a:ext>
              </a:extLst>
            </p:cNvPr>
            <p:cNvSpPr txBox="1"/>
            <p:nvPr/>
          </p:nvSpPr>
          <p:spPr>
            <a:xfrm rot="16200000">
              <a:off x="9395282" y="2335339"/>
              <a:ext cx="938077" cy="246221"/>
            </a:xfrm>
            <a:prstGeom prst="rect">
              <a:avLst/>
            </a:prstGeom>
            <a:noFill/>
          </p:spPr>
          <p:txBody>
            <a:bodyPr wrap="none" rtlCol="0">
              <a:spAutoFit/>
            </a:bodyPr>
            <a:lstStyle/>
            <a:p>
              <a:r>
                <a:rPr lang="en-US" sz="1000" b="1" dirty="0">
                  <a:latin typeface="Arial" panose="020B0604020202020204" pitchFamily="34" charset="0"/>
                  <a:cs typeface="Arial" panose="020B0604020202020204" pitchFamily="34" charset="0"/>
                </a:rPr>
                <a:t>Cell Number</a:t>
              </a:r>
            </a:p>
          </p:txBody>
        </p:sp>
      </p:grpSp>
      <p:sp>
        <p:nvSpPr>
          <p:cNvPr id="21" name="TextBox 20">
            <a:extLst>
              <a:ext uri="{FF2B5EF4-FFF2-40B4-BE49-F238E27FC236}">
                <a16:creationId xmlns:a16="http://schemas.microsoft.com/office/drawing/2014/main" id="{B514A13E-04AA-73E2-7A65-801B8F032A65}"/>
              </a:ext>
            </a:extLst>
          </p:cNvPr>
          <p:cNvSpPr txBox="1"/>
          <p:nvPr/>
        </p:nvSpPr>
        <p:spPr>
          <a:xfrm>
            <a:off x="2253831" y="3835353"/>
            <a:ext cx="7733599" cy="2858090"/>
          </a:xfrm>
          <a:prstGeom prst="rect">
            <a:avLst/>
          </a:prstGeom>
          <a:noFill/>
        </p:spPr>
        <p:txBody>
          <a:bodyPr wrap="square">
            <a:spAutoFit/>
          </a:bodyPr>
          <a:lstStyle/>
          <a:p>
            <a:pPr marL="0" marR="0" algn="just">
              <a:lnSpc>
                <a:spcPct val="150000"/>
              </a:lnSpc>
              <a:spcBef>
                <a:spcPts val="0"/>
              </a:spcBef>
              <a:spcAft>
                <a:spcPts val="600"/>
              </a:spcAft>
              <a:tabLst>
                <a:tab pos="3371850" algn="l"/>
              </a:tabLst>
            </a:pPr>
            <a:r>
              <a:rPr lang="en-US" sz="11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Fig. S1. TM4SF1 expression in cultured cells </a:t>
            </a:r>
            <a:r>
              <a:rPr lang="en-US" sz="1100" b="1" i="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in vitro</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TM4SF1 expression in various cultured cells </a:t>
            </a:r>
            <a:r>
              <a:rPr lang="en-US" sz="1100" i="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in vitro</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was examined by </a:t>
            </a:r>
            <a:r>
              <a:rPr lang="en-US" sz="11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quantitative real-time PCR and </a:t>
            </a:r>
            <a:r>
              <a:rPr lang="en-US" sz="11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(B)</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flow cytometry. </a:t>
            </a:r>
            <a:r>
              <a:rPr lang="en-US" sz="11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All cultured endothelial cells (EC), regardless of their tissue origin, expressed high levels of TM4SF1. In non- endothelial cell types, with the exception of mesenchymal stem cells (SMC, bone marrow derived), TM4SF1 expression is either very low as in smooth muscle cells (</a:t>
            </a:r>
            <a:r>
              <a:rPr lang="en-US" sz="1100"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HBdSMC</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bladder) and fibroblasts (HDF, dermal; 3T3, embryo), or not expressed, as in epithelial cells (HEK293, kidney), epidermal melanocytes (</a:t>
            </a:r>
            <a:r>
              <a:rPr lang="en-US" sz="1100"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HemaLP</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lightly pigmented adult skin), and white blood cells (human and murine WBC). Arrows indicate the cells that originated from mouse tissues (MS1, 3T3, and </a:t>
            </a:r>
            <a:r>
              <a:rPr lang="en-US" sz="1100"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mWBC</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en-US" sz="11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(B)</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Representative TM4SF1 protein expression in HPAEC, HDF, and HEK293 cells tallies with their mRNA results presented in </a:t>
            </a:r>
            <a:r>
              <a:rPr lang="en-US" sz="11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Protein abundance was high in endothelial cells (HPAEC), very low in fibroblasts (HDF), and no expression was observed in epithelial cells (HEK293). Abbreviations: ECFC, endothelial colony forming cells; PA, pulmonary artery; LM, lung microvascular; DM, dermal microvascular; UV, umbilical vein; CA, coronary artery; </a:t>
            </a:r>
            <a:r>
              <a:rPr lang="en-US" sz="1100"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dLY</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adult lymphatic; MS1, mouse SV1 immortalized islet EC. </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28321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53">
            <a:extLst>
              <a:ext uri="{FF2B5EF4-FFF2-40B4-BE49-F238E27FC236}">
                <a16:creationId xmlns:a16="http://schemas.microsoft.com/office/drawing/2014/main" id="{DD6E2A97-42BB-73C4-4330-D9B14F0A2938}"/>
              </a:ext>
            </a:extLst>
          </p:cNvPr>
          <p:cNvSpPr txBox="1"/>
          <p:nvPr/>
        </p:nvSpPr>
        <p:spPr>
          <a:xfrm>
            <a:off x="2699982" y="3236879"/>
            <a:ext cx="295274" cy="276999"/>
          </a:xfrm>
          <a:prstGeom prst="rect">
            <a:avLst/>
          </a:prstGeom>
          <a:noFill/>
        </p:spPr>
        <p:txBody>
          <a:bodyPr wrap="none" rtlCol="0">
            <a:spAutoFit/>
          </a:bodyPr>
          <a:lstStyle/>
          <a:p>
            <a:r>
              <a:rPr lang="en-US" sz="1200" b="1" dirty="0">
                <a:latin typeface="Arial" panose="020B0604020202020204" pitchFamily="34" charset="0"/>
                <a:cs typeface="Arial" panose="020B0604020202020204" pitchFamily="34" charset="0"/>
              </a:rPr>
              <a:t>C</a:t>
            </a:r>
          </a:p>
        </p:txBody>
      </p:sp>
      <p:sp>
        <p:nvSpPr>
          <p:cNvPr id="89" name="TextBox 88">
            <a:extLst>
              <a:ext uri="{FF2B5EF4-FFF2-40B4-BE49-F238E27FC236}">
                <a16:creationId xmlns:a16="http://schemas.microsoft.com/office/drawing/2014/main" id="{7D382D3B-ABE1-6674-A823-FB15D793FC07}"/>
              </a:ext>
            </a:extLst>
          </p:cNvPr>
          <p:cNvSpPr txBox="1"/>
          <p:nvPr/>
        </p:nvSpPr>
        <p:spPr>
          <a:xfrm>
            <a:off x="2704715" y="1209101"/>
            <a:ext cx="295274" cy="276999"/>
          </a:xfrm>
          <a:prstGeom prst="rect">
            <a:avLst/>
          </a:prstGeom>
          <a:noFill/>
        </p:spPr>
        <p:txBody>
          <a:bodyPr wrap="none" rtlCol="0">
            <a:spAutoFit/>
          </a:bodyPr>
          <a:lstStyle/>
          <a:p>
            <a:r>
              <a:rPr lang="en-US" sz="1200" b="1" dirty="0">
                <a:latin typeface="Arial" panose="020B0604020202020204" pitchFamily="34" charset="0"/>
                <a:cs typeface="Arial" panose="020B0604020202020204" pitchFamily="34" charset="0"/>
              </a:rPr>
              <a:t>B</a:t>
            </a:r>
          </a:p>
        </p:txBody>
      </p:sp>
      <p:sp>
        <p:nvSpPr>
          <p:cNvPr id="98" name="TextBox 97">
            <a:extLst>
              <a:ext uri="{FF2B5EF4-FFF2-40B4-BE49-F238E27FC236}">
                <a16:creationId xmlns:a16="http://schemas.microsoft.com/office/drawing/2014/main" id="{E788C373-142D-BA7A-95C5-F3ADA4DA01AD}"/>
              </a:ext>
            </a:extLst>
          </p:cNvPr>
          <p:cNvSpPr txBox="1"/>
          <p:nvPr/>
        </p:nvSpPr>
        <p:spPr>
          <a:xfrm>
            <a:off x="2689952" y="132291"/>
            <a:ext cx="295274" cy="276999"/>
          </a:xfrm>
          <a:prstGeom prst="rect">
            <a:avLst/>
          </a:prstGeom>
          <a:noFill/>
        </p:spPr>
        <p:txBody>
          <a:bodyPr wrap="none" rtlCol="0">
            <a:spAutoFit/>
          </a:bodyPr>
          <a:lstStyle/>
          <a:p>
            <a:r>
              <a:rPr lang="en-US" sz="1200" b="1" dirty="0">
                <a:latin typeface="Arial" panose="020B0604020202020204" pitchFamily="34" charset="0"/>
                <a:cs typeface="Arial" panose="020B0604020202020204" pitchFamily="34" charset="0"/>
              </a:rPr>
              <a:t>A</a:t>
            </a:r>
          </a:p>
        </p:txBody>
      </p:sp>
      <p:grpSp>
        <p:nvGrpSpPr>
          <p:cNvPr id="110" name="Group 109">
            <a:extLst>
              <a:ext uri="{FF2B5EF4-FFF2-40B4-BE49-F238E27FC236}">
                <a16:creationId xmlns:a16="http://schemas.microsoft.com/office/drawing/2014/main" id="{F191BE0A-CC1E-9B42-61F8-ACEA3EBD6E46}"/>
              </a:ext>
            </a:extLst>
          </p:cNvPr>
          <p:cNvGrpSpPr/>
          <p:nvPr/>
        </p:nvGrpSpPr>
        <p:grpSpPr>
          <a:xfrm>
            <a:off x="3848181" y="3244234"/>
            <a:ext cx="4738996" cy="1119780"/>
            <a:chOff x="3851027" y="4329277"/>
            <a:chExt cx="4738996" cy="1119780"/>
          </a:xfrm>
        </p:grpSpPr>
        <p:pic>
          <p:nvPicPr>
            <p:cNvPr id="99" name="Picture 2" descr="R:\Pathology\Shih Lab\Summary\_KO mouse\Genotyping\01-02-2012\clin7 2013-01-02 13hr 37min.jpg">
              <a:extLst>
                <a:ext uri="{FF2B5EF4-FFF2-40B4-BE49-F238E27FC236}">
                  <a16:creationId xmlns:a16="http://schemas.microsoft.com/office/drawing/2014/main" id="{11BC3E44-8A65-5379-3D83-813CA55E380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3098" t="5829" r="36439" b="87260"/>
            <a:stretch/>
          </p:blipFill>
          <p:spPr bwMode="auto">
            <a:xfrm>
              <a:off x="3898775" y="4666258"/>
              <a:ext cx="867217" cy="358751"/>
            </a:xfrm>
            <a:prstGeom prst="rect">
              <a:avLst/>
            </a:prstGeom>
            <a:noFill/>
            <a:extLst>
              <a:ext uri="{909E8E84-426E-40DD-AFC4-6F175D3DCCD1}">
                <a14:hiddenFill xmlns:a14="http://schemas.microsoft.com/office/drawing/2010/main">
                  <a:solidFill>
                    <a:srgbClr val="FFFFFF"/>
                  </a:solidFill>
                </a14:hiddenFill>
              </a:ext>
            </a:extLst>
          </p:spPr>
        </p:pic>
        <p:sp>
          <p:nvSpPr>
            <p:cNvPr id="100" name="Text Box 65">
              <a:extLst>
                <a:ext uri="{FF2B5EF4-FFF2-40B4-BE49-F238E27FC236}">
                  <a16:creationId xmlns:a16="http://schemas.microsoft.com/office/drawing/2014/main" id="{397F7A56-AD09-3D83-37E4-6D682CC9ED18}"/>
                </a:ext>
              </a:extLst>
            </p:cNvPr>
            <p:cNvSpPr txBox="1">
              <a:spLocks noChangeArrowheads="1"/>
            </p:cNvSpPr>
            <p:nvPr/>
          </p:nvSpPr>
          <p:spPr bwMode="auto">
            <a:xfrm>
              <a:off x="5269618" y="4620507"/>
              <a:ext cx="3309142" cy="40011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000" b="1" dirty="0">
                  <a:latin typeface="Courier New" panose="02070309020205020404" pitchFamily="49" charset="0"/>
                  <a:cs typeface="Courier New" panose="02070309020205020404" pitchFamily="49" charset="0"/>
                </a:rPr>
                <a:t>F</a:t>
              </a:r>
              <a:r>
                <a:rPr lang="en-US" sz="1000" dirty="0">
                  <a:latin typeface="Courier New" panose="02070309020205020404" pitchFamily="49" charset="0"/>
                  <a:cs typeface="Courier New" panose="02070309020205020404" pitchFamily="49" charset="0"/>
                </a:rPr>
                <a:t>:     CAGACTGGAAACGGTCCAAAAGGCTGCAAG</a:t>
              </a:r>
            </a:p>
            <a:p>
              <a:r>
                <a:rPr lang="en-US" sz="1000" b="1" dirty="0">
                  <a:latin typeface="Courier New" panose="02070309020205020404" pitchFamily="49" charset="0"/>
                  <a:cs typeface="Courier New" panose="02070309020205020404" pitchFamily="49" charset="0"/>
                </a:rPr>
                <a:t>R(</a:t>
              </a:r>
              <a:r>
                <a:rPr lang="en-US" sz="700" b="1" dirty="0">
                  <a:latin typeface="Courier New" panose="02070309020205020404" pitchFamily="49" charset="0"/>
                  <a:cs typeface="Courier New" panose="02070309020205020404" pitchFamily="49" charset="0"/>
                </a:rPr>
                <a:t>+/+</a:t>
              </a:r>
              <a:r>
                <a:rPr lang="en-US" sz="1000" b="1" dirty="0">
                  <a:latin typeface="Courier New" panose="02070309020205020404" pitchFamily="49" charset="0"/>
                  <a:cs typeface="Courier New" panose="02070309020205020404" pitchFamily="49" charset="0"/>
                </a:rPr>
                <a:t>): </a:t>
              </a:r>
              <a:r>
                <a:rPr lang="en-US" sz="1000" dirty="0">
                  <a:latin typeface="Courier New" panose="02070309020205020404" pitchFamily="49" charset="0"/>
                  <a:cs typeface="Courier New" panose="02070309020205020404" pitchFamily="49" charset="0"/>
                </a:rPr>
                <a:t>GAAACGGCTGAGGTGGTCCTCCGTAGCATAC</a:t>
              </a:r>
            </a:p>
          </p:txBody>
        </p:sp>
        <p:sp>
          <p:nvSpPr>
            <p:cNvPr id="101" name="TextBox 100">
              <a:extLst>
                <a:ext uri="{FF2B5EF4-FFF2-40B4-BE49-F238E27FC236}">
                  <a16:creationId xmlns:a16="http://schemas.microsoft.com/office/drawing/2014/main" id="{62542B9E-F38D-CAC0-DDE0-6F2D679AF2C3}"/>
                </a:ext>
              </a:extLst>
            </p:cNvPr>
            <p:cNvSpPr txBox="1"/>
            <p:nvPr/>
          </p:nvSpPr>
          <p:spPr>
            <a:xfrm>
              <a:off x="4023084" y="4329277"/>
              <a:ext cx="700882" cy="230832"/>
            </a:xfrm>
            <a:prstGeom prst="rect">
              <a:avLst/>
            </a:prstGeom>
            <a:noFill/>
          </p:spPr>
          <p:txBody>
            <a:bodyPr wrap="square" rtlCol="0">
              <a:spAutoFit/>
            </a:bodyPr>
            <a:lstStyle/>
            <a:p>
              <a:r>
                <a:rPr lang="en-US" sz="900" b="1" dirty="0">
                  <a:latin typeface="Arial" panose="020B0604020202020204" pitchFamily="34" charset="0"/>
                  <a:cs typeface="Arial" panose="020B0604020202020204" pitchFamily="34" charset="0"/>
                </a:rPr>
                <a:t>TM4SF1</a:t>
              </a:r>
            </a:p>
          </p:txBody>
        </p:sp>
        <p:sp>
          <p:nvSpPr>
            <p:cNvPr id="102" name="TextBox 101">
              <a:extLst>
                <a:ext uri="{FF2B5EF4-FFF2-40B4-BE49-F238E27FC236}">
                  <a16:creationId xmlns:a16="http://schemas.microsoft.com/office/drawing/2014/main" id="{46A3C5CE-8C8B-8A49-7B6A-C7633EB26E47}"/>
                </a:ext>
              </a:extLst>
            </p:cNvPr>
            <p:cNvSpPr txBox="1"/>
            <p:nvPr/>
          </p:nvSpPr>
          <p:spPr>
            <a:xfrm>
              <a:off x="3851027" y="4451916"/>
              <a:ext cx="984250" cy="246221"/>
            </a:xfrm>
            <a:prstGeom prst="rect">
              <a:avLst/>
            </a:prstGeom>
            <a:noFill/>
          </p:spPr>
          <p:txBody>
            <a:bodyPr wrap="square" rtlCol="0">
              <a:spAutoFit/>
            </a:bodyPr>
            <a:lstStyle/>
            <a:p>
              <a:r>
                <a:rPr lang="en-US" sz="1000" b="1" dirty="0">
                  <a:latin typeface="Arial" panose="020B0604020202020204" pitchFamily="34" charset="0"/>
                  <a:cs typeface="Arial" panose="020B0604020202020204" pitchFamily="34" charset="0"/>
                </a:rPr>
                <a:t>+/+    +/-    -/-</a:t>
              </a:r>
            </a:p>
          </p:txBody>
        </p:sp>
        <p:sp>
          <p:nvSpPr>
            <p:cNvPr id="103" name="TextBox 102">
              <a:extLst>
                <a:ext uri="{FF2B5EF4-FFF2-40B4-BE49-F238E27FC236}">
                  <a16:creationId xmlns:a16="http://schemas.microsoft.com/office/drawing/2014/main" id="{96B81121-B126-7647-162E-3E1C4E8D39C5}"/>
                </a:ext>
              </a:extLst>
            </p:cNvPr>
            <p:cNvSpPr txBox="1"/>
            <p:nvPr/>
          </p:nvSpPr>
          <p:spPr>
            <a:xfrm>
              <a:off x="4690815" y="4734521"/>
              <a:ext cx="647700" cy="215444"/>
            </a:xfrm>
            <a:prstGeom prst="rect">
              <a:avLst/>
            </a:prstGeom>
            <a:noFill/>
          </p:spPr>
          <p:txBody>
            <a:bodyPr wrap="square" rtlCol="0">
              <a:spAutoFit/>
            </a:bodyPr>
            <a:lstStyle/>
            <a:p>
              <a:r>
                <a:rPr lang="en-US" sz="800" b="1" dirty="0">
                  <a:latin typeface="Arial" panose="020B0604020202020204" pitchFamily="34" charset="0"/>
                  <a:cs typeface="Arial" panose="020B0604020202020204" pitchFamily="34" charset="0"/>
                </a:rPr>
                <a:t>- 596 bp</a:t>
              </a:r>
            </a:p>
          </p:txBody>
        </p:sp>
        <p:cxnSp>
          <p:nvCxnSpPr>
            <p:cNvPr id="104" name="Straight Connector 103">
              <a:extLst>
                <a:ext uri="{FF2B5EF4-FFF2-40B4-BE49-F238E27FC236}">
                  <a16:creationId xmlns:a16="http://schemas.microsoft.com/office/drawing/2014/main" id="{57C9AA78-CBDB-8BEE-65F5-F7E904326920}"/>
                </a:ext>
              </a:extLst>
            </p:cNvPr>
            <p:cNvCxnSpPr/>
            <p:nvPr/>
          </p:nvCxnSpPr>
          <p:spPr>
            <a:xfrm>
              <a:off x="3893179" y="4503936"/>
              <a:ext cx="88494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5" name="TextBox 104">
              <a:extLst>
                <a:ext uri="{FF2B5EF4-FFF2-40B4-BE49-F238E27FC236}">
                  <a16:creationId xmlns:a16="http://schemas.microsoft.com/office/drawing/2014/main" id="{1CA82941-6127-91B8-63F3-DBE7CF33352C}"/>
                </a:ext>
              </a:extLst>
            </p:cNvPr>
            <p:cNvSpPr txBox="1"/>
            <p:nvPr/>
          </p:nvSpPr>
          <p:spPr>
            <a:xfrm>
              <a:off x="4690021" y="5119646"/>
              <a:ext cx="647700" cy="215444"/>
            </a:xfrm>
            <a:prstGeom prst="rect">
              <a:avLst/>
            </a:prstGeom>
            <a:noFill/>
          </p:spPr>
          <p:txBody>
            <a:bodyPr wrap="square" rtlCol="0">
              <a:spAutoFit/>
            </a:bodyPr>
            <a:lstStyle/>
            <a:p>
              <a:r>
                <a:rPr lang="en-US" sz="800" b="1" dirty="0">
                  <a:latin typeface="Arial" panose="020B0604020202020204" pitchFamily="34" charset="0"/>
                  <a:cs typeface="Arial" panose="020B0604020202020204" pitchFamily="34" charset="0"/>
                </a:rPr>
                <a:t>- 397 bp</a:t>
              </a:r>
            </a:p>
          </p:txBody>
        </p:sp>
        <p:sp>
          <p:nvSpPr>
            <p:cNvPr id="106" name="Text Box 65">
              <a:extLst>
                <a:ext uri="{FF2B5EF4-FFF2-40B4-BE49-F238E27FC236}">
                  <a16:creationId xmlns:a16="http://schemas.microsoft.com/office/drawing/2014/main" id="{BFBED0BC-A486-A4AB-889A-A94B5B2EA217}"/>
                </a:ext>
              </a:extLst>
            </p:cNvPr>
            <p:cNvSpPr txBox="1">
              <a:spLocks noChangeArrowheads="1"/>
            </p:cNvSpPr>
            <p:nvPr/>
          </p:nvSpPr>
          <p:spPr bwMode="auto">
            <a:xfrm>
              <a:off x="5280881" y="5048947"/>
              <a:ext cx="3309142" cy="40011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000" b="1" dirty="0">
                  <a:latin typeface="Courier New" panose="02070309020205020404" pitchFamily="49" charset="0"/>
                  <a:cs typeface="Courier New" panose="02070309020205020404" pitchFamily="49" charset="0"/>
                </a:rPr>
                <a:t>F</a:t>
              </a:r>
              <a:r>
                <a:rPr lang="en-US" sz="1000" dirty="0">
                  <a:latin typeface="Courier New" panose="02070309020205020404" pitchFamily="49" charset="0"/>
                  <a:cs typeface="Courier New" panose="02070309020205020404" pitchFamily="49" charset="0"/>
                </a:rPr>
                <a:t>:     CAGACTGGAAACGGTCCAAAAGGCTGCAAG</a:t>
              </a:r>
            </a:p>
            <a:p>
              <a:r>
                <a:rPr lang="en-US" sz="1000" b="1" dirty="0">
                  <a:latin typeface="Courier New" panose="02070309020205020404" pitchFamily="49" charset="0"/>
                  <a:cs typeface="Courier New" panose="02070309020205020404" pitchFamily="49" charset="0"/>
                </a:rPr>
                <a:t>R(</a:t>
              </a:r>
              <a:r>
                <a:rPr lang="en-US" sz="700" b="1" dirty="0">
                  <a:latin typeface="Courier New" panose="02070309020205020404" pitchFamily="49" charset="0"/>
                  <a:cs typeface="Courier New" panose="02070309020205020404" pitchFamily="49" charset="0"/>
                </a:rPr>
                <a:t>-/-</a:t>
              </a:r>
              <a:r>
                <a:rPr lang="en-US" sz="1000" b="1" dirty="0">
                  <a:latin typeface="Courier New" panose="02070309020205020404" pitchFamily="49" charset="0"/>
                  <a:cs typeface="Courier New" panose="02070309020205020404" pitchFamily="49" charset="0"/>
                </a:rPr>
                <a:t>): </a:t>
              </a:r>
              <a:r>
                <a:rPr lang="en-US" sz="1000" dirty="0">
                  <a:latin typeface="Courier New" panose="02070309020205020404" pitchFamily="49" charset="0"/>
                  <a:cs typeface="Courier New" panose="02070309020205020404" pitchFamily="49" charset="0"/>
                </a:rPr>
                <a:t>CTGGTTGCTGACTAATTGAGATGCATGCTTTGC</a:t>
              </a:r>
            </a:p>
          </p:txBody>
        </p:sp>
        <p:pic>
          <p:nvPicPr>
            <p:cNvPr id="107" name="Picture 2" descr="R:\Pathology\Shih Lab\Summary\_KO mouse\Genotyping\01-02-2012\clin7 2013-01-02 13hr 37min.jpg">
              <a:extLst>
                <a:ext uri="{FF2B5EF4-FFF2-40B4-BE49-F238E27FC236}">
                  <a16:creationId xmlns:a16="http://schemas.microsoft.com/office/drawing/2014/main" id="{6EFD9D86-F105-293B-FE28-6D79D0F4597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429" t="5829" r="60131" b="87919"/>
            <a:stretch/>
          </p:blipFill>
          <p:spPr bwMode="auto">
            <a:xfrm>
              <a:off x="3897066" y="5073570"/>
              <a:ext cx="865350" cy="324505"/>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3" name="Straight Connector 2">
            <a:extLst>
              <a:ext uri="{FF2B5EF4-FFF2-40B4-BE49-F238E27FC236}">
                <a16:creationId xmlns:a16="http://schemas.microsoft.com/office/drawing/2014/main" id="{974658AE-C210-C6DA-B395-0B6ECBAF4E73}"/>
              </a:ext>
            </a:extLst>
          </p:cNvPr>
          <p:cNvCxnSpPr/>
          <p:nvPr/>
        </p:nvCxnSpPr>
        <p:spPr>
          <a:xfrm>
            <a:off x="4832431" y="3685955"/>
            <a:ext cx="274320"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57D7413E-2989-01F1-7FB5-ED334A2414BF}"/>
              </a:ext>
            </a:extLst>
          </p:cNvPr>
          <p:cNvCxnSpPr/>
          <p:nvPr/>
        </p:nvCxnSpPr>
        <p:spPr>
          <a:xfrm>
            <a:off x="4848061" y="4069650"/>
            <a:ext cx="190500"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grpSp>
        <p:nvGrpSpPr>
          <p:cNvPr id="43" name="Group 42">
            <a:extLst>
              <a:ext uri="{FF2B5EF4-FFF2-40B4-BE49-F238E27FC236}">
                <a16:creationId xmlns:a16="http://schemas.microsoft.com/office/drawing/2014/main" id="{A5925F1C-11F3-86C4-4003-7124A60FEBE7}"/>
              </a:ext>
            </a:extLst>
          </p:cNvPr>
          <p:cNvGrpSpPr/>
          <p:nvPr/>
        </p:nvGrpSpPr>
        <p:grpSpPr>
          <a:xfrm>
            <a:off x="3346853" y="95333"/>
            <a:ext cx="6457542" cy="736080"/>
            <a:chOff x="3346853" y="573818"/>
            <a:chExt cx="6457542" cy="736080"/>
          </a:xfrm>
        </p:grpSpPr>
        <p:sp>
          <p:nvSpPr>
            <p:cNvPr id="121" name="Rectangle 20">
              <a:extLst>
                <a:ext uri="{FF2B5EF4-FFF2-40B4-BE49-F238E27FC236}">
                  <a16:creationId xmlns:a16="http://schemas.microsoft.com/office/drawing/2014/main" id="{084EBAB0-D0E4-0FF3-243B-86296B26DDFF}"/>
                </a:ext>
              </a:extLst>
            </p:cNvPr>
            <p:cNvSpPr>
              <a:spLocks noChangeArrowheads="1"/>
            </p:cNvSpPr>
            <p:nvPr/>
          </p:nvSpPr>
          <p:spPr bwMode="auto">
            <a:xfrm>
              <a:off x="4496926" y="936931"/>
              <a:ext cx="1128858" cy="155448"/>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800" b="1" dirty="0">
                  <a:solidFill>
                    <a:schemeClr val="bg1"/>
                  </a:solidFill>
                  <a:latin typeface="Arial" panose="020B0604020202020204" pitchFamily="34" charset="0"/>
                  <a:cs typeface="Arial" panose="020B0604020202020204" pitchFamily="34" charset="0"/>
                </a:rPr>
                <a:t>3</a:t>
              </a:r>
            </a:p>
          </p:txBody>
        </p:sp>
        <p:sp>
          <p:nvSpPr>
            <p:cNvPr id="122" name="Rectangle 21">
              <a:extLst>
                <a:ext uri="{FF2B5EF4-FFF2-40B4-BE49-F238E27FC236}">
                  <a16:creationId xmlns:a16="http://schemas.microsoft.com/office/drawing/2014/main" id="{8F771F81-D1E0-BEBC-27EE-9B02BF58EEAB}"/>
                </a:ext>
              </a:extLst>
            </p:cNvPr>
            <p:cNvSpPr>
              <a:spLocks noChangeArrowheads="1"/>
            </p:cNvSpPr>
            <p:nvPr/>
          </p:nvSpPr>
          <p:spPr bwMode="auto">
            <a:xfrm>
              <a:off x="7219744" y="937563"/>
              <a:ext cx="1147621" cy="155448"/>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800" b="1" dirty="0">
                  <a:solidFill>
                    <a:schemeClr val="bg1"/>
                  </a:solidFill>
                  <a:latin typeface="Arial" panose="020B0604020202020204" pitchFamily="34" charset="0"/>
                  <a:cs typeface="Arial" panose="020B0604020202020204" pitchFamily="34" charset="0"/>
                </a:rPr>
                <a:t>6</a:t>
              </a:r>
            </a:p>
          </p:txBody>
        </p:sp>
        <p:sp>
          <p:nvSpPr>
            <p:cNvPr id="123" name="Rectangle 22">
              <a:extLst>
                <a:ext uri="{FF2B5EF4-FFF2-40B4-BE49-F238E27FC236}">
                  <a16:creationId xmlns:a16="http://schemas.microsoft.com/office/drawing/2014/main" id="{5F9D3C16-CDEE-54DB-46FB-E2D5B16EA2FE}"/>
                </a:ext>
              </a:extLst>
            </p:cNvPr>
            <p:cNvSpPr>
              <a:spLocks noChangeArrowheads="1"/>
            </p:cNvSpPr>
            <p:nvPr/>
          </p:nvSpPr>
          <p:spPr bwMode="auto">
            <a:xfrm>
              <a:off x="5634217" y="937563"/>
              <a:ext cx="601432" cy="155448"/>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800" b="1" dirty="0">
                  <a:solidFill>
                    <a:schemeClr val="bg1"/>
                  </a:solidFill>
                  <a:latin typeface="Arial" panose="020B0604020202020204" pitchFamily="34" charset="0"/>
                  <a:cs typeface="Arial" panose="020B0604020202020204" pitchFamily="34" charset="0"/>
                </a:rPr>
                <a:t>4</a:t>
              </a:r>
            </a:p>
          </p:txBody>
        </p:sp>
        <p:sp>
          <p:nvSpPr>
            <p:cNvPr id="124" name="Rectangle 23">
              <a:extLst>
                <a:ext uri="{FF2B5EF4-FFF2-40B4-BE49-F238E27FC236}">
                  <a16:creationId xmlns:a16="http://schemas.microsoft.com/office/drawing/2014/main" id="{47970BDD-1540-0020-6CF8-FDCCD5D292BD}"/>
                </a:ext>
              </a:extLst>
            </p:cNvPr>
            <p:cNvSpPr>
              <a:spLocks noChangeArrowheads="1"/>
            </p:cNvSpPr>
            <p:nvPr/>
          </p:nvSpPr>
          <p:spPr bwMode="auto">
            <a:xfrm>
              <a:off x="6244242" y="937563"/>
              <a:ext cx="972507" cy="155448"/>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800" b="1" dirty="0">
                  <a:solidFill>
                    <a:schemeClr val="bg1"/>
                  </a:solidFill>
                  <a:latin typeface="Arial" panose="020B0604020202020204" pitchFamily="34" charset="0"/>
                  <a:cs typeface="Arial" panose="020B0604020202020204" pitchFamily="34" charset="0"/>
                </a:rPr>
                <a:t>5</a:t>
              </a:r>
            </a:p>
          </p:txBody>
        </p:sp>
        <p:sp>
          <p:nvSpPr>
            <p:cNvPr id="125" name="Rectangle 24">
              <a:extLst>
                <a:ext uri="{FF2B5EF4-FFF2-40B4-BE49-F238E27FC236}">
                  <a16:creationId xmlns:a16="http://schemas.microsoft.com/office/drawing/2014/main" id="{C7F66639-A52B-60C8-D717-9800691AB7E6}"/>
                </a:ext>
              </a:extLst>
            </p:cNvPr>
            <p:cNvSpPr>
              <a:spLocks noChangeArrowheads="1"/>
            </p:cNvSpPr>
            <p:nvPr/>
          </p:nvSpPr>
          <p:spPr bwMode="auto">
            <a:xfrm>
              <a:off x="8373884" y="936486"/>
              <a:ext cx="80261" cy="155448"/>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800" b="1" dirty="0">
                  <a:solidFill>
                    <a:schemeClr val="bg1"/>
                  </a:solidFill>
                  <a:latin typeface="Arial" panose="020B0604020202020204" pitchFamily="34" charset="0"/>
                  <a:cs typeface="Arial" panose="020B0604020202020204" pitchFamily="34" charset="0"/>
                </a:rPr>
                <a:t>7</a:t>
              </a:r>
            </a:p>
          </p:txBody>
        </p:sp>
        <p:sp>
          <p:nvSpPr>
            <p:cNvPr id="129" name="Rectangle 41">
              <a:extLst>
                <a:ext uri="{FF2B5EF4-FFF2-40B4-BE49-F238E27FC236}">
                  <a16:creationId xmlns:a16="http://schemas.microsoft.com/office/drawing/2014/main" id="{2C382995-2EF7-0AE4-F3FB-B58F79BF0AC8}"/>
                </a:ext>
              </a:extLst>
            </p:cNvPr>
            <p:cNvSpPr>
              <a:spLocks noChangeArrowheads="1"/>
            </p:cNvSpPr>
            <p:nvPr/>
          </p:nvSpPr>
          <p:spPr bwMode="auto">
            <a:xfrm>
              <a:off x="3346853" y="934069"/>
              <a:ext cx="1147620" cy="155448"/>
            </a:xfrm>
            <a:prstGeom prst="rect">
              <a:avLst/>
            </a:prstGeom>
            <a:solidFill>
              <a:srgbClr val="00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800" b="1" dirty="0">
                  <a:solidFill>
                    <a:schemeClr val="bg1"/>
                  </a:solidFill>
                  <a:latin typeface="Arial" panose="020B0604020202020204" pitchFamily="34" charset="0"/>
                  <a:cs typeface="Arial" panose="020B0604020202020204" pitchFamily="34" charset="0"/>
                </a:rPr>
                <a:t>3</a:t>
              </a:r>
            </a:p>
          </p:txBody>
        </p:sp>
        <p:sp>
          <p:nvSpPr>
            <p:cNvPr id="132" name="Rectangle 54">
              <a:extLst>
                <a:ext uri="{FF2B5EF4-FFF2-40B4-BE49-F238E27FC236}">
                  <a16:creationId xmlns:a16="http://schemas.microsoft.com/office/drawing/2014/main" id="{60376F51-7074-F360-68E5-8537D01FE2CC}"/>
                </a:ext>
              </a:extLst>
            </p:cNvPr>
            <p:cNvSpPr>
              <a:spLocks noChangeArrowheads="1"/>
            </p:cNvSpPr>
            <p:nvPr/>
          </p:nvSpPr>
          <p:spPr bwMode="auto">
            <a:xfrm>
              <a:off x="8471544" y="1139665"/>
              <a:ext cx="420657" cy="153024"/>
            </a:xfrm>
            <a:prstGeom prst="rect">
              <a:avLst/>
            </a:prstGeom>
            <a:noFill/>
            <a:ln>
              <a:noFill/>
            </a:ln>
            <a:effectLst/>
            <a:extLst>
              <a:ext uri="{909E8E84-426E-40DD-AFC4-6F175D3DCCD1}">
                <a14:hiddenFill xmlns:a14="http://schemas.microsoft.com/office/drawing/2010/main">
                  <a:solidFill>
                    <a:srgbClr val="3333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800" b="1" dirty="0">
                  <a:latin typeface="Arial" panose="020B0604020202020204" pitchFamily="34" charset="0"/>
                  <a:cs typeface="Arial" panose="020B0604020202020204" pitchFamily="34" charset="0"/>
                </a:rPr>
                <a:t>- 202 </a:t>
              </a:r>
              <a:r>
                <a:rPr lang="en-US" sz="800" b="1" dirty="0" err="1">
                  <a:latin typeface="Arial" panose="020B0604020202020204" pitchFamily="34" charset="0"/>
                  <a:cs typeface="Arial" panose="020B0604020202020204" pitchFamily="34" charset="0"/>
                </a:rPr>
                <a:t>aa</a:t>
              </a:r>
              <a:endParaRPr lang="en-US" sz="800" b="1" dirty="0">
                <a:latin typeface="Arial" panose="020B0604020202020204" pitchFamily="34" charset="0"/>
                <a:cs typeface="Arial" panose="020B0604020202020204" pitchFamily="34" charset="0"/>
              </a:endParaRPr>
            </a:p>
          </p:txBody>
        </p:sp>
        <p:grpSp>
          <p:nvGrpSpPr>
            <p:cNvPr id="64" name="Group 63">
              <a:extLst>
                <a:ext uri="{FF2B5EF4-FFF2-40B4-BE49-F238E27FC236}">
                  <a16:creationId xmlns:a16="http://schemas.microsoft.com/office/drawing/2014/main" id="{B138189B-7262-6B10-F903-C1177E24E893}"/>
                </a:ext>
              </a:extLst>
            </p:cNvPr>
            <p:cNvGrpSpPr/>
            <p:nvPr/>
          </p:nvGrpSpPr>
          <p:grpSpPr>
            <a:xfrm>
              <a:off x="4495972" y="760010"/>
              <a:ext cx="1746504" cy="168010"/>
              <a:chOff x="4516444" y="4588909"/>
              <a:chExt cx="1746504" cy="168010"/>
            </a:xfrm>
          </p:grpSpPr>
          <p:cxnSp>
            <p:nvCxnSpPr>
              <p:cNvPr id="58" name="Straight Arrow Connector 57">
                <a:extLst>
                  <a:ext uri="{FF2B5EF4-FFF2-40B4-BE49-F238E27FC236}">
                    <a16:creationId xmlns:a16="http://schemas.microsoft.com/office/drawing/2014/main" id="{ACBB1F59-0361-C215-BB73-A7CCB656C370}"/>
                  </a:ext>
                </a:extLst>
              </p:cNvPr>
              <p:cNvCxnSpPr>
                <a:cxnSpLocks/>
              </p:cNvCxnSpPr>
              <p:nvPr/>
            </p:nvCxnSpPr>
            <p:spPr>
              <a:xfrm>
                <a:off x="4516444" y="4591837"/>
                <a:ext cx="0" cy="164592"/>
              </a:xfrm>
              <a:prstGeom prst="straightConnector1">
                <a:avLst/>
              </a:prstGeom>
              <a:ln>
                <a:solidFill>
                  <a:schemeClr val="tx1">
                    <a:lumMod val="50000"/>
                    <a:lumOff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60" name="Straight Arrow Connector 59">
                <a:extLst>
                  <a:ext uri="{FF2B5EF4-FFF2-40B4-BE49-F238E27FC236}">
                    <a16:creationId xmlns:a16="http://schemas.microsoft.com/office/drawing/2014/main" id="{A1E6DF9C-14A0-4C18-4CCD-BEEBA03E3185}"/>
                  </a:ext>
                </a:extLst>
              </p:cNvPr>
              <p:cNvCxnSpPr>
                <a:cxnSpLocks/>
              </p:cNvCxnSpPr>
              <p:nvPr/>
            </p:nvCxnSpPr>
            <p:spPr>
              <a:xfrm>
                <a:off x="5650364" y="4592327"/>
                <a:ext cx="0" cy="164592"/>
              </a:xfrm>
              <a:prstGeom prst="straightConnector1">
                <a:avLst/>
              </a:prstGeom>
              <a:ln>
                <a:solidFill>
                  <a:schemeClr val="tx1">
                    <a:lumMod val="50000"/>
                    <a:lumOff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61" name="Straight Arrow Connector 60">
                <a:extLst>
                  <a:ext uri="{FF2B5EF4-FFF2-40B4-BE49-F238E27FC236}">
                    <a16:creationId xmlns:a16="http://schemas.microsoft.com/office/drawing/2014/main" id="{C9F464E8-F198-C97C-BC06-783A92D7D736}"/>
                  </a:ext>
                </a:extLst>
              </p:cNvPr>
              <p:cNvCxnSpPr>
                <a:cxnSpLocks/>
              </p:cNvCxnSpPr>
              <p:nvPr/>
            </p:nvCxnSpPr>
            <p:spPr>
              <a:xfrm>
                <a:off x="6261695" y="4588909"/>
                <a:ext cx="0" cy="164592"/>
              </a:xfrm>
              <a:prstGeom prst="straightConnector1">
                <a:avLst/>
              </a:prstGeom>
              <a:ln>
                <a:solidFill>
                  <a:schemeClr val="tx1">
                    <a:lumMod val="50000"/>
                    <a:lumOff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63" name="Straight Connector 62">
                <a:extLst>
                  <a:ext uri="{FF2B5EF4-FFF2-40B4-BE49-F238E27FC236}">
                    <a16:creationId xmlns:a16="http://schemas.microsoft.com/office/drawing/2014/main" id="{EBF17474-BE68-EDEA-3391-D571B42C5632}"/>
                  </a:ext>
                </a:extLst>
              </p:cNvPr>
              <p:cNvCxnSpPr/>
              <p:nvPr/>
            </p:nvCxnSpPr>
            <p:spPr>
              <a:xfrm>
                <a:off x="4516444" y="4588909"/>
                <a:ext cx="174650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65" name="TextBox 64">
              <a:extLst>
                <a:ext uri="{FF2B5EF4-FFF2-40B4-BE49-F238E27FC236}">
                  <a16:creationId xmlns:a16="http://schemas.microsoft.com/office/drawing/2014/main" id="{9DB643E7-8644-AD0C-BFFD-BF7B33F65263}"/>
                </a:ext>
              </a:extLst>
            </p:cNvPr>
            <p:cNvSpPr txBox="1"/>
            <p:nvPr/>
          </p:nvSpPr>
          <p:spPr>
            <a:xfrm>
              <a:off x="4851790" y="573818"/>
              <a:ext cx="1058303" cy="246221"/>
            </a:xfrm>
            <a:prstGeom prst="rect">
              <a:avLst/>
            </a:prstGeom>
            <a:noFill/>
          </p:spPr>
          <p:txBody>
            <a:bodyPr wrap="none" rtlCol="0">
              <a:spAutoFit/>
            </a:bodyPr>
            <a:lstStyle/>
            <a:p>
              <a:r>
                <a:rPr lang="en-US" sz="1000" dirty="0">
                  <a:solidFill>
                    <a:schemeClr val="tx1">
                      <a:lumMod val="50000"/>
                      <a:lumOff val="50000"/>
                    </a:schemeClr>
                  </a:solidFill>
                  <a:latin typeface="Arial" panose="020B0604020202020204" pitchFamily="34" charset="0"/>
                  <a:cs typeface="Arial" panose="020B0604020202020204" pitchFamily="34" charset="0"/>
                </a:rPr>
                <a:t>starts with ATG</a:t>
              </a:r>
            </a:p>
          </p:txBody>
        </p:sp>
        <p:grpSp>
          <p:nvGrpSpPr>
            <p:cNvPr id="29" name="Group 28">
              <a:extLst>
                <a:ext uri="{FF2B5EF4-FFF2-40B4-BE49-F238E27FC236}">
                  <a16:creationId xmlns:a16="http://schemas.microsoft.com/office/drawing/2014/main" id="{EE492F6A-601F-4045-151D-291BD59D0E8F}"/>
                </a:ext>
              </a:extLst>
            </p:cNvPr>
            <p:cNvGrpSpPr/>
            <p:nvPr/>
          </p:nvGrpSpPr>
          <p:grpSpPr>
            <a:xfrm>
              <a:off x="3353432" y="1171902"/>
              <a:ext cx="685452" cy="122237"/>
              <a:chOff x="3184676" y="1149287"/>
              <a:chExt cx="685452" cy="122237"/>
            </a:xfrm>
          </p:grpSpPr>
          <p:sp>
            <p:nvSpPr>
              <p:cNvPr id="27" name="Rectangle 20">
                <a:extLst>
                  <a:ext uri="{FF2B5EF4-FFF2-40B4-BE49-F238E27FC236}">
                    <a16:creationId xmlns:a16="http://schemas.microsoft.com/office/drawing/2014/main" id="{22DAA693-577A-4831-17D1-641A8755B0AB}"/>
                  </a:ext>
                </a:extLst>
              </p:cNvPr>
              <p:cNvSpPr>
                <a:spLocks noChangeArrowheads="1"/>
              </p:cNvSpPr>
              <p:nvPr/>
            </p:nvSpPr>
            <p:spPr bwMode="auto">
              <a:xfrm>
                <a:off x="3184676" y="1149287"/>
                <a:ext cx="419782" cy="122237"/>
              </a:xfrm>
              <a:prstGeom prst="rect">
                <a:avLst/>
              </a:prstGeom>
              <a:solidFill>
                <a:srgbClr val="3333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600" dirty="0">
                    <a:solidFill>
                      <a:schemeClr val="bg1"/>
                    </a:solidFill>
                    <a:latin typeface="Arial" panose="020B0604020202020204" pitchFamily="34" charset="0"/>
                    <a:cs typeface="Arial" panose="020B0604020202020204" pitchFamily="34" charset="0"/>
                  </a:rPr>
                  <a:t>non-coding</a:t>
                </a:r>
              </a:p>
            </p:txBody>
          </p:sp>
          <p:sp>
            <p:nvSpPr>
              <p:cNvPr id="28" name="Rectangle 61">
                <a:extLst>
                  <a:ext uri="{FF2B5EF4-FFF2-40B4-BE49-F238E27FC236}">
                    <a16:creationId xmlns:a16="http://schemas.microsoft.com/office/drawing/2014/main" id="{25B257C0-FBE8-03FF-726C-203C6F25521F}"/>
                  </a:ext>
                </a:extLst>
              </p:cNvPr>
              <p:cNvSpPr>
                <a:spLocks noChangeArrowheads="1"/>
              </p:cNvSpPr>
              <p:nvPr/>
            </p:nvSpPr>
            <p:spPr bwMode="auto">
              <a:xfrm>
                <a:off x="3602857" y="1151202"/>
                <a:ext cx="267271" cy="118872"/>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600" dirty="0">
                    <a:solidFill>
                      <a:schemeClr val="bg1"/>
                    </a:solidFill>
                    <a:latin typeface="Arial" panose="020B0604020202020204" pitchFamily="34" charset="0"/>
                    <a:cs typeface="Arial" panose="020B0604020202020204" pitchFamily="34" charset="0"/>
                  </a:rPr>
                  <a:t>coding</a:t>
                </a:r>
              </a:p>
            </p:txBody>
          </p:sp>
        </p:grpSp>
        <p:sp>
          <p:nvSpPr>
            <p:cNvPr id="42" name="Text Box 25">
              <a:extLst>
                <a:ext uri="{FF2B5EF4-FFF2-40B4-BE49-F238E27FC236}">
                  <a16:creationId xmlns:a16="http://schemas.microsoft.com/office/drawing/2014/main" id="{510B8754-6E9A-6455-93E8-CD769AC5F9B1}"/>
                </a:ext>
              </a:extLst>
            </p:cNvPr>
            <p:cNvSpPr txBox="1">
              <a:spLocks noChangeArrowheads="1"/>
            </p:cNvSpPr>
            <p:nvPr/>
          </p:nvSpPr>
          <p:spPr bwMode="auto">
            <a:xfrm>
              <a:off x="4496069" y="771821"/>
              <a:ext cx="5308326"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800">
                  <a:solidFill>
                    <a:schemeClr val="tx1"/>
                  </a:solidFill>
                  <a:latin typeface="Arial" charset="0"/>
                </a:defRPr>
              </a:lvl1pPr>
              <a:lvl2pPr marL="742950" indent="-285750" eaLnBrk="0" hangingPunct="0">
                <a:defRPr sz="800">
                  <a:solidFill>
                    <a:schemeClr val="tx1"/>
                  </a:solidFill>
                  <a:latin typeface="Arial" charset="0"/>
                </a:defRPr>
              </a:lvl2pPr>
              <a:lvl3pPr marL="1143000" indent="-228600" eaLnBrk="0" hangingPunct="0">
                <a:defRPr sz="800">
                  <a:solidFill>
                    <a:schemeClr val="tx1"/>
                  </a:solidFill>
                  <a:latin typeface="Arial" charset="0"/>
                </a:defRPr>
              </a:lvl3pPr>
              <a:lvl4pPr marL="1600200" indent="-228600" eaLnBrk="0" hangingPunct="0">
                <a:defRPr sz="800">
                  <a:solidFill>
                    <a:schemeClr val="tx1"/>
                  </a:solidFill>
                  <a:latin typeface="Arial" charset="0"/>
                </a:defRPr>
              </a:lvl4pPr>
              <a:lvl5pPr marL="2057400" indent="-228600" eaLnBrk="0" hangingPunct="0">
                <a:defRPr sz="800">
                  <a:solidFill>
                    <a:schemeClr val="tx1"/>
                  </a:solidFill>
                  <a:latin typeface="Arial" charset="0"/>
                </a:defRPr>
              </a:lvl5pPr>
              <a:lvl6pPr marL="2514600" indent="-228600" eaLnBrk="0" fontAlgn="base" hangingPunct="0">
                <a:spcBef>
                  <a:spcPct val="0"/>
                </a:spcBef>
                <a:spcAft>
                  <a:spcPct val="0"/>
                </a:spcAft>
                <a:defRPr sz="800">
                  <a:solidFill>
                    <a:schemeClr val="tx1"/>
                  </a:solidFill>
                  <a:latin typeface="Arial" charset="0"/>
                </a:defRPr>
              </a:lvl6pPr>
              <a:lvl7pPr marL="2971800" indent="-228600" eaLnBrk="0" fontAlgn="base" hangingPunct="0">
                <a:spcBef>
                  <a:spcPct val="0"/>
                </a:spcBef>
                <a:spcAft>
                  <a:spcPct val="0"/>
                </a:spcAft>
                <a:defRPr sz="800">
                  <a:solidFill>
                    <a:schemeClr val="tx1"/>
                  </a:solidFill>
                  <a:latin typeface="Arial" charset="0"/>
                </a:defRPr>
              </a:lvl7pPr>
              <a:lvl8pPr marL="3429000" indent="-228600" eaLnBrk="0" fontAlgn="base" hangingPunct="0">
                <a:spcBef>
                  <a:spcPct val="0"/>
                </a:spcBef>
                <a:spcAft>
                  <a:spcPct val="0"/>
                </a:spcAft>
                <a:defRPr sz="800">
                  <a:solidFill>
                    <a:schemeClr val="tx1"/>
                  </a:solidFill>
                  <a:latin typeface="Arial" charset="0"/>
                </a:defRPr>
              </a:lvl8pPr>
              <a:lvl9pPr marL="3886200" indent="-228600" eaLnBrk="0" fontAlgn="base" hangingPunct="0">
                <a:spcBef>
                  <a:spcPct val="0"/>
                </a:spcBef>
                <a:spcAft>
                  <a:spcPct val="0"/>
                </a:spcAft>
                <a:defRPr sz="800">
                  <a:solidFill>
                    <a:schemeClr val="tx1"/>
                  </a:solidFill>
                  <a:latin typeface="Arial" charset="0"/>
                </a:defRPr>
              </a:lvl9pPr>
            </a:lstStyle>
            <a:p>
              <a:pPr eaLnBrk="1" hangingPunct="1">
                <a:spcBef>
                  <a:spcPct val="50000"/>
                </a:spcBef>
              </a:pPr>
              <a:r>
                <a:rPr lang="en-US" b="1" dirty="0">
                  <a:latin typeface="Arial" panose="020B0604020202020204" pitchFamily="34" charset="0"/>
                  <a:cs typeface="Arial" panose="020B0604020202020204" pitchFamily="34" charset="0"/>
                </a:rPr>
                <a:t>              59                           30                      48.7                              60.3                  4  - aa#</a:t>
              </a:r>
            </a:p>
          </p:txBody>
        </p:sp>
        <p:grpSp>
          <p:nvGrpSpPr>
            <p:cNvPr id="17" name="Group 16">
              <a:extLst>
                <a:ext uri="{FF2B5EF4-FFF2-40B4-BE49-F238E27FC236}">
                  <a16:creationId xmlns:a16="http://schemas.microsoft.com/office/drawing/2014/main" id="{7C9782FC-EBF9-5EC6-C39C-63D098F37457}"/>
                </a:ext>
              </a:extLst>
            </p:cNvPr>
            <p:cNvGrpSpPr/>
            <p:nvPr/>
          </p:nvGrpSpPr>
          <p:grpSpPr>
            <a:xfrm>
              <a:off x="4489849" y="1150711"/>
              <a:ext cx="3968496" cy="159187"/>
              <a:chOff x="4481966" y="1355669"/>
              <a:chExt cx="3968496" cy="159187"/>
            </a:xfrm>
          </p:grpSpPr>
          <p:grpSp>
            <p:nvGrpSpPr>
              <p:cNvPr id="7" name="Group 6">
                <a:extLst>
                  <a:ext uri="{FF2B5EF4-FFF2-40B4-BE49-F238E27FC236}">
                    <a16:creationId xmlns:a16="http://schemas.microsoft.com/office/drawing/2014/main" id="{04BDB279-C490-5C3B-30EA-8D82D3729EA1}"/>
                  </a:ext>
                </a:extLst>
              </p:cNvPr>
              <p:cNvGrpSpPr/>
              <p:nvPr/>
            </p:nvGrpSpPr>
            <p:grpSpPr>
              <a:xfrm>
                <a:off x="4483489" y="1355669"/>
                <a:ext cx="3964602" cy="159187"/>
                <a:chOff x="3136258" y="-9476"/>
                <a:chExt cx="3964602" cy="159187"/>
              </a:xfrm>
            </p:grpSpPr>
            <p:sp>
              <p:nvSpPr>
                <p:cNvPr id="34" name="Rectangle 22">
                  <a:extLst>
                    <a:ext uri="{FF2B5EF4-FFF2-40B4-BE49-F238E27FC236}">
                      <a16:creationId xmlns:a16="http://schemas.microsoft.com/office/drawing/2014/main" id="{933C57BD-18B1-5B5E-CF65-87F8F025929F}"/>
                    </a:ext>
                  </a:extLst>
                </p:cNvPr>
                <p:cNvSpPr>
                  <a:spLocks noChangeArrowheads="1"/>
                </p:cNvSpPr>
                <p:nvPr/>
              </p:nvSpPr>
              <p:spPr bwMode="auto">
                <a:xfrm>
                  <a:off x="4008007" y="-9012"/>
                  <a:ext cx="493776" cy="155448"/>
                </a:xfrm>
                <a:prstGeom prst="rect">
                  <a:avLst/>
                </a:prstGeom>
                <a:solidFill>
                  <a:srgbClr val="92D050"/>
                </a:solidFill>
                <a:ln w="6350">
                  <a:noFill/>
                  <a:miter lim="800000"/>
                  <a:headEnd/>
                  <a:tailEnd/>
                </a:ln>
                <a:effectLst/>
              </p:spPr>
              <p:txBody>
                <a:bodyPr wrap="none" anchor="ctr"/>
                <a:lstStyle/>
                <a:p>
                  <a:pPr algn="ctr"/>
                  <a:r>
                    <a:rPr lang="en-US" sz="800" b="1" dirty="0">
                      <a:solidFill>
                        <a:sysClr val="windowText" lastClr="000000"/>
                      </a:solidFill>
                      <a:latin typeface="Arial" panose="020B0604020202020204" pitchFamily="34" charset="0"/>
                      <a:cs typeface="Arial" panose="020B0604020202020204" pitchFamily="34" charset="0"/>
                    </a:rPr>
                    <a:t>TM2</a:t>
                  </a:r>
                </a:p>
              </p:txBody>
            </p:sp>
            <p:sp>
              <p:nvSpPr>
                <p:cNvPr id="33" name="Rectangle 22">
                  <a:extLst>
                    <a:ext uri="{FF2B5EF4-FFF2-40B4-BE49-F238E27FC236}">
                      <a16:creationId xmlns:a16="http://schemas.microsoft.com/office/drawing/2014/main" id="{AECC6E98-798C-8D45-22B5-A284CA711BE1}"/>
                    </a:ext>
                  </a:extLst>
                </p:cNvPr>
                <p:cNvSpPr>
                  <a:spLocks noChangeArrowheads="1"/>
                </p:cNvSpPr>
                <p:nvPr/>
              </p:nvSpPr>
              <p:spPr bwMode="auto">
                <a:xfrm>
                  <a:off x="4858079" y="-7890"/>
                  <a:ext cx="548640" cy="155448"/>
                </a:xfrm>
                <a:prstGeom prst="rect">
                  <a:avLst/>
                </a:prstGeom>
                <a:solidFill>
                  <a:srgbClr val="92D050"/>
                </a:solidFill>
                <a:ln w="6350">
                  <a:noFill/>
                  <a:miter lim="800000"/>
                  <a:headEnd/>
                  <a:tailEnd/>
                </a:ln>
                <a:effectLst/>
              </p:spPr>
              <p:txBody>
                <a:bodyPr wrap="none" anchor="ctr"/>
                <a:lstStyle/>
                <a:p>
                  <a:pPr algn="ctr"/>
                  <a:r>
                    <a:rPr lang="en-US" sz="800" b="1" dirty="0">
                      <a:solidFill>
                        <a:sysClr val="windowText" lastClr="000000"/>
                      </a:solidFill>
                      <a:latin typeface="Arial" panose="020B0604020202020204" pitchFamily="34" charset="0"/>
                      <a:cs typeface="Arial" panose="020B0604020202020204" pitchFamily="34" charset="0"/>
                    </a:rPr>
                    <a:t>TM3</a:t>
                  </a:r>
                </a:p>
              </p:txBody>
            </p:sp>
            <p:sp>
              <p:nvSpPr>
                <p:cNvPr id="36" name="Rectangle 22">
                  <a:extLst>
                    <a:ext uri="{FF2B5EF4-FFF2-40B4-BE49-F238E27FC236}">
                      <a16:creationId xmlns:a16="http://schemas.microsoft.com/office/drawing/2014/main" id="{6ED934A5-F9F9-2F4E-6C07-7D0517B4D420}"/>
                    </a:ext>
                  </a:extLst>
                </p:cNvPr>
                <p:cNvSpPr>
                  <a:spLocks noChangeArrowheads="1"/>
                </p:cNvSpPr>
                <p:nvPr/>
              </p:nvSpPr>
              <p:spPr bwMode="auto">
                <a:xfrm>
                  <a:off x="3725269" y="-5737"/>
                  <a:ext cx="283464" cy="155448"/>
                </a:xfrm>
                <a:prstGeom prst="rect">
                  <a:avLst/>
                </a:prstGeom>
                <a:solidFill>
                  <a:srgbClr val="7030A0"/>
                </a:solidFill>
                <a:ln w="6350">
                  <a:noFill/>
                  <a:miter lim="800000"/>
                  <a:headEnd/>
                  <a:tailEnd/>
                </a:ln>
                <a:effectLst/>
              </p:spPr>
              <p:txBody>
                <a:bodyPr wrap="none" anchor="ctr"/>
                <a:lstStyle/>
                <a:p>
                  <a:pPr algn="ctr"/>
                  <a:r>
                    <a:rPr lang="en-US" sz="800" b="1" dirty="0">
                      <a:solidFill>
                        <a:schemeClr val="bg1"/>
                      </a:solidFill>
                      <a:latin typeface="Arial" panose="020B0604020202020204" pitchFamily="34" charset="0"/>
                      <a:cs typeface="Arial" panose="020B0604020202020204" pitchFamily="34" charset="0"/>
                    </a:rPr>
                    <a:t>ECL1</a:t>
                  </a:r>
                </a:p>
              </p:txBody>
            </p:sp>
            <p:sp>
              <p:nvSpPr>
                <p:cNvPr id="37" name="Rectangle 22">
                  <a:extLst>
                    <a:ext uri="{FF2B5EF4-FFF2-40B4-BE49-F238E27FC236}">
                      <a16:creationId xmlns:a16="http://schemas.microsoft.com/office/drawing/2014/main" id="{018C07A7-8EE6-89B8-CC70-4A0738ADC75D}"/>
                    </a:ext>
                  </a:extLst>
                </p:cNvPr>
                <p:cNvSpPr>
                  <a:spLocks noChangeArrowheads="1"/>
                </p:cNvSpPr>
                <p:nvPr/>
              </p:nvSpPr>
              <p:spPr bwMode="auto">
                <a:xfrm>
                  <a:off x="5405979" y="-9476"/>
                  <a:ext cx="941832" cy="155448"/>
                </a:xfrm>
                <a:prstGeom prst="rect">
                  <a:avLst/>
                </a:prstGeom>
                <a:solidFill>
                  <a:srgbClr val="7030A0"/>
                </a:solidFill>
                <a:ln w="6350">
                  <a:noFill/>
                  <a:miter lim="800000"/>
                  <a:headEnd/>
                  <a:tailEnd/>
                </a:ln>
                <a:effectLst/>
              </p:spPr>
              <p:txBody>
                <a:bodyPr wrap="none" anchor="ctr"/>
                <a:lstStyle/>
                <a:p>
                  <a:pPr algn="ctr"/>
                  <a:r>
                    <a:rPr lang="en-US" sz="800" b="1" dirty="0">
                      <a:solidFill>
                        <a:schemeClr val="bg1"/>
                      </a:solidFill>
                      <a:latin typeface="Arial" panose="020B0604020202020204" pitchFamily="34" charset="0"/>
                      <a:cs typeface="Arial" panose="020B0604020202020204" pitchFamily="34" charset="0"/>
                    </a:rPr>
                    <a:t>ECL2</a:t>
                  </a:r>
                </a:p>
              </p:txBody>
            </p:sp>
            <p:sp>
              <p:nvSpPr>
                <p:cNvPr id="38" name="Rectangle 22">
                  <a:extLst>
                    <a:ext uri="{FF2B5EF4-FFF2-40B4-BE49-F238E27FC236}">
                      <a16:creationId xmlns:a16="http://schemas.microsoft.com/office/drawing/2014/main" id="{6BB12CD3-BE22-36EF-7716-AE3E9275F3EF}"/>
                    </a:ext>
                  </a:extLst>
                </p:cNvPr>
                <p:cNvSpPr>
                  <a:spLocks noChangeArrowheads="1"/>
                </p:cNvSpPr>
                <p:nvPr/>
              </p:nvSpPr>
              <p:spPr bwMode="auto">
                <a:xfrm>
                  <a:off x="4504145" y="-9012"/>
                  <a:ext cx="356616" cy="155448"/>
                </a:xfrm>
                <a:prstGeom prst="rect">
                  <a:avLst/>
                </a:prstGeom>
                <a:solidFill>
                  <a:srgbClr val="66FFFF"/>
                </a:solidFill>
                <a:ln w="6350">
                  <a:noFill/>
                  <a:miter lim="800000"/>
                  <a:headEnd/>
                  <a:tailEnd/>
                </a:ln>
                <a:effectLst/>
              </p:spPr>
              <p:txBody>
                <a:bodyPr wrap="none" anchor="ctr"/>
                <a:lstStyle/>
                <a:p>
                  <a:pPr algn="ctr"/>
                  <a:r>
                    <a:rPr lang="en-US" sz="800" b="1" dirty="0">
                      <a:solidFill>
                        <a:sysClr val="windowText" lastClr="000000"/>
                      </a:solidFill>
                      <a:latin typeface="Arial" panose="020B0604020202020204" pitchFamily="34" charset="0"/>
                      <a:cs typeface="Arial" panose="020B0604020202020204" pitchFamily="34" charset="0"/>
                    </a:rPr>
                    <a:t>ICL</a:t>
                  </a:r>
                </a:p>
              </p:txBody>
            </p:sp>
            <p:sp>
              <p:nvSpPr>
                <p:cNvPr id="39" name="Rectangle 22">
                  <a:extLst>
                    <a:ext uri="{FF2B5EF4-FFF2-40B4-BE49-F238E27FC236}">
                      <a16:creationId xmlns:a16="http://schemas.microsoft.com/office/drawing/2014/main" id="{CDFFC92D-CC0F-C554-1933-88A9A2A53E6A}"/>
                    </a:ext>
                  </a:extLst>
                </p:cNvPr>
                <p:cNvSpPr>
                  <a:spLocks noChangeArrowheads="1"/>
                </p:cNvSpPr>
                <p:nvPr/>
              </p:nvSpPr>
              <p:spPr bwMode="auto">
                <a:xfrm>
                  <a:off x="6890548" y="-9061"/>
                  <a:ext cx="210312" cy="155448"/>
                </a:xfrm>
                <a:prstGeom prst="rect">
                  <a:avLst/>
                </a:prstGeom>
                <a:solidFill>
                  <a:srgbClr val="66FFFF"/>
                </a:solidFill>
                <a:ln w="6350">
                  <a:solidFill>
                    <a:schemeClr val="tx1">
                      <a:lumMod val="50000"/>
                      <a:lumOff val="50000"/>
                    </a:schemeClr>
                  </a:solidFill>
                  <a:miter lim="800000"/>
                  <a:headEnd/>
                  <a:tailEnd/>
                </a:ln>
                <a:effectLst/>
              </p:spPr>
              <p:txBody>
                <a:bodyPr wrap="none" anchor="ctr"/>
                <a:lstStyle/>
                <a:p>
                  <a:pPr algn="ctr"/>
                  <a:r>
                    <a:rPr lang="en-US" sz="800" b="1" dirty="0">
                      <a:solidFill>
                        <a:sysClr val="windowText" lastClr="000000"/>
                      </a:solidFill>
                      <a:latin typeface="Arial" panose="020B0604020202020204" pitchFamily="34" charset="0"/>
                      <a:cs typeface="Arial" panose="020B0604020202020204" pitchFamily="34" charset="0"/>
                    </a:rPr>
                    <a:t>N</a:t>
                  </a:r>
                </a:p>
              </p:txBody>
            </p:sp>
            <p:sp>
              <p:nvSpPr>
                <p:cNvPr id="35" name="Rectangle 22">
                  <a:extLst>
                    <a:ext uri="{FF2B5EF4-FFF2-40B4-BE49-F238E27FC236}">
                      <a16:creationId xmlns:a16="http://schemas.microsoft.com/office/drawing/2014/main" id="{A7611300-B4F9-ADB4-D8A6-6317DF4762A8}"/>
                    </a:ext>
                  </a:extLst>
                </p:cNvPr>
                <p:cNvSpPr>
                  <a:spLocks noChangeArrowheads="1"/>
                </p:cNvSpPr>
                <p:nvPr/>
              </p:nvSpPr>
              <p:spPr bwMode="auto">
                <a:xfrm>
                  <a:off x="3299152" y="-5738"/>
                  <a:ext cx="433450" cy="155448"/>
                </a:xfrm>
                <a:prstGeom prst="rect">
                  <a:avLst/>
                </a:prstGeom>
                <a:solidFill>
                  <a:srgbClr val="92D050"/>
                </a:solidFill>
                <a:ln w="6350">
                  <a:noFill/>
                  <a:miter lim="800000"/>
                  <a:headEnd/>
                  <a:tailEnd/>
                </a:ln>
                <a:effectLst/>
              </p:spPr>
              <p:txBody>
                <a:bodyPr wrap="none" anchor="ctr"/>
                <a:lstStyle/>
                <a:p>
                  <a:pPr algn="ctr"/>
                  <a:r>
                    <a:rPr lang="en-US" sz="800" b="1" dirty="0">
                      <a:solidFill>
                        <a:sysClr val="windowText" lastClr="000000"/>
                      </a:solidFill>
                      <a:latin typeface="Arial" panose="020B0604020202020204" pitchFamily="34" charset="0"/>
                      <a:cs typeface="Arial" panose="020B0604020202020204" pitchFamily="34" charset="0"/>
                    </a:rPr>
                    <a:t>TM1</a:t>
                  </a:r>
                </a:p>
              </p:txBody>
            </p:sp>
            <p:sp>
              <p:nvSpPr>
                <p:cNvPr id="32" name="Rectangle 22">
                  <a:extLst>
                    <a:ext uri="{FF2B5EF4-FFF2-40B4-BE49-F238E27FC236}">
                      <a16:creationId xmlns:a16="http://schemas.microsoft.com/office/drawing/2014/main" id="{4B3CBEED-28DC-F5E2-FA5F-915E1C116CC7}"/>
                    </a:ext>
                  </a:extLst>
                </p:cNvPr>
                <p:cNvSpPr>
                  <a:spLocks noChangeArrowheads="1"/>
                </p:cNvSpPr>
                <p:nvPr/>
              </p:nvSpPr>
              <p:spPr bwMode="auto">
                <a:xfrm>
                  <a:off x="6345339" y="-9061"/>
                  <a:ext cx="548640" cy="155448"/>
                </a:xfrm>
                <a:prstGeom prst="rect">
                  <a:avLst/>
                </a:prstGeom>
                <a:solidFill>
                  <a:srgbClr val="92D050"/>
                </a:solidFill>
                <a:ln w="6350">
                  <a:noFill/>
                  <a:miter lim="800000"/>
                  <a:headEnd/>
                  <a:tailEnd/>
                </a:ln>
                <a:effectLst/>
              </p:spPr>
              <p:txBody>
                <a:bodyPr wrap="none" anchor="ctr"/>
                <a:lstStyle/>
                <a:p>
                  <a:pPr algn="ctr"/>
                  <a:r>
                    <a:rPr lang="en-US" sz="800" b="1" dirty="0">
                      <a:solidFill>
                        <a:sysClr val="windowText" lastClr="000000"/>
                      </a:solidFill>
                      <a:latin typeface="Arial" panose="020B0604020202020204" pitchFamily="34" charset="0"/>
                      <a:cs typeface="Arial" panose="020B0604020202020204" pitchFamily="34" charset="0"/>
                    </a:rPr>
                    <a:t>TM4</a:t>
                  </a:r>
                </a:p>
              </p:txBody>
            </p:sp>
            <p:sp>
              <p:nvSpPr>
                <p:cNvPr id="40" name="Rectangle 22">
                  <a:extLst>
                    <a:ext uri="{FF2B5EF4-FFF2-40B4-BE49-F238E27FC236}">
                      <a16:creationId xmlns:a16="http://schemas.microsoft.com/office/drawing/2014/main" id="{9380DA1A-7767-E6CE-B4A2-C073E384EF52}"/>
                    </a:ext>
                  </a:extLst>
                </p:cNvPr>
                <p:cNvSpPr>
                  <a:spLocks noChangeArrowheads="1"/>
                </p:cNvSpPr>
                <p:nvPr/>
              </p:nvSpPr>
              <p:spPr bwMode="auto">
                <a:xfrm>
                  <a:off x="3136258" y="-6013"/>
                  <a:ext cx="182880" cy="155448"/>
                </a:xfrm>
                <a:prstGeom prst="rect">
                  <a:avLst/>
                </a:prstGeom>
                <a:solidFill>
                  <a:srgbClr val="66FFFF"/>
                </a:solidFill>
                <a:ln w="6350">
                  <a:noFill/>
                  <a:miter lim="800000"/>
                  <a:headEnd/>
                  <a:tailEnd/>
                </a:ln>
                <a:effectLst/>
              </p:spPr>
              <p:txBody>
                <a:bodyPr wrap="none" anchor="ctr"/>
                <a:lstStyle/>
                <a:p>
                  <a:pPr algn="ctr"/>
                  <a:r>
                    <a:rPr lang="en-US" sz="800" b="1" dirty="0">
                      <a:solidFill>
                        <a:sysClr val="windowText" lastClr="000000"/>
                      </a:solidFill>
                      <a:latin typeface="Arial" panose="020B0604020202020204" pitchFamily="34" charset="0"/>
                      <a:cs typeface="Arial" panose="020B0604020202020204" pitchFamily="34" charset="0"/>
                    </a:rPr>
                    <a:t>C</a:t>
                  </a:r>
                </a:p>
              </p:txBody>
            </p:sp>
          </p:grpSp>
          <p:sp>
            <p:nvSpPr>
              <p:cNvPr id="16" name="Rectangle 15">
                <a:extLst>
                  <a:ext uri="{FF2B5EF4-FFF2-40B4-BE49-F238E27FC236}">
                    <a16:creationId xmlns:a16="http://schemas.microsoft.com/office/drawing/2014/main" id="{21B0ADE3-E009-40DD-9590-05E8A4F444ED}"/>
                  </a:ext>
                </a:extLst>
              </p:cNvPr>
              <p:cNvSpPr/>
              <p:nvPr/>
            </p:nvSpPr>
            <p:spPr>
              <a:xfrm>
                <a:off x="4481966" y="1356084"/>
                <a:ext cx="3968496" cy="155448"/>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grpSp>
        <p:nvGrpSpPr>
          <p:cNvPr id="13" name="Group 12">
            <a:extLst>
              <a:ext uri="{FF2B5EF4-FFF2-40B4-BE49-F238E27FC236}">
                <a16:creationId xmlns:a16="http://schemas.microsoft.com/office/drawing/2014/main" id="{3B0FB0EF-D160-7097-71B9-25EC79BA04E0}"/>
              </a:ext>
            </a:extLst>
          </p:cNvPr>
          <p:cNvGrpSpPr/>
          <p:nvPr/>
        </p:nvGrpSpPr>
        <p:grpSpPr>
          <a:xfrm>
            <a:off x="3057360" y="1128221"/>
            <a:ext cx="6191016" cy="1985964"/>
            <a:chOff x="3057360" y="1808733"/>
            <a:chExt cx="6191016" cy="1985964"/>
          </a:xfrm>
        </p:grpSpPr>
        <p:sp>
          <p:nvSpPr>
            <p:cNvPr id="79" name="Rectangle 122">
              <a:extLst>
                <a:ext uri="{FF2B5EF4-FFF2-40B4-BE49-F238E27FC236}">
                  <a16:creationId xmlns:a16="http://schemas.microsoft.com/office/drawing/2014/main" id="{7A44FE7A-A734-1A4E-D2B7-686E5F4BC00F}"/>
                </a:ext>
              </a:extLst>
            </p:cNvPr>
            <p:cNvSpPr>
              <a:spLocks noChangeArrowheads="1"/>
            </p:cNvSpPr>
            <p:nvPr/>
          </p:nvSpPr>
          <p:spPr bwMode="auto">
            <a:xfrm>
              <a:off x="5974234" y="1808733"/>
              <a:ext cx="1164911"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sz="800" b="1" dirty="0">
                  <a:latin typeface="Arial" panose="020B0604020202020204" pitchFamily="34" charset="0"/>
                  <a:cs typeface="Arial" panose="020B0604020202020204" pitchFamily="34" charset="0"/>
                </a:rPr>
                <a:t>+/+ probe (596 bp)</a:t>
              </a:r>
            </a:p>
          </p:txBody>
        </p:sp>
        <p:sp>
          <p:nvSpPr>
            <p:cNvPr id="80" name="Line 5">
              <a:extLst>
                <a:ext uri="{FF2B5EF4-FFF2-40B4-BE49-F238E27FC236}">
                  <a16:creationId xmlns:a16="http://schemas.microsoft.com/office/drawing/2014/main" id="{43C5AD27-603D-65C3-21CE-665D497D1423}"/>
                </a:ext>
              </a:extLst>
            </p:cNvPr>
            <p:cNvSpPr>
              <a:spLocks noChangeShapeType="1"/>
            </p:cNvSpPr>
            <p:nvPr/>
          </p:nvSpPr>
          <p:spPr bwMode="auto">
            <a:xfrm>
              <a:off x="5149685" y="2858940"/>
              <a:ext cx="981075"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800">
                <a:latin typeface="Arial" panose="020B0604020202020204" pitchFamily="34" charset="0"/>
                <a:cs typeface="Arial" panose="020B0604020202020204" pitchFamily="34" charset="0"/>
              </a:endParaRPr>
            </a:p>
          </p:txBody>
        </p:sp>
        <p:sp>
          <p:nvSpPr>
            <p:cNvPr id="81" name="Line 6">
              <a:extLst>
                <a:ext uri="{FF2B5EF4-FFF2-40B4-BE49-F238E27FC236}">
                  <a16:creationId xmlns:a16="http://schemas.microsoft.com/office/drawing/2014/main" id="{8066541B-2548-7588-4B0A-9A4C76503F45}"/>
                </a:ext>
              </a:extLst>
            </p:cNvPr>
            <p:cNvSpPr>
              <a:spLocks noChangeShapeType="1"/>
            </p:cNvSpPr>
            <p:nvPr/>
          </p:nvSpPr>
          <p:spPr bwMode="auto">
            <a:xfrm>
              <a:off x="6130760" y="2858940"/>
              <a:ext cx="1295400"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800">
                <a:latin typeface="Arial" panose="020B0604020202020204" pitchFamily="34" charset="0"/>
                <a:cs typeface="Arial" panose="020B0604020202020204" pitchFamily="34" charset="0"/>
              </a:endParaRPr>
            </a:p>
          </p:txBody>
        </p:sp>
        <p:sp>
          <p:nvSpPr>
            <p:cNvPr id="82" name="Line 7">
              <a:extLst>
                <a:ext uri="{FF2B5EF4-FFF2-40B4-BE49-F238E27FC236}">
                  <a16:creationId xmlns:a16="http://schemas.microsoft.com/office/drawing/2014/main" id="{B28AF5BC-C6C4-5DA1-EE42-EAF300F974A7}"/>
                </a:ext>
              </a:extLst>
            </p:cNvPr>
            <p:cNvSpPr>
              <a:spLocks noChangeShapeType="1"/>
            </p:cNvSpPr>
            <p:nvPr/>
          </p:nvSpPr>
          <p:spPr bwMode="auto">
            <a:xfrm>
              <a:off x="7426160" y="2858940"/>
              <a:ext cx="828675"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800">
                <a:latin typeface="Arial" panose="020B0604020202020204" pitchFamily="34" charset="0"/>
                <a:cs typeface="Arial" panose="020B0604020202020204" pitchFamily="34" charset="0"/>
              </a:endParaRPr>
            </a:p>
          </p:txBody>
        </p:sp>
        <p:sp>
          <p:nvSpPr>
            <p:cNvPr id="83" name="Line 8">
              <a:extLst>
                <a:ext uri="{FF2B5EF4-FFF2-40B4-BE49-F238E27FC236}">
                  <a16:creationId xmlns:a16="http://schemas.microsoft.com/office/drawing/2014/main" id="{405522A2-ADB5-6AC0-D223-DADC9BE42A1E}"/>
                </a:ext>
              </a:extLst>
            </p:cNvPr>
            <p:cNvSpPr>
              <a:spLocks noChangeShapeType="1"/>
            </p:cNvSpPr>
            <p:nvPr/>
          </p:nvSpPr>
          <p:spPr bwMode="auto">
            <a:xfrm>
              <a:off x="3851110" y="2144565"/>
              <a:ext cx="51689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800">
                <a:latin typeface="Arial" panose="020B0604020202020204" pitchFamily="34" charset="0"/>
                <a:cs typeface="Arial" panose="020B0604020202020204" pitchFamily="34" charset="0"/>
              </a:endParaRPr>
            </a:p>
          </p:txBody>
        </p:sp>
        <p:sp>
          <p:nvSpPr>
            <p:cNvPr id="93" name="Text Box 17">
              <a:extLst>
                <a:ext uri="{FF2B5EF4-FFF2-40B4-BE49-F238E27FC236}">
                  <a16:creationId xmlns:a16="http://schemas.microsoft.com/office/drawing/2014/main" id="{756C4CD5-B0BB-D42D-8D59-BAC73B859B5B}"/>
                </a:ext>
              </a:extLst>
            </p:cNvPr>
            <p:cNvSpPr txBox="1">
              <a:spLocks noChangeArrowheads="1"/>
            </p:cNvSpPr>
            <p:nvPr/>
          </p:nvSpPr>
          <p:spPr bwMode="auto">
            <a:xfrm>
              <a:off x="8967623" y="2022328"/>
              <a:ext cx="27122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800" b="1">
                  <a:latin typeface="Arial" panose="020B0604020202020204" pitchFamily="34" charset="0"/>
                  <a:cs typeface="Arial" panose="020B0604020202020204" pitchFamily="34" charset="0"/>
                </a:rPr>
                <a:t>3’</a:t>
              </a:r>
            </a:p>
          </p:txBody>
        </p:sp>
        <p:sp>
          <p:nvSpPr>
            <p:cNvPr id="96" name="Text Box 21">
              <a:extLst>
                <a:ext uri="{FF2B5EF4-FFF2-40B4-BE49-F238E27FC236}">
                  <a16:creationId xmlns:a16="http://schemas.microsoft.com/office/drawing/2014/main" id="{5AAA2B31-6966-BE5D-35A2-FBDECD84901B}"/>
                </a:ext>
              </a:extLst>
            </p:cNvPr>
            <p:cNvSpPr txBox="1">
              <a:spLocks noChangeArrowheads="1"/>
            </p:cNvSpPr>
            <p:nvPr/>
          </p:nvSpPr>
          <p:spPr bwMode="auto">
            <a:xfrm>
              <a:off x="3614573" y="2022328"/>
              <a:ext cx="27122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800" b="1">
                  <a:latin typeface="Arial" panose="020B0604020202020204" pitchFamily="34" charset="0"/>
                  <a:cs typeface="Arial" panose="020B0604020202020204" pitchFamily="34" charset="0"/>
                </a:rPr>
                <a:t>5’</a:t>
              </a:r>
            </a:p>
          </p:txBody>
        </p:sp>
        <p:sp>
          <p:nvSpPr>
            <p:cNvPr id="112" name="Line 22">
              <a:extLst>
                <a:ext uri="{FF2B5EF4-FFF2-40B4-BE49-F238E27FC236}">
                  <a16:creationId xmlns:a16="http://schemas.microsoft.com/office/drawing/2014/main" id="{01FDBB8B-760C-A84A-4C6A-BCAFA3D9DEBA}"/>
                </a:ext>
              </a:extLst>
            </p:cNvPr>
            <p:cNvSpPr>
              <a:spLocks noChangeShapeType="1"/>
            </p:cNvSpPr>
            <p:nvPr/>
          </p:nvSpPr>
          <p:spPr bwMode="auto">
            <a:xfrm flipV="1">
              <a:off x="5146510" y="2649390"/>
              <a:ext cx="312102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800">
                <a:latin typeface="Arial" panose="020B0604020202020204" pitchFamily="34" charset="0"/>
                <a:cs typeface="Arial" panose="020B0604020202020204" pitchFamily="34" charset="0"/>
              </a:endParaRPr>
            </a:p>
          </p:txBody>
        </p:sp>
        <p:sp>
          <p:nvSpPr>
            <p:cNvPr id="120" name="Rectangle 23">
              <a:extLst>
                <a:ext uri="{FF2B5EF4-FFF2-40B4-BE49-F238E27FC236}">
                  <a16:creationId xmlns:a16="http://schemas.microsoft.com/office/drawing/2014/main" id="{25870F70-5D63-48ED-0A5F-71E42C803C52}"/>
                </a:ext>
              </a:extLst>
            </p:cNvPr>
            <p:cNvSpPr>
              <a:spLocks noChangeArrowheads="1"/>
            </p:cNvSpPr>
            <p:nvPr/>
          </p:nvSpPr>
          <p:spPr bwMode="auto">
            <a:xfrm>
              <a:off x="6200110" y="2573189"/>
              <a:ext cx="1188720" cy="173736"/>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800" b="1" dirty="0">
                  <a:latin typeface="Arial" panose="020B0604020202020204" pitchFamily="34" charset="0"/>
                  <a:cs typeface="Arial" panose="020B0604020202020204" pitchFamily="34" charset="0"/>
                </a:rPr>
                <a:t>Neo</a:t>
              </a:r>
              <a:endParaRPr lang="en-US" sz="800" dirty="0">
                <a:latin typeface="Arial" panose="020B0604020202020204" pitchFamily="34" charset="0"/>
                <a:cs typeface="Arial" panose="020B0604020202020204" pitchFamily="34" charset="0"/>
              </a:endParaRPr>
            </a:p>
          </p:txBody>
        </p:sp>
        <p:sp>
          <p:nvSpPr>
            <p:cNvPr id="143" name="Line 24">
              <a:extLst>
                <a:ext uri="{FF2B5EF4-FFF2-40B4-BE49-F238E27FC236}">
                  <a16:creationId xmlns:a16="http://schemas.microsoft.com/office/drawing/2014/main" id="{EE7B0E54-8DAC-4B20-9871-B5FF6EEF9600}"/>
                </a:ext>
              </a:extLst>
            </p:cNvPr>
            <p:cNvSpPr>
              <a:spLocks noChangeShapeType="1"/>
            </p:cNvSpPr>
            <p:nvPr/>
          </p:nvSpPr>
          <p:spPr bwMode="auto">
            <a:xfrm flipH="1">
              <a:off x="5871433" y="2158587"/>
              <a:ext cx="39328" cy="43512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800">
                <a:latin typeface="Arial" panose="020B0604020202020204" pitchFamily="34" charset="0"/>
                <a:cs typeface="Arial" panose="020B0604020202020204" pitchFamily="34" charset="0"/>
              </a:endParaRPr>
            </a:p>
          </p:txBody>
        </p:sp>
        <p:sp>
          <p:nvSpPr>
            <p:cNvPr id="144" name="Line 25">
              <a:extLst>
                <a:ext uri="{FF2B5EF4-FFF2-40B4-BE49-F238E27FC236}">
                  <a16:creationId xmlns:a16="http://schemas.microsoft.com/office/drawing/2014/main" id="{20C76DB1-2A4B-C487-E8F6-58942741DB41}"/>
                </a:ext>
              </a:extLst>
            </p:cNvPr>
            <p:cNvSpPr>
              <a:spLocks noChangeShapeType="1"/>
            </p:cNvSpPr>
            <p:nvPr/>
          </p:nvSpPr>
          <p:spPr bwMode="auto">
            <a:xfrm flipH="1">
              <a:off x="6132346" y="2165203"/>
              <a:ext cx="38102" cy="417296"/>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800">
                <a:latin typeface="Arial" panose="020B0604020202020204" pitchFamily="34" charset="0"/>
                <a:cs typeface="Arial" panose="020B0604020202020204" pitchFamily="34" charset="0"/>
              </a:endParaRPr>
            </a:p>
          </p:txBody>
        </p:sp>
        <p:sp>
          <p:nvSpPr>
            <p:cNvPr id="145" name="Line 26">
              <a:extLst>
                <a:ext uri="{FF2B5EF4-FFF2-40B4-BE49-F238E27FC236}">
                  <a16:creationId xmlns:a16="http://schemas.microsoft.com/office/drawing/2014/main" id="{D5610076-5CF7-4739-4AB6-4E0CBB64A87D}"/>
                </a:ext>
              </a:extLst>
            </p:cNvPr>
            <p:cNvSpPr>
              <a:spLocks noChangeShapeType="1"/>
            </p:cNvSpPr>
            <p:nvPr/>
          </p:nvSpPr>
          <p:spPr bwMode="auto">
            <a:xfrm flipH="1">
              <a:off x="7424251" y="2165032"/>
              <a:ext cx="51780" cy="420859"/>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800">
                <a:latin typeface="Arial" panose="020B0604020202020204" pitchFamily="34" charset="0"/>
                <a:cs typeface="Arial" panose="020B0604020202020204" pitchFamily="34" charset="0"/>
              </a:endParaRPr>
            </a:p>
          </p:txBody>
        </p:sp>
        <p:sp>
          <p:nvSpPr>
            <p:cNvPr id="146" name="Line 27">
              <a:extLst>
                <a:ext uri="{FF2B5EF4-FFF2-40B4-BE49-F238E27FC236}">
                  <a16:creationId xmlns:a16="http://schemas.microsoft.com/office/drawing/2014/main" id="{2E7A333C-C8BC-AEDF-884E-131BB0A4C68C}"/>
                </a:ext>
              </a:extLst>
            </p:cNvPr>
            <p:cNvSpPr>
              <a:spLocks noChangeShapeType="1"/>
            </p:cNvSpPr>
            <p:nvPr/>
          </p:nvSpPr>
          <p:spPr bwMode="auto">
            <a:xfrm flipH="1">
              <a:off x="7688150" y="2151513"/>
              <a:ext cx="34452" cy="421739"/>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800">
                <a:latin typeface="Arial" panose="020B0604020202020204" pitchFamily="34" charset="0"/>
                <a:cs typeface="Arial" panose="020B0604020202020204" pitchFamily="34" charset="0"/>
              </a:endParaRPr>
            </a:p>
          </p:txBody>
        </p:sp>
        <p:sp>
          <p:nvSpPr>
            <p:cNvPr id="149" name="Text Box 30">
              <a:extLst>
                <a:ext uri="{FF2B5EF4-FFF2-40B4-BE49-F238E27FC236}">
                  <a16:creationId xmlns:a16="http://schemas.microsoft.com/office/drawing/2014/main" id="{DF1413D6-F46C-606C-33D1-0E6458D7D2AE}"/>
                </a:ext>
              </a:extLst>
            </p:cNvPr>
            <p:cNvSpPr txBox="1">
              <a:spLocks noChangeArrowheads="1"/>
            </p:cNvSpPr>
            <p:nvPr/>
          </p:nvSpPr>
          <p:spPr bwMode="auto">
            <a:xfrm>
              <a:off x="3132058" y="1997441"/>
              <a:ext cx="63308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800" b="1" dirty="0">
                  <a:latin typeface="Arial" panose="020B0604020202020204" pitchFamily="34" charset="0"/>
                  <a:cs typeface="Arial" panose="020B0604020202020204" pitchFamily="34" charset="0"/>
                </a:rPr>
                <a:t>TM4SF1 </a:t>
              </a:r>
            </a:p>
            <a:p>
              <a:r>
                <a:rPr lang="en-US" sz="800" b="1" dirty="0">
                  <a:latin typeface="Arial" panose="020B0604020202020204" pitchFamily="34" charset="0"/>
                  <a:cs typeface="Arial" panose="020B0604020202020204" pitchFamily="34" charset="0"/>
                </a:rPr>
                <a:t>wild type</a:t>
              </a:r>
            </a:p>
          </p:txBody>
        </p:sp>
        <p:sp>
          <p:nvSpPr>
            <p:cNvPr id="150" name="Text Box 31">
              <a:extLst>
                <a:ext uri="{FF2B5EF4-FFF2-40B4-BE49-F238E27FC236}">
                  <a16:creationId xmlns:a16="http://schemas.microsoft.com/office/drawing/2014/main" id="{7CAF1A64-8AA1-11F2-4441-131F7BEF9A5B}"/>
                </a:ext>
              </a:extLst>
            </p:cNvPr>
            <p:cNvSpPr txBox="1">
              <a:spLocks noChangeArrowheads="1"/>
            </p:cNvSpPr>
            <p:nvPr/>
          </p:nvSpPr>
          <p:spPr bwMode="auto">
            <a:xfrm>
              <a:off x="4030885" y="2535537"/>
              <a:ext cx="117887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sz="800" b="1" i="1" dirty="0">
                  <a:latin typeface="Arial" panose="020B0604020202020204" pitchFamily="34" charset="0"/>
                  <a:cs typeface="Arial" panose="020B0604020202020204" pitchFamily="34" charset="0"/>
                </a:rPr>
                <a:t>Targeting construct</a:t>
              </a:r>
              <a:r>
                <a:rPr lang="en-US" sz="800" b="1" dirty="0">
                  <a:latin typeface="Arial" panose="020B0604020202020204" pitchFamily="34" charset="0"/>
                  <a:cs typeface="Arial" panose="020B0604020202020204" pitchFamily="34" charset="0"/>
                </a:rPr>
                <a:t> </a:t>
              </a:r>
              <a:r>
                <a:rPr lang="en-US" sz="800" dirty="0">
                  <a:latin typeface="Arial" panose="020B0604020202020204" pitchFamily="34" charset="0"/>
                  <a:cs typeface="Arial" panose="020B0604020202020204" pitchFamily="34" charset="0"/>
                </a:rPr>
                <a:t>(8,461 bp)</a:t>
              </a:r>
            </a:p>
          </p:txBody>
        </p:sp>
        <p:sp>
          <p:nvSpPr>
            <p:cNvPr id="152" name="Rectangle 33">
              <a:extLst>
                <a:ext uri="{FF2B5EF4-FFF2-40B4-BE49-F238E27FC236}">
                  <a16:creationId xmlns:a16="http://schemas.microsoft.com/office/drawing/2014/main" id="{EF1376E3-24C3-0D90-77C6-2DF44F03CD4E}"/>
                </a:ext>
              </a:extLst>
            </p:cNvPr>
            <p:cNvSpPr>
              <a:spLocks noChangeArrowheads="1"/>
            </p:cNvSpPr>
            <p:nvPr/>
          </p:nvSpPr>
          <p:spPr bwMode="auto">
            <a:xfrm>
              <a:off x="5435435" y="2792265"/>
              <a:ext cx="428625" cy="1428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800" dirty="0">
                  <a:latin typeface="Arial" panose="020B0604020202020204" pitchFamily="34" charset="0"/>
                  <a:cs typeface="Arial" panose="020B0604020202020204" pitchFamily="34" charset="0"/>
                </a:rPr>
                <a:t>2,929 bp</a:t>
              </a:r>
            </a:p>
          </p:txBody>
        </p:sp>
        <p:sp>
          <p:nvSpPr>
            <p:cNvPr id="153" name="Rectangle 34">
              <a:extLst>
                <a:ext uri="{FF2B5EF4-FFF2-40B4-BE49-F238E27FC236}">
                  <a16:creationId xmlns:a16="http://schemas.microsoft.com/office/drawing/2014/main" id="{D821E2F1-C33D-2D8F-ECE3-FC9BB85AD15C}"/>
                </a:ext>
              </a:extLst>
            </p:cNvPr>
            <p:cNvSpPr>
              <a:spLocks noChangeArrowheads="1"/>
            </p:cNvSpPr>
            <p:nvPr/>
          </p:nvSpPr>
          <p:spPr bwMode="auto">
            <a:xfrm>
              <a:off x="6587960" y="2792265"/>
              <a:ext cx="428625" cy="1428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800" dirty="0">
                  <a:latin typeface="Arial" panose="020B0604020202020204" pitchFamily="34" charset="0"/>
                  <a:cs typeface="Arial" panose="020B0604020202020204" pitchFamily="34" charset="0"/>
                </a:rPr>
                <a:t>1.85 kb</a:t>
              </a:r>
            </a:p>
          </p:txBody>
        </p:sp>
        <p:sp>
          <p:nvSpPr>
            <p:cNvPr id="154" name="Rectangle 35">
              <a:extLst>
                <a:ext uri="{FF2B5EF4-FFF2-40B4-BE49-F238E27FC236}">
                  <a16:creationId xmlns:a16="http://schemas.microsoft.com/office/drawing/2014/main" id="{9FA14C7F-0F1B-98DE-B7E0-E1E183F74AEF}"/>
                </a:ext>
              </a:extLst>
            </p:cNvPr>
            <p:cNvSpPr>
              <a:spLocks noChangeArrowheads="1"/>
            </p:cNvSpPr>
            <p:nvPr/>
          </p:nvSpPr>
          <p:spPr bwMode="auto">
            <a:xfrm>
              <a:off x="7616660" y="2792265"/>
              <a:ext cx="428625" cy="1428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800" dirty="0">
                  <a:latin typeface="Arial" panose="020B0604020202020204" pitchFamily="34" charset="0"/>
                  <a:cs typeface="Arial" panose="020B0604020202020204" pitchFamily="34" charset="0"/>
                </a:rPr>
                <a:t>2,365 bp</a:t>
              </a:r>
            </a:p>
          </p:txBody>
        </p:sp>
        <p:sp>
          <p:nvSpPr>
            <p:cNvPr id="155" name="Line 36">
              <a:extLst>
                <a:ext uri="{FF2B5EF4-FFF2-40B4-BE49-F238E27FC236}">
                  <a16:creationId xmlns:a16="http://schemas.microsoft.com/office/drawing/2014/main" id="{129F57A3-9996-4F3D-9DA7-19D7DB2E5034}"/>
                </a:ext>
              </a:extLst>
            </p:cNvPr>
            <p:cNvSpPr>
              <a:spLocks noChangeShapeType="1"/>
            </p:cNvSpPr>
            <p:nvPr/>
          </p:nvSpPr>
          <p:spPr bwMode="auto">
            <a:xfrm>
              <a:off x="3860635" y="3401865"/>
              <a:ext cx="51689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800">
                <a:latin typeface="Arial" panose="020B0604020202020204" pitchFamily="34" charset="0"/>
                <a:cs typeface="Arial" panose="020B0604020202020204" pitchFamily="34" charset="0"/>
              </a:endParaRPr>
            </a:p>
          </p:txBody>
        </p:sp>
        <p:sp>
          <p:nvSpPr>
            <p:cNvPr id="160" name="Text Box 41">
              <a:extLst>
                <a:ext uri="{FF2B5EF4-FFF2-40B4-BE49-F238E27FC236}">
                  <a16:creationId xmlns:a16="http://schemas.microsoft.com/office/drawing/2014/main" id="{1B1BADA6-6A8F-2240-2344-73729BF0D1E1}"/>
                </a:ext>
              </a:extLst>
            </p:cNvPr>
            <p:cNvSpPr txBox="1">
              <a:spLocks noChangeArrowheads="1"/>
            </p:cNvSpPr>
            <p:nvPr/>
          </p:nvSpPr>
          <p:spPr bwMode="auto">
            <a:xfrm>
              <a:off x="8977148" y="3279628"/>
              <a:ext cx="27122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800" b="1">
                  <a:latin typeface="Arial" panose="020B0604020202020204" pitchFamily="34" charset="0"/>
                  <a:cs typeface="Arial" panose="020B0604020202020204" pitchFamily="34" charset="0"/>
                </a:rPr>
                <a:t>3’</a:t>
              </a:r>
            </a:p>
          </p:txBody>
        </p:sp>
        <p:sp>
          <p:nvSpPr>
            <p:cNvPr id="162" name="Text Box 43">
              <a:extLst>
                <a:ext uri="{FF2B5EF4-FFF2-40B4-BE49-F238E27FC236}">
                  <a16:creationId xmlns:a16="http://schemas.microsoft.com/office/drawing/2014/main" id="{D713EA56-D85D-28DB-D543-F41553B1AD49}"/>
                </a:ext>
              </a:extLst>
            </p:cNvPr>
            <p:cNvSpPr txBox="1">
              <a:spLocks noChangeArrowheads="1"/>
            </p:cNvSpPr>
            <p:nvPr/>
          </p:nvSpPr>
          <p:spPr bwMode="auto">
            <a:xfrm>
              <a:off x="3624098" y="3279628"/>
              <a:ext cx="27122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800" b="1">
                  <a:latin typeface="Arial" panose="020B0604020202020204" pitchFamily="34" charset="0"/>
                  <a:cs typeface="Arial" panose="020B0604020202020204" pitchFamily="34" charset="0"/>
                </a:rPr>
                <a:t>5’</a:t>
              </a:r>
            </a:p>
          </p:txBody>
        </p:sp>
        <p:sp>
          <p:nvSpPr>
            <p:cNvPr id="163" name="Text Box 44">
              <a:extLst>
                <a:ext uri="{FF2B5EF4-FFF2-40B4-BE49-F238E27FC236}">
                  <a16:creationId xmlns:a16="http://schemas.microsoft.com/office/drawing/2014/main" id="{4DAF5814-5942-65DB-D18F-8804AD0FAF19}"/>
                </a:ext>
              </a:extLst>
            </p:cNvPr>
            <p:cNvSpPr txBox="1">
              <a:spLocks noChangeArrowheads="1"/>
            </p:cNvSpPr>
            <p:nvPr/>
          </p:nvSpPr>
          <p:spPr bwMode="auto">
            <a:xfrm>
              <a:off x="3057360" y="3247878"/>
              <a:ext cx="73183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800" b="1" dirty="0">
                  <a:latin typeface="Arial" panose="020B0604020202020204" pitchFamily="34" charset="0"/>
                  <a:cs typeface="Arial" panose="020B0604020202020204" pitchFamily="34" charset="0"/>
                </a:rPr>
                <a:t>TM4SF1 knockout </a:t>
              </a:r>
            </a:p>
          </p:txBody>
        </p:sp>
        <p:sp>
          <p:nvSpPr>
            <p:cNvPr id="164" name="Line 45">
              <a:extLst>
                <a:ext uri="{FF2B5EF4-FFF2-40B4-BE49-F238E27FC236}">
                  <a16:creationId xmlns:a16="http://schemas.microsoft.com/office/drawing/2014/main" id="{5E2F2B48-B507-BF83-ABB6-CE47F7B6D4ED}"/>
                </a:ext>
              </a:extLst>
            </p:cNvPr>
            <p:cNvSpPr>
              <a:spLocks noChangeShapeType="1"/>
            </p:cNvSpPr>
            <p:nvPr/>
          </p:nvSpPr>
          <p:spPr bwMode="auto">
            <a:xfrm flipV="1">
              <a:off x="5156035" y="3401865"/>
              <a:ext cx="312102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800">
                <a:latin typeface="Arial" panose="020B0604020202020204" pitchFamily="34" charset="0"/>
                <a:cs typeface="Arial" panose="020B0604020202020204" pitchFamily="34" charset="0"/>
              </a:endParaRPr>
            </a:p>
          </p:txBody>
        </p:sp>
        <p:sp>
          <p:nvSpPr>
            <p:cNvPr id="170" name="Rectangle 122">
              <a:extLst>
                <a:ext uri="{FF2B5EF4-FFF2-40B4-BE49-F238E27FC236}">
                  <a16:creationId xmlns:a16="http://schemas.microsoft.com/office/drawing/2014/main" id="{0C691D06-AB76-A39A-F6E4-9D6223A41EFB}"/>
                </a:ext>
              </a:extLst>
            </p:cNvPr>
            <p:cNvSpPr>
              <a:spLocks noChangeArrowheads="1"/>
            </p:cNvSpPr>
            <p:nvPr/>
          </p:nvSpPr>
          <p:spPr bwMode="auto">
            <a:xfrm>
              <a:off x="5875448" y="3579253"/>
              <a:ext cx="1276110"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sz="800" b="1" dirty="0">
                  <a:latin typeface="Arial" panose="020B0604020202020204" pitchFamily="34" charset="0"/>
                  <a:cs typeface="Arial" panose="020B0604020202020204" pitchFamily="34" charset="0"/>
                </a:rPr>
                <a:t>-/- probe (397 bp)</a:t>
              </a:r>
            </a:p>
          </p:txBody>
        </p:sp>
        <p:cxnSp>
          <p:nvCxnSpPr>
            <p:cNvPr id="171" name="Straight Connector 170">
              <a:extLst>
                <a:ext uri="{FF2B5EF4-FFF2-40B4-BE49-F238E27FC236}">
                  <a16:creationId xmlns:a16="http://schemas.microsoft.com/office/drawing/2014/main" id="{DD856679-229F-58B8-E70E-443800B42A1B}"/>
                </a:ext>
              </a:extLst>
            </p:cNvPr>
            <p:cNvCxnSpPr/>
            <p:nvPr/>
          </p:nvCxnSpPr>
          <p:spPr>
            <a:xfrm>
              <a:off x="6080377" y="3601563"/>
              <a:ext cx="190500"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172" name="Straight Arrow Connector 171">
              <a:extLst>
                <a:ext uri="{FF2B5EF4-FFF2-40B4-BE49-F238E27FC236}">
                  <a16:creationId xmlns:a16="http://schemas.microsoft.com/office/drawing/2014/main" id="{1BD92208-A4F6-90B1-6A41-5022E125913C}"/>
                </a:ext>
              </a:extLst>
            </p:cNvPr>
            <p:cNvCxnSpPr/>
            <p:nvPr/>
          </p:nvCxnSpPr>
          <p:spPr>
            <a:xfrm>
              <a:off x="6802272" y="3015537"/>
              <a:ext cx="0" cy="274320"/>
            </a:xfrm>
            <a:prstGeom prst="straightConnector1">
              <a:avLst/>
            </a:prstGeom>
            <a:ln w="28575">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FC02274D-D160-0FB0-F3BD-370F9F480F5C}"/>
                </a:ext>
              </a:extLst>
            </p:cNvPr>
            <p:cNvCxnSpPr/>
            <p:nvPr/>
          </p:nvCxnSpPr>
          <p:spPr>
            <a:xfrm>
              <a:off x="7433136" y="3407123"/>
              <a:ext cx="182880" cy="0"/>
            </a:xfrm>
            <a:prstGeom prst="line">
              <a:avLst/>
            </a:prstGeom>
            <a:ln w="76200">
              <a:solidFill>
                <a:srgbClr val="FF9933"/>
              </a:solidFill>
            </a:ln>
          </p:spPr>
          <p:style>
            <a:lnRef idx="1">
              <a:schemeClr val="accent1"/>
            </a:lnRef>
            <a:fillRef idx="0">
              <a:schemeClr val="accent1"/>
            </a:fillRef>
            <a:effectRef idx="0">
              <a:schemeClr val="accent1"/>
            </a:effectRef>
            <a:fontRef idx="minor">
              <a:schemeClr val="tx1"/>
            </a:fontRef>
          </p:style>
        </p:cxnSp>
        <p:sp>
          <p:nvSpPr>
            <p:cNvPr id="176" name="Rectangle 29">
              <a:extLst>
                <a:ext uri="{FF2B5EF4-FFF2-40B4-BE49-F238E27FC236}">
                  <a16:creationId xmlns:a16="http://schemas.microsoft.com/office/drawing/2014/main" id="{EEF07D81-3707-3F76-91FA-7F4E8D1CDAB0}"/>
                </a:ext>
              </a:extLst>
            </p:cNvPr>
            <p:cNvSpPr>
              <a:spLocks noChangeArrowheads="1"/>
            </p:cNvSpPr>
            <p:nvPr/>
          </p:nvSpPr>
          <p:spPr bwMode="auto">
            <a:xfrm>
              <a:off x="5879054" y="2573190"/>
              <a:ext cx="266700" cy="171450"/>
            </a:xfrm>
            <a:prstGeom prst="rect">
              <a:avLst/>
            </a:prstGeom>
            <a:solidFill>
              <a:srgbClr val="FF9933"/>
            </a:solidFill>
            <a:ln w="9525">
              <a:solidFill>
                <a:schemeClr val="tx1"/>
              </a:solidFill>
              <a:miter lim="800000"/>
              <a:headEnd/>
              <a:tailEnd/>
            </a:ln>
            <a:effectLst/>
          </p:spPr>
          <p:txBody>
            <a:bodyPr wrap="none" anchor="ctr"/>
            <a:lstStyle/>
            <a:p>
              <a:pPr algn="ctr"/>
              <a:r>
                <a:rPr lang="en-US" sz="800" dirty="0">
                  <a:latin typeface="Arial" panose="020B0604020202020204" pitchFamily="34" charset="0"/>
                  <a:cs typeface="Arial" panose="020B0604020202020204" pitchFamily="34" charset="0"/>
                </a:rPr>
                <a:t>PUH</a:t>
              </a:r>
            </a:p>
          </p:txBody>
        </p:sp>
        <p:sp>
          <p:nvSpPr>
            <p:cNvPr id="177" name="Rectangle 29">
              <a:extLst>
                <a:ext uri="{FF2B5EF4-FFF2-40B4-BE49-F238E27FC236}">
                  <a16:creationId xmlns:a16="http://schemas.microsoft.com/office/drawing/2014/main" id="{96465C70-201A-996B-AC62-AE5B13844D6C}"/>
                </a:ext>
              </a:extLst>
            </p:cNvPr>
            <p:cNvSpPr>
              <a:spLocks noChangeArrowheads="1"/>
            </p:cNvSpPr>
            <p:nvPr/>
          </p:nvSpPr>
          <p:spPr bwMode="auto">
            <a:xfrm>
              <a:off x="7419203" y="2572118"/>
              <a:ext cx="266700" cy="171450"/>
            </a:xfrm>
            <a:prstGeom prst="rect">
              <a:avLst/>
            </a:prstGeom>
            <a:solidFill>
              <a:srgbClr val="FF9933"/>
            </a:solidFill>
            <a:ln w="9525">
              <a:solidFill>
                <a:schemeClr val="tx1"/>
              </a:solidFill>
              <a:miter lim="800000"/>
              <a:headEnd/>
              <a:tailEnd/>
            </a:ln>
            <a:effectLst/>
          </p:spPr>
          <p:txBody>
            <a:bodyPr wrap="none" anchor="ctr"/>
            <a:lstStyle/>
            <a:p>
              <a:pPr algn="ctr"/>
              <a:r>
                <a:rPr lang="en-US" sz="800" dirty="0">
                  <a:latin typeface="Arial" panose="020B0604020202020204" pitchFamily="34" charset="0"/>
                  <a:cs typeface="Arial" panose="020B0604020202020204" pitchFamily="34" charset="0"/>
                </a:rPr>
                <a:t>PDH</a:t>
              </a:r>
            </a:p>
          </p:txBody>
        </p:sp>
        <p:sp>
          <p:nvSpPr>
            <p:cNvPr id="178" name="Rectangle 29">
              <a:extLst>
                <a:ext uri="{FF2B5EF4-FFF2-40B4-BE49-F238E27FC236}">
                  <a16:creationId xmlns:a16="http://schemas.microsoft.com/office/drawing/2014/main" id="{D37D3F48-D59B-1564-2179-237ED66EB891}"/>
                </a:ext>
              </a:extLst>
            </p:cNvPr>
            <p:cNvSpPr>
              <a:spLocks noChangeArrowheads="1"/>
            </p:cNvSpPr>
            <p:nvPr/>
          </p:nvSpPr>
          <p:spPr bwMode="auto">
            <a:xfrm>
              <a:off x="5878905" y="3335190"/>
              <a:ext cx="266700" cy="171450"/>
            </a:xfrm>
            <a:prstGeom prst="rect">
              <a:avLst/>
            </a:prstGeom>
            <a:solidFill>
              <a:srgbClr val="FF9933"/>
            </a:solidFill>
            <a:ln w="9525">
              <a:solidFill>
                <a:schemeClr val="tx1"/>
              </a:solidFill>
              <a:miter lim="800000"/>
              <a:headEnd/>
              <a:tailEnd/>
            </a:ln>
            <a:effectLst/>
          </p:spPr>
          <p:txBody>
            <a:bodyPr wrap="none" anchor="ctr"/>
            <a:lstStyle/>
            <a:p>
              <a:pPr algn="ctr"/>
              <a:r>
                <a:rPr lang="en-US" sz="800" dirty="0">
                  <a:latin typeface="Arial" panose="020B0604020202020204" pitchFamily="34" charset="0"/>
                  <a:cs typeface="Arial" panose="020B0604020202020204" pitchFamily="34" charset="0"/>
                </a:rPr>
                <a:t>PUH</a:t>
              </a:r>
            </a:p>
          </p:txBody>
        </p:sp>
        <p:sp>
          <p:nvSpPr>
            <p:cNvPr id="179" name="Rectangle 29">
              <a:extLst>
                <a:ext uri="{FF2B5EF4-FFF2-40B4-BE49-F238E27FC236}">
                  <a16:creationId xmlns:a16="http://schemas.microsoft.com/office/drawing/2014/main" id="{52ED7A99-96FA-B6C6-6E37-B07DF6AE7A73}"/>
                </a:ext>
              </a:extLst>
            </p:cNvPr>
            <p:cNvSpPr>
              <a:spLocks noChangeArrowheads="1"/>
            </p:cNvSpPr>
            <p:nvPr/>
          </p:nvSpPr>
          <p:spPr bwMode="auto">
            <a:xfrm>
              <a:off x="7426824" y="3335016"/>
              <a:ext cx="266700" cy="171450"/>
            </a:xfrm>
            <a:prstGeom prst="rect">
              <a:avLst/>
            </a:prstGeom>
            <a:solidFill>
              <a:srgbClr val="FF9933"/>
            </a:solidFill>
            <a:ln w="9525">
              <a:solidFill>
                <a:schemeClr val="tx1"/>
              </a:solidFill>
              <a:miter lim="800000"/>
              <a:headEnd/>
              <a:tailEnd/>
            </a:ln>
            <a:effectLst/>
          </p:spPr>
          <p:txBody>
            <a:bodyPr wrap="none" anchor="ctr"/>
            <a:lstStyle/>
            <a:p>
              <a:pPr algn="ctr"/>
              <a:r>
                <a:rPr lang="en-US" sz="800" dirty="0">
                  <a:latin typeface="Arial" panose="020B0604020202020204" pitchFamily="34" charset="0"/>
                  <a:cs typeface="Arial" panose="020B0604020202020204" pitchFamily="34" charset="0"/>
                </a:rPr>
                <a:t>PDH</a:t>
              </a:r>
            </a:p>
          </p:txBody>
        </p:sp>
        <p:sp>
          <p:nvSpPr>
            <p:cNvPr id="75" name="Line 163">
              <a:extLst>
                <a:ext uri="{FF2B5EF4-FFF2-40B4-BE49-F238E27FC236}">
                  <a16:creationId xmlns:a16="http://schemas.microsoft.com/office/drawing/2014/main" id="{17284619-42DB-0507-624D-AEAF846DF7CA}"/>
                </a:ext>
              </a:extLst>
            </p:cNvPr>
            <p:cNvSpPr>
              <a:spLocks noChangeShapeType="1"/>
            </p:cNvSpPr>
            <p:nvPr/>
          </p:nvSpPr>
          <p:spPr bwMode="auto">
            <a:xfrm>
              <a:off x="8255153" y="2497117"/>
              <a:ext cx="0" cy="137160"/>
            </a:xfrm>
            <a:prstGeom prst="line">
              <a:avLst/>
            </a:prstGeom>
            <a:noFill/>
            <a:ln w="9525">
              <a:solidFill>
                <a:schemeClr val="tx1">
                  <a:lumMod val="50000"/>
                  <a:lumOff val="50000"/>
                </a:schemeClr>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76" name="TextBox 75">
              <a:extLst>
                <a:ext uri="{FF2B5EF4-FFF2-40B4-BE49-F238E27FC236}">
                  <a16:creationId xmlns:a16="http://schemas.microsoft.com/office/drawing/2014/main" id="{0608F4FB-46BD-DB6C-BED5-CE93194B6827}"/>
                </a:ext>
              </a:extLst>
            </p:cNvPr>
            <p:cNvSpPr txBox="1"/>
            <p:nvPr/>
          </p:nvSpPr>
          <p:spPr>
            <a:xfrm>
              <a:off x="8027771" y="2328378"/>
              <a:ext cx="482824" cy="215444"/>
            </a:xfrm>
            <a:prstGeom prst="rect">
              <a:avLst/>
            </a:prstGeom>
            <a:noFill/>
          </p:spPr>
          <p:txBody>
            <a:bodyPr wrap="none" rtlCol="0">
              <a:spAutoFit/>
            </a:bodyPr>
            <a:lstStyle/>
            <a:p>
              <a:r>
                <a:rPr lang="en-US" sz="800" dirty="0" err="1">
                  <a:solidFill>
                    <a:schemeClr val="tx1">
                      <a:lumMod val="50000"/>
                      <a:lumOff val="50000"/>
                    </a:schemeClr>
                  </a:solidFill>
                  <a:latin typeface="Arial" panose="020B0604020202020204" pitchFamily="34" charset="0"/>
                  <a:cs typeface="Arial" panose="020B0604020202020204" pitchFamily="34" charset="0"/>
                </a:rPr>
                <a:t>HindIII</a:t>
              </a:r>
              <a:endParaRPr lang="en-US" sz="8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77" name="Line 163">
              <a:extLst>
                <a:ext uri="{FF2B5EF4-FFF2-40B4-BE49-F238E27FC236}">
                  <a16:creationId xmlns:a16="http://schemas.microsoft.com/office/drawing/2014/main" id="{871814D2-F3FB-F3DA-19A7-34F9332AF8E9}"/>
                </a:ext>
              </a:extLst>
            </p:cNvPr>
            <p:cNvSpPr>
              <a:spLocks noChangeShapeType="1"/>
            </p:cNvSpPr>
            <p:nvPr/>
          </p:nvSpPr>
          <p:spPr bwMode="auto">
            <a:xfrm>
              <a:off x="5154027" y="2505283"/>
              <a:ext cx="0" cy="137160"/>
            </a:xfrm>
            <a:prstGeom prst="line">
              <a:avLst/>
            </a:prstGeom>
            <a:noFill/>
            <a:ln w="9525">
              <a:solidFill>
                <a:schemeClr val="tx1">
                  <a:lumMod val="50000"/>
                  <a:lumOff val="50000"/>
                </a:schemeClr>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78" name="TextBox 77">
              <a:extLst>
                <a:ext uri="{FF2B5EF4-FFF2-40B4-BE49-F238E27FC236}">
                  <a16:creationId xmlns:a16="http://schemas.microsoft.com/office/drawing/2014/main" id="{4463B2BB-C09E-6395-5C27-FD5EC886DDE3}"/>
                </a:ext>
              </a:extLst>
            </p:cNvPr>
            <p:cNvSpPr txBox="1"/>
            <p:nvPr/>
          </p:nvSpPr>
          <p:spPr>
            <a:xfrm>
              <a:off x="4972365" y="2351784"/>
              <a:ext cx="426720" cy="215444"/>
            </a:xfrm>
            <a:prstGeom prst="rect">
              <a:avLst/>
            </a:prstGeom>
            <a:noFill/>
          </p:spPr>
          <p:txBody>
            <a:bodyPr wrap="none" rtlCol="0">
              <a:spAutoFit/>
            </a:bodyPr>
            <a:lstStyle/>
            <a:p>
              <a:r>
                <a:rPr lang="en-US" sz="800" dirty="0">
                  <a:solidFill>
                    <a:schemeClr val="tx1">
                      <a:lumMod val="50000"/>
                      <a:lumOff val="50000"/>
                    </a:schemeClr>
                  </a:solidFill>
                  <a:latin typeface="Arial" panose="020B0604020202020204" pitchFamily="34" charset="0"/>
                  <a:cs typeface="Arial" panose="020B0604020202020204" pitchFamily="34" charset="0"/>
                </a:rPr>
                <a:t>Kpn1</a:t>
              </a:r>
            </a:p>
          </p:txBody>
        </p:sp>
        <p:sp>
          <p:nvSpPr>
            <p:cNvPr id="2" name="Line 6">
              <a:extLst>
                <a:ext uri="{FF2B5EF4-FFF2-40B4-BE49-F238E27FC236}">
                  <a16:creationId xmlns:a16="http://schemas.microsoft.com/office/drawing/2014/main" id="{80A3C782-EED8-1CA6-DB03-7B660356504A}"/>
                </a:ext>
              </a:extLst>
            </p:cNvPr>
            <p:cNvSpPr>
              <a:spLocks noChangeShapeType="1"/>
            </p:cNvSpPr>
            <p:nvPr/>
          </p:nvSpPr>
          <p:spPr bwMode="auto">
            <a:xfrm>
              <a:off x="6170950" y="2296440"/>
              <a:ext cx="1295400"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800">
                <a:latin typeface="Arial" panose="020B0604020202020204" pitchFamily="34" charset="0"/>
                <a:cs typeface="Arial" panose="020B0604020202020204" pitchFamily="34" charset="0"/>
              </a:endParaRPr>
            </a:p>
          </p:txBody>
        </p:sp>
        <p:sp>
          <p:nvSpPr>
            <p:cNvPr id="6" name="Rectangle 34">
              <a:extLst>
                <a:ext uri="{FF2B5EF4-FFF2-40B4-BE49-F238E27FC236}">
                  <a16:creationId xmlns:a16="http://schemas.microsoft.com/office/drawing/2014/main" id="{0550E0A6-D7BC-AECD-C0B2-BCE5EA9081BC}"/>
                </a:ext>
              </a:extLst>
            </p:cNvPr>
            <p:cNvSpPr>
              <a:spLocks noChangeArrowheads="1"/>
            </p:cNvSpPr>
            <p:nvPr/>
          </p:nvSpPr>
          <p:spPr bwMode="auto">
            <a:xfrm>
              <a:off x="6623129" y="2217361"/>
              <a:ext cx="428625" cy="142875"/>
            </a:xfrm>
            <a:prstGeom prst="rect">
              <a:avLst/>
            </a:prstGeom>
            <a:solidFill>
              <a:schemeClr val="bg1"/>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800" dirty="0">
                  <a:latin typeface="Arial" panose="020B0604020202020204" pitchFamily="34" charset="0"/>
                  <a:cs typeface="Arial" panose="020B0604020202020204" pitchFamily="34" charset="0"/>
                </a:rPr>
                <a:t>2,345 bp</a:t>
              </a:r>
            </a:p>
          </p:txBody>
        </p:sp>
        <p:sp>
          <p:nvSpPr>
            <p:cNvPr id="4" name="TextBox 3">
              <a:extLst>
                <a:ext uri="{FF2B5EF4-FFF2-40B4-BE49-F238E27FC236}">
                  <a16:creationId xmlns:a16="http://schemas.microsoft.com/office/drawing/2014/main" id="{B1D8E514-261F-0928-00E9-E3719DD49DE6}"/>
                </a:ext>
              </a:extLst>
            </p:cNvPr>
            <p:cNvSpPr txBox="1"/>
            <p:nvPr/>
          </p:nvSpPr>
          <p:spPr>
            <a:xfrm>
              <a:off x="5882637" y="2094066"/>
              <a:ext cx="304892" cy="307777"/>
            </a:xfrm>
            <a:prstGeom prst="rect">
              <a:avLst/>
            </a:prstGeom>
            <a:noFill/>
          </p:spPr>
          <p:txBody>
            <a:bodyPr wrap="none" rtlCol="0">
              <a:spAutoFit/>
            </a:bodyPr>
            <a:lstStyle/>
            <a:p>
              <a:r>
                <a:rPr lang="en-US" sz="1400" b="1" dirty="0">
                  <a:latin typeface="Arial" panose="020B0604020202020204" pitchFamily="34" charset="0"/>
                  <a:cs typeface="Arial" panose="020B0604020202020204" pitchFamily="34" charset="0"/>
                </a:rPr>
                <a:t>X</a:t>
              </a:r>
            </a:p>
          </p:txBody>
        </p:sp>
        <p:sp>
          <p:nvSpPr>
            <p:cNvPr id="8" name="TextBox 7">
              <a:extLst>
                <a:ext uri="{FF2B5EF4-FFF2-40B4-BE49-F238E27FC236}">
                  <a16:creationId xmlns:a16="http://schemas.microsoft.com/office/drawing/2014/main" id="{B60086BC-13A8-93E5-1808-389EC5AB7485}"/>
                </a:ext>
              </a:extLst>
            </p:cNvPr>
            <p:cNvSpPr txBox="1"/>
            <p:nvPr/>
          </p:nvSpPr>
          <p:spPr>
            <a:xfrm>
              <a:off x="7439119" y="2109666"/>
              <a:ext cx="304892" cy="307777"/>
            </a:xfrm>
            <a:prstGeom prst="rect">
              <a:avLst/>
            </a:prstGeom>
            <a:noFill/>
          </p:spPr>
          <p:txBody>
            <a:bodyPr wrap="none" rtlCol="0">
              <a:spAutoFit/>
            </a:bodyPr>
            <a:lstStyle/>
            <a:p>
              <a:r>
                <a:rPr lang="en-US" sz="1400" b="1" dirty="0">
                  <a:latin typeface="Arial" panose="020B0604020202020204" pitchFamily="34" charset="0"/>
                  <a:cs typeface="Arial" panose="020B0604020202020204" pitchFamily="34" charset="0"/>
                </a:rPr>
                <a:t>X</a:t>
              </a:r>
            </a:p>
          </p:txBody>
        </p:sp>
        <p:grpSp>
          <p:nvGrpSpPr>
            <p:cNvPr id="14" name="Group 13">
              <a:extLst>
                <a:ext uri="{FF2B5EF4-FFF2-40B4-BE49-F238E27FC236}">
                  <a16:creationId xmlns:a16="http://schemas.microsoft.com/office/drawing/2014/main" id="{91B9CF64-C12C-2F28-E178-ACA20DE14F45}"/>
                </a:ext>
              </a:extLst>
            </p:cNvPr>
            <p:cNvGrpSpPr/>
            <p:nvPr/>
          </p:nvGrpSpPr>
          <p:grpSpPr>
            <a:xfrm>
              <a:off x="4128923" y="2007434"/>
              <a:ext cx="4722812" cy="200631"/>
              <a:chOff x="4128923" y="533468"/>
              <a:chExt cx="4722812" cy="200631"/>
            </a:xfrm>
          </p:grpSpPr>
          <p:sp>
            <p:nvSpPr>
              <p:cNvPr id="87" name="Rectangle 86">
                <a:extLst>
                  <a:ext uri="{FF2B5EF4-FFF2-40B4-BE49-F238E27FC236}">
                    <a16:creationId xmlns:a16="http://schemas.microsoft.com/office/drawing/2014/main" id="{5DCBADD5-0A74-90A2-DB58-A84A03248269}"/>
                  </a:ext>
                </a:extLst>
              </p:cNvPr>
              <p:cNvSpPr>
                <a:spLocks noChangeArrowheads="1"/>
              </p:cNvSpPr>
              <p:nvPr/>
            </p:nvSpPr>
            <p:spPr bwMode="auto">
              <a:xfrm>
                <a:off x="6394285" y="605038"/>
                <a:ext cx="88900" cy="122237"/>
              </a:xfrm>
              <a:prstGeom prst="rect">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600" dirty="0">
                  <a:solidFill>
                    <a:schemeClr val="bg1"/>
                  </a:solidFill>
                  <a:latin typeface="Arial" panose="020B0604020202020204" pitchFamily="34" charset="0"/>
                  <a:cs typeface="Arial" panose="020B0604020202020204" pitchFamily="34" charset="0"/>
                </a:endParaRPr>
              </a:p>
            </p:txBody>
          </p:sp>
          <p:sp>
            <p:nvSpPr>
              <p:cNvPr id="88" name="Rectangle 87">
                <a:extLst>
                  <a:ext uri="{FF2B5EF4-FFF2-40B4-BE49-F238E27FC236}">
                    <a16:creationId xmlns:a16="http://schemas.microsoft.com/office/drawing/2014/main" id="{5E2C8733-D8D8-8478-587D-ECF12D49A03A}"/>
                  </a:ext>
                </a:extLst>
              </p:cNvPr>
              <p:cNvSpPr>
                <a:spLocks noChangeArrowheads="1"/>
              </p:cNvSpPr>
              <p:nvPr/>
            </p:nvSpPr>
            <p:spPr bwMode="auto">
              <a:xfrm>
                <a:off x="7003885" y="611045"/>
                <a:ext cx="74613" cy="122238"/>
              </a:xfrm>
              <a:prstGeom prst="rect">
                <a:avLst/>
              </a:prstGeom>
              <a:solidFill>
                <a:srgbClr val="FF0000"/>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800" dirty="0">
                    <a:solidFill>
                      <a:schemeClr val="bg1"/>
                    </a:solidFill>
                    <a:latin typeface="Arial" panose="020B0604020202020204" pitchFamily="34" charset="0"/>
                    <a:cs typeface="Arial" panose="020B0604020202020204" pitchFamily="34" charset="0"/>
                  </a:rPr>
                  <a:t>5</a:t>
                </a:r>
              </a:p>
            </p:txBody>
          </p:sp>
          <p:sp>
            <p:nvSpPr>
              <p:cNvPr id="90" name="Rectangle 89">
                <a:extLst>
                  <a:ext uri="{FF2B5EF4-FFF2-40B4-BE49-F238E27FC236}">
                    <a16:creationId xmlns:a16="http://schemas.microsoft.com/office/drawing/2014/main" id="{FE5F5AA0-7559-3387-7186-AC34348CF2DF}"/>
                  </a:ext>
                </a:extLst>
              </p:cNvPr>
              <p:cNvSpPr>
                <a:spLocks noChangeArrowheads="1"/>
              </p:cNvSpPr>
              <p:nvPr/>
            </p:nvSpPr>
            <p:spPr bwMode="auto">
              <a:xfrm>
                <a:off x="7989723" y="611862"/>
                <a:ext cx="90487" cy="122237"/>
              </a:xfrm>
              <a:prstGeom prst="rect">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800" dirty="0">
                    <a:solidFill>
                      <a:schemeClr val="bg1"/>
                    </a:solidFill>
                    <a:latin typeface="Arial" panose="020B0604020202020204" pitchFamily="34" charset="0"/>
                    <a:cs typeface="Arial" panose="020B0604020202020204" pitchFamily="34" charset="0"/>
                  </a:rPr>
                  <a:t>6</a:t>
                </a:r>
              </a:p>
            </p:txBody>
          </p:sp>
          <p:sp>
            <p:nvSpPr>
              <p:cNvPr id="91" name="Rectangle 90">
                <a:extLst>
                  <a:ext uri="{FF2B5EF4-FFF2-40B4-BE49-F238E27FC236}">
                    <a16:creationId xmlns:a16="http://schemas.microsoft.com/office/drawing/2014/main" id="{557DEF00-546F-20BE-7B5A-C93E48E8FB73}"/>
                  </a:ext>
                </a:extLst>
              </p:cNvPr>
              <p:cNvSpPr>
                <a:spLocks noChangeArrowheads="1"/>
              </p:cNvSpPr>
              <p:nvPr/>
            </p:nvSpPr>
            <p:spPr bwMode="auto">
              <a:xfrm>
                <a:off x="8681873" y="607099"/>
                <a:ext cx="169862" cy="122237"/>
              </a:xfrm>
              <a:prstGeom prst="rect">
                <a:avLst/>
              </a:prstGeom>
              <a:solidFill>
                <a:srgbClr val="3333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r"/>
                <a:r>
                  <a:rPr lang="en-US" sz="800" dirty="0">
                    <a:solidFill>
                      <a:schemeClr val="bg1"/>
                    </a:solidFill>
                    <a:latin typeface="Arial" panose="020B0604020202020204" pitchFamily="34" charset="0"/>
                    <a:cs typeface="Arial" panose="020B0604020202020204" pitchFamily="34" charset="0"/>
                  </a:rPr>
                  <a:t>7</a:t>
                </a:r>
              </a:p>
            </p:txBody>
          </p:sp>
          <p:sp>
            <p:nvSpPr>
              <p:cNvPr id="92" name="Rectangle 91">
                <a:extLst>
                  <a:ext uri="{FF2B5EF4-FFF2-40B4-BE49-F238E27FC236}">
                    <a16:creationId xmlns:a16="http://schemas.microsoft.com/office/drawing/2014/main" id="{F1833750-572D-03BB-C7FC-8995096DEC38}"/>
                  </a:ext>
                </a:extLst>
              </p:cNvPr>
              <p:cNvSpPr>
                <a:spLocks noChangeArrowheads="1"/>
              </p:cNvSpPr>
              <p:nvPr/>
            </p:nvSpPr>
            <p:spPr bwMode="auto">
              <a:xfrm>
                <a:off x="8661235" y="607099"/>
                <a:ext cx="25400" cy="122237"/>
              </a:xfrm>
              <a:prstGeom prst="rect">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800">
                  <a:latin typeface="Arial" panose="020B0604020202020204" pitchFamily="34" charset="0"/>
                  <a:cs typeface="Arial" panose="020B0604020202020204" pitchFamily="34" charset="0"/>
                </a:endParaRPr>
              </a:p>
            </p:txBody>
          </p:sp>
          <p:sp>
            <p:nvSpPr>
              <p:cNvPr id="95" name="Rectangle 94">
                <a:extLst>
                  <a:ext uri="{FF2B5EF4-FFF2-40B4-BE49-F238E27FC236}">
                    <a16:creationId xmlns:a16="http://schemas.microsoft.com/office/drawing/2014/main" id="{19D3C819-9510-7A04-A3E0-7905084BFC15}"/>
                  </a:ext>
                </a:extLst>
              </p:cNvPr>
              <p:cNvSpPr>
                <a:spLocks noChangeArrowheads="1"/>
              </p:cNvSpPr>
              <p:nvPr/>
            </p:nvSpPr>
            <p:spPr bwMode="auto">
              <a:xfrm>
                <a:off x="6876885" y="611862"/>
                <a:ext cx="73152" cy="122237"/>
              </a:xfrm>
              <a:prstGeom prst="rect">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800" dirty="0">
                    <a:solidFill>
                      <a:schemeClr val="bg1"/>
                    </a:solidFill>
                    <a:latin typeface="Arial" panose="020B0604020202020204" pitchFamily="34" charset="0"/>
                    <a:cs typeface="Arial" panose="020B0604020202020204" pitchFamily="34" charset="0"/>
                  </a:rPr>
                  <a:t>4</a:t>
                </a:r>
              </a:p>
            </p:txBody>
          </p:sp>
          <p:cxnSp>
            <p:nvCxnSpPr>
              <p:cNvPr id="169" name="Straight Connector 168">
                <a:extLst>
                  <a:ext uri="{FF2B5EF4-FFF2-40B4-BE49-F238E27FC236}">
                    <a16:creationId xmlns:a16="http://schemas.microsoft.com/office/drawing/2014/main" id="{48968EF1-C110-3C92-0FE5-FCCF8822E951}"/>
                  </a:ext>
                </a:extLst>
              </p:cNvPr>
              <p:cNvCxnSpPr/>
              <p:nvPr/>
            </p:nvCxnSpPr>
            <p:spPr>
              <a:xfrm>
                <a:off x="6092660" y="533468"/>
                <a:ext cx="274320"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977A3916-6F73-9A5B-A6A0-E177611B311D}"/>
                  </a:ext>
                </a:extLst>
              </p:cNvPr>
              <p:cNvSpPr>
                <a:spLocks noChangeArrowheads="1"/>
              </p:cNvSpPr>
              <p:nvPr/>
            </p:nvSpPr>
            <p:spPr bwMode="auto">
              <a:xfrm>
                <a:off x="4128923" y="611708"/>
                <a:ext cx="68262" cy="122238"/>
              </a:xfrm>
              <a:prstGeom prst="rect">
                <a:avLst/>
              </a:prstGeom>
              <a:solidFill>
                <a:srgbClr val="3333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800" dirty="0">
                    <a:solidFill>
                      <a:schemeClr val="bg1"/>
                    </a:solidFill>
                    <a:latin typeface="Arial" panose="020B0604020202020204" pitchFamily="34" charset="0"/>
                    <a:cs typeface="Arial" panose="020B0604020202020204" pitchFamily="34" charset="0"/>
                  </a:rPr>
                  <a:t>1</a:t>
                </a:r>
              </a:p>
            </p:txBody>
          </p:sp>
          <p:sp>
            <p:nvSpPr>
              <p:cNvPr id="10" name="Rectangle 9">
                <a:extLst>
                  <a:ext uri="{FF2B5EF4-FFF2-40B4-BE49-F238E27FC236}">
                    <a16:creationId xmlns:a16="http://schemas.microsoft.com/office/drawing/2014/main" id="{4666202D-69D1-80E7-CBC5-C79A96D08055}"/>
                  </a:ext>
                </a:extLst>
              </p:cNvPr>
              <p:cNvSpPr>
                <a:spLocks noChangeArrowheads="1"/>
              </p:cNvSpPr>
              <p:nvPr/>
            </p:nvSpPr>
            <p:spPr bwMode="auto">
              <a:xfrm>
                <a:off x="4252513" y="609505"/>
                <a:ext cx="53975" cy="122238"/>
              </a:xfrm>
              <a:prstGeom prst="rect">
                <a:avLst/>
              </a:prstGeom>
              <a:solidFill>
                <a:srgbClr val="3333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800" dirty="0">
                    <a:solidFill>
                      <a:schemeClr val="bg1"/>
                    </a:solidFill>
                    <a:latin typeface="Arial" panose="020B0604020202020204" pitchFamily="34" charset="0"/>
                    <a:cs typeface="Arial" panose="020B0604020202020204" pitchFamily="34" charset="0"/>
                  </a:rPr>
                  <a:t>2</a:t>
                </a:r>
              </a:p>
            </p:txBody>
          </p:sp>
          <p:sp>
            <p:nvSpPr>
              <p:cNvPr id="11" name="Rectangle 10">
                <a:extLst>
                  <a:ext uri="{FF2B5EF4-FFF2-40B4-BE49-F238E27FC236}">
                    <a16:creationId xmlns:a16="http://schemas.microsoft.com/office/drawing/2014/main" id="{64B05A16-26B8-9712-4A7C-D76844773083}"/>
                  </a:ext>
                </a:extLst>
              </p:cNvPr>
              <p:cNvSpPr>
                <a:spLocks noChangeArrowheads="1"/>
              </p:cNvSpPr>
              <p:nvPr/>
            </p:nvSpPr>
            <p:spPr bwMode="auto">
              <a:xfrm>
                <a:off x="6295809" y="602483"/>
                <a:ext cx="101406" cy="128016"/>
              </a:xfrm>
              <a:prstGeom prst="rect">
                <a:avLst/>
              </a:prstGeom>
              <a:solidFill>
                <a:srgbClr val="3333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600" dirty="0">
                  <a:solidFill>
                    <a:schemeClr val="bg1"/>
                  </a:solidFill>
                  <a:latin typeface="Arial" panose="020B0604020202020204" pitchFamily="34" charset="0"/>
                  <a:cs typeface="Arial" panose="020B0604020202020204" pitchFamily="34" charset="0"/>
                </a:endParaRPr>
              </a:p>
            </p:txBody>
          </p:sp>
        </p:grpSp>
        <p:grpSp>
          <p:nvGrpSpPr>
            <p:cNvPr id="15" name="Group 14">
              <a:extLst>
                <a:ext uri="{FF2B5EF4-FFF2-40B4-BE49-F238E27FC236}">
                  <a16:creationId xmlns:a16="http://schemas.microsoft.com/office/drawing/2014/main" id="{94E1F4CC-927C-9C46-7002-D2DDF1185B1F}"/>
                </a:ext>
              </a:extLst>
            </p:cNvPr>
            <p:cNvGrpSpPr/>
            <p:nvPr/>
          </p:nvGrpSpPr>
          <p:grpSpPr>
            <a:xfrm>
              <a:off x="4142571" y="3339558"/>
              <a:ext cx="4722812" cy="124594"/>
              <a:chOff x="4128923" y="609505"/>
              <a:chExt cx="4722812" cy="124594"/>
            </a:xfrm>
          </p:grpSpPr>
          <p:sp>
            <p:nvSpPr>
              <p:cNvPr id="18" name="Rectangle 17">
                <a:extLst>
                  <a:ext uri="{FF2B5EF4-FFF2-40B4-BE49-F238E27FC236}">
                    <a16:creationId xmlns:a16="http://schemas.microsoft.com/office/drawing/2014/main" id="{48E361A9-95F0-4B28-1B2C-87C9625B1A02}"/>
                  </a:ext>
                </a:extLst>
              </p:cNvPr>
              <p:cNvSpPr>
                <a:spLocks noChangeArrowheads="1"/>
              </p:cNvSpPr>
              <p:nvPr/>
            </p:nvSpPr>
            <p:spPr bwMode="auto">
              <a:xfrm>
                <a:off x="7989723" y="611862"/>
                <a:ext cx="90487" cy="122237"/>
              </a:xfrm>
              <a:prstGeom prst="rect">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800" dirty="0">
                    <a:solidFill>
                      <a:schemeClr val="bg1"/>
                    </a:solidFill>
                    <a:latin typeface="Arial" panose="020B0604020202020204" pitchFamily="34" charset="0"/>
                    <a:cs typeface="Arial" panose="020B0604020202020204" pitchFamily="34" charset="0"/>
                  </a:rPr>
                  <a:t>6</a:t>
                </a:r>
              </a:p>
            </p:txBody>
          </p:sp>
          <p:sp>
            <p:nvSpPr>
              <p:cNvPr id="19" name="Rectangle 18">
                <a:extLst>
                  <a:ext uri="{FF2B5EF4-FFF2-40B4-BE49-F238E27FC236}">
                    <a16:creationId xmlns:a16="http://schemas.microsoft.com/office/drawing/2014/main" id="{A8FF696A-F5DE-C3BB-3626-7EF8630109CA}"/>
                  </a:ext>
                </a:extLst>
              </p:cNvPr>
              <p:cNvSpPr>
                <a:spLocks noChangeArrowheads="1"/>
              </p:cNvSpPr>
              <p:nvPr/>
            </p:nvSpPr>
            <p:spPr bwMode="auto">
              <a:xfrm>
                <a:off x="8681873" y="611862"/>
                <a:ext cx="169862" cy="122237"/>
              </a:xfrm>
              <a:prstGeom prst="rect">
                <a:avLst/>
              </a:prstGeom>
              <a:solidFill>
                <a:srgbClr val="3333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r"/>
                <a:r>
                  <a:rPr lang="en-US" sz="800" dirty="0">
                    <a:solidFill>
                      <a:schemeClr val="bg1"/>
                    </a:solidFill>
                    <a:latin typeface="Arial" panose="020B0604020202020204" pitchFamily="34" charset="0"/>
                    <a:cs typeface="Arial" panose="020B0604020202020204" pitchFamily="34" charset="0"/>
                  </a:rPr>
                  <a:t>7</a:t>
                </a:r>
              </a:p>
            </p:txBody>
          </p:sp>
          <p:sp>
            <p:nvSpPr>
              <p:cNvPr id="20" name="Rectangle 19">
                <a:extLst>
                  <a:ext uri="{FF2B5EF4-FFF2-40B4-BE49-F238E27FC236}">
                    <a16:creationId xmlns:a16="http://schemas.microsoft.com/office/drawing/2014/main" id="{974602ED-E84C-1085-DF97-8D7707280C2D}"/>
                  </a:ext>
                </a:extLst>
              </p:cNvPr>
              <p:cNvSpPr>
                <a:spLocks noChangeArrowheads="1"/>
              </p:cNvSpPr>
              <p:nvPr/>
            </p:nvSpPr>
            <p:spPr bwMode="auto">
              <a:xfrm>
                <a:off x="8661235" y="611862"/>
                <a:ext cx="25400" cy="122237"/>
              </a:xfrm>
              <a:prstGeom prst="rect">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800">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23CBDB0F-5430-BF08-4502-1B91D5030B73}"/>
                  </a:ext>
                </a:extLst>
              </p:cNvPr>
              <p:cNvSpPr>
                <a:spLocks noChangeArrowheads="1"/>
              </p:cNvSpPr>
              <p:nvPr/>
            </p:nvSpPr>
            <p:spPr bwMode="auto">
              <a:xfrm>
                <a:off x="4128923" y="611708"/>
                <a:ext cx="68262" cy="122238"/>
              </a:xfrm>
              <a:prstGeom prst="rect">
                <a:avLst/>
              </a:prstGeom>
              <a:solidFill>
                <a:srgbClr val="3333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800" dirty="0">
                    <a:solidFill>
                      <a:schemeClr val="bg1"/>
                    </a:solidFill>
                    <a:latin typeface="Arial" panose="020B0604020202020204" pitchFamily="34" charset="0"/>
                    <a:cs typeface="Arial" panose="020B0604020202020204" pitchFamily="34" charset="0"/>
                  </a:rPr>
                  <a:t>1</a:t>
                </a:r>
              </a:p>
            </p:txBody>
          </p:sp>
          <p:sp>
            <p:nvSpPr>
              <p:cNvPr id="24" name="Rectangle 23">
                <a:extLst>
                  <a:ext uri="{FF2B5EF4-FFF2-40B4-BE49-F238E27FC236}">
                    <a16:creationId xmlns:a16="http://schemas.microsoft.com/office/drawing/2014/main" id="{2D4BC8E7-8F7A-40FB-3F11-C18E8C250595}"/>
                  </a:ext>
                </a:extLst>
              </p:cNvPr>
              <p:cNvSpPr>
                <a:spLocks noChangeArrowheads="1"/>
              </p:cNvSpPr>
              <p:nvPr/>
            </p:nvSpPr>
            <p:spPr bwMode="auto">
              <a:xfrm>
                <a:off x="4252513" y="609505"/>
                <a:ext cx="53975" cy="122238"/>
              </a:xfrm>
              <a:prstGeom prst="rect">
                <a:avLst/>
              </a:prstGeom>
              <a:solidFill>
                <a:srgbClr val="3333FF"/>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800" dirty="0">
                    <a:solidFill>
                      <a:schemeClr val="bg1"/>
                    </a:solidFill>
                    <a:latin typeface="Arial" panose="020B0604020202020204" pitchFamily="34" charset="0"/>
                    <a:cs typeface="Arial" panose="020B0604020202020204" pitchFamily="34" charset="0"/>
                  </a:rPr>
                  <a:t>2</a:t>
                </a:r>
              </a:p>
            </p:txBody>
          </p:sp>
        </p:grpSp>
        <p:sp>
          <p:nvSpPr>
            <p:cNvPr id="25" name="Rectangle 24">
              <a:extLst>
                <a:ext uri="{FF2B5EF4-FFF2-40B4-BE49-F238E27FC236}">
                  <a16:creationId xmlns:a16="http://schemas.microsoft.com/office/drawing/2014/main" id="{17016371-5FC3-5FE3-BAE2-6823FBDEAAD6}"/>
                </a:ext>
              </a:extLst>
            </p:cNvPr>
            <p:cNvSpPr>
              <a:spLocks noChangeArrowheads="1"/>
            </p:cNvSpPr>
            <p:nvPr/>
          </p:nvSpPr>
          <p:spPr bwMode="auto">
            <a:xfrm>
              <a:off x="7989723" y="2591696"/>
              <a:ext cx="90487" cy="122237"/>
            </a:xfrm>
            <a:prstGeom prst="rect">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600" dirty="0">
                  <a:solidFill>
                    <a:schemeClr val="bg1"/>
                  </a:solidFill>
                  <a:latin typeface="Arial" panose="020B0604020202020204" pitchFamily="34" charset="0"/>
                  <a:cs typeface="Arial" panose="020B0604020202020204" pitchFamily="34" charset="0"/>
                </a:rPr>
                <a:t>6</a:t>
              </a:r>
            </a:p>
          </p:txBody>
        </p:sp>
        <p:sp>
          <p:nvSpPr>
            <p:cNvPr id="12" name="TextBox 11">
              <a:extLst>
                <a:ext uri="{FF2B5EF4-FFF2-40B4-BE49-F238E27FC236}">
                  <a16:creationId xmlns:a16="http://schemas.microsoft.com/office/drawing/2014/main" id="{9ED1E4EB-6AAB-F061-66EA-E156E794D0F8}"/>
                </a:ext>
              </a:extLst>
            </p:cNvPr>
            <p:cNvSpPr txBox="1"/>
            <p:nvPr/>
          </p:nvSpPr>
          <p:spPr>
            <a:xfrm>
              <a:off x="6270979" y="2026540"/>
              <a:ext cx="242374" cy="215444"/>
            </a:xfrm>
            <a:prstGeom prst="rect">
              <a:avLst/>
            </a:prstGeom>
            <a:noFill/>
          </p:spPr>
          <p:txBody>
            <a:bodyPr wrap="none" rtlCol="0">
              <a:spAutoFit/>
            </a:bodyPr>
            <a:lstStyle/>
            <a:p>
              <a:r>
                <a:rPr lang="en-US" sz="800" b="1" dirty="0">
                  <a:solidFill>
                    <a:schemeClr val="bg1"/>
                  </a:solidFill>
                  <a:latin typeface="Arial" panose="020B0604020202020204" pitchFamily="34" charset="0"/>
                  <a:cs typeface="Arial" panose="020B0604020202020204" pitchFamily="34" charset="0"/>
                </a:rPr>
                <a:t>3</a:t>
              </a:r>
            </a:p>
          </p:txBody>
        </p:sp>
        <p:sp>
          <p:nvSpPr>
            <p:cNvPr id="21" name="Rectangle 29">
              <a:extLst>
                <a:ext uri="{FF2B5EF4-FFF2-40B4-BE49-F238E27FC236}">
                  <a16:creationId xmlns:a16="http://schemas.microsoft.com/office/drawing/2014/main" id="{ED05F033-20A0-E465-3299-5DE9005E2647}"/>
                </a:ext>
              </a:extLst>
            </p:cNvPr>
            <p:cNvSpPr>
              <a:spLocks noChangeArrowheads="1"/>
            </p:cNvSpPr>
            <p:nvPr/>
          </p:nvSpPr>
          <p:spPr bwMode="auto">
            <a:xfrm rot="16200000">
              <a:off x="6050809" y="2607965"/>
              <a:ext cx="266700" cy="73152"/>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700" dirty="0">
                  <a:latin typeface="Arial" panose="020B0604020202020204" pitchFamily="34" charset="0"/>
                  <a:cs typeface="Arial" panose="020B0604020202020204" pitchFamily="34" charset="0"/>
                </a:rPr>
                <a:t>loxP6</a:t>
              </a:r>
            </a:p>
          </p:txBody>
        </p:sp>
        <p:sp>
          <p:nvSpPr>
            <p:cNvPr id="22" name="Rectangle 29">
              <a:extLst>
                <a:ext uri="{FF2B5EF4-FFF2-40B4-BE49-F238E27FC236}">
                  <a16:creationId xmlns:a16="http://schemas.microsoft.com/office/drawing/2014/main" id="{4851EE7E-6C03-E9E0-8C77-355DA2DABC8F}"/>
                </a:ext>
              </a:extLst>
            </p:cNvPr>
            <p:cNvSpPr>
              <a:spLocks noChangeArrowheads="1"/>
            </p:cNvSpPr>
            <p:nvPr/>
          </p:nvSpPr>
          <p:spPr bwMode="auto">
            <a:xfrm rot="16200000">
              <a:off x="7258833" y="2610837"/>
              <a:ext cx="266700" cy="73152"/>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700" dirty="0">
                  <a:latin typeface="Arial" panose="020B0604020202020204" pitchFamily="34" charset="0"/>
                  <a:cs typeface="Arial" panose="020B0604020202020204" pitchFamily="34" charset="0"/>
                </a:rPr>
                <a:t>loxP6</a:t>
              </a:r>
            </a:p>
          </p:txBody>
        </p:sp>
        <p:sp>
          <p:nvSpPr>
            <p:cNvPr id="26" name="Rectangle 23">
              <a:extLst>
                <a:ext uri="{FF2B5EF4-FFF2-40B4-BE49-F238E27FC236}">
                  <a16:creationId xmlns:a16="http://schemas.microsoft.com/office/drawing/2014/main" id="{DE487657-0D47-363B-CE04-AD6423E33E6B}"/>
                </a:ext>
              </a:extLst>
            </p:cNvPr>
            <p:cNvSpPr>
              <a:spLocks noChangeArrowheads="1"/>
            </p:cNvSpPr>
            <p:nvPr/>
          </p:nvSpPr>
          <p:spPr bwMode="auto">
            <a:xfrm>
              <a:off x="6201444" y="3332625"/>
              <a:ext cx="1188720" cy="173736"/>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800" b="1" dirty="0">
                  <a:latin typeface="Arial" panose="020B0604020202020204" pitchFamily="34" charset="0"/>
                  <a:cs typeface="Arial" panose="020B0604020202020204" pitchFamily="34" charset="0"/>
                </a:rPr>
                <a:t>Neo</a:t>
              </a:r>
              <a:endParaRPr lang="en-US" sz="800" dirty="0">
                <a:latin typeface="Arial" panose="020B0604020202020204" pitchFamily="34" charset="0"/>
                <a:cs typeface="Arial" panose="020B0604020202020204" pitchFamily="34" charset="0"/>
              </a:endParaRPr>
            </a:p>
          </p:txBody>
        </p:sp>
        <p:sp>
          <p:nvSpPr>
            <p:cNvPr id="30" name="Rectangle 29">
              <a:extLst>
                <a:ext uri="{FF2B5EF4-FFF2-40B4-BE49-F238E27FC236}">
                  <a16:creationId xmlns:a16="http://schemas.microsoft.com/office/drawing/2014/main" id="{6827130E-97E7-45C7-19A0-75B8B205B6C4}"/>
                </a:ext>
              </a:extLst>
            </p:cNvPr>
            <p:cNvSpPr>
              <a:spLocks noChangeArrowheads="1"/>
            </p:cNvSpPr>
            <p:nvPr/>
          </p:nvSpPr>
          <p:spPr bwMode="auto">
            <a:xfrm rot="16200000">
              <a:off x="6052143" y="3367401"/>
              <a:ext cx="266700" cy="73152"/>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700" dirty="0">
                  <a:latin typeface="Arial" panose="020B0604020202020204" pitchFamily="34" charset="0"/>
                  <a:cs typeface="Arial" panose="020B0604020202020204" pitchFamily="34" charset="0"/>
                </a:rPr>
                <a:t>loxP6</a:t>
              </a:r>
            </a:p>
          </p:txBody>
        </p:sp>
        <p:sp>
          <p:nvSpPr>
            <p:cNvPr id="31" name="Rectangle 29">
              <a:extLst>
                <a:ext uri="{FF2B5EF4-FFF2-40B4-BE49-F238E27FC236}">
                  <a16:creationId xmlns:a16="http://schemas.microsoft.com/office/drawing/2014/main" id="{62FAD8B4-842C-F55D-587C-E42B3D63053B}"/>
                </a:ext>
              </a:extLst>
            </p:cNvPr>
            <p:cNvSpPr>
              <a:spLocks noChangeArrowheads="1"/>
            </p:cNvSpPr>
            <p:nvPr/>
          </p:nvSpPr>
          <p:spPr bwMode="auto">
            <a:xfrm rot="16200000">
              <a:off x="7260167" y="3370273"/>
              <a:ext cx="266700" cy="73152"/>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700" dirty="0">
                  <a:latin typeface="Arial" panose="020B0604020202020204" pitchFamily="34" charset="0"/>
                  <a:cs typeface="Arial" panose="020B0604020202020204" pitchFamily="34" charset="0"/>
                </a:rPr>
                <a:t>loxP6</a:t>
              </a:r>
            </a:p>
          </p:txBody>
        </p:sp>
        <p:sp>
          <p:nvSpPr>
            <p:cNvPr id="44" name="TextBox 43">
              <a:extLst>
                <a:ext uri="{FF2B5EF4-FFF2-40B4-BE49-F238E27FC236}">
                  <a16:creationId xmlns:a16="http://schemas.microsoft.com/office/drawing/2014/main" id="{63478578-8245-99E0-47E9-A5EACDF1C2CC}"/>
                </a:ext>
              </a:extLst>
            </p:cNvPr>
            <p:cNvSpPr txBox="1"/>
            <p:nvPr/>
          </p:nvSpPr>
          <p:spPr>
            <a:xfrm>
              <a:off x="7358795" y="2371463"/>
              <a:ext cx="514441" cy="215444"/>
            </a:xfrm>
            <a:prstGeom prst="rect">
              <a:avLst/>
            </a:prstGeom>
            <a:noFill/>
          </p:spPr>
          <p:txBody>
            <a:bodyPr wrap="square">
              <a:spAutoFit/>
            </a:bodyPr>
            <a:lstStyle/>
            <a:p>
              <a:r>
                <a:rPr lang="en-US" sz="800" dirty="0">
                  <a:effectLst/>
                  <a:latin typeface="Arial" panose="020B0604020202020204" pitchFamily="34" charset="0"/>
                  <a:ea typeface="MS Mincho" panose="02020609040205080304" pitchFamily="49" charset="-128"/>
                  <a:cs typeface="Arial" panose="020B0604020202020204" pitchFamily="34" charset="0"/>
                </a:rPr>
                <a:t>587 bp</a:t>
              </a:r>
              <a:endParaRPr lang="en-US" sz="800" dirty="0">
                <a:latin typeface="Arial" panose="020B060402020202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8516AB7A-71DC-9FE9-6E96-E6C62A34CA1B}"/>
                </a:ext>
              </a:extLst>
            </p:cNvPr>
            <p:cNvSpPr txBox="1"/>
            <p:nvPr/>
          </p:nvSpPr>
          <p:spPr>
            <a:xfrm>
              <a:off x="5787814" y="2368739"/>
              <a:ext cx="514441" cy="215444"/>
            </a:xfrm>
            <a:prstGeom prst="rect">
              <a:avLst/>
            </a:prstGeom>
            <a:noFill/>
          </p:spPr>
          <p:txBody>
            <a:bodyPr wrap="square">
              <a:spAutoFit/>
            </a:bodyPr>
            <a:lstStyle/>
            <a:p>
              <a:r>
                <a:rPr lang="en-US" sz="800" dirty="0">
                  <a:effectLst/>
                  <a:latin typeface="Arial" panose="020B0604020202020204" pitchFamily="34" charset="0"/>
                  <a:ea typeface="MS Mincho" panose="02020609040205080304" pitchFamily="49" charset="-128"/>
                  <a:cs typeface="Arial" panose="020B0604020202020204" pitchFamily="34" charset="0"/>
                </a:rPr>
                <a:t>463 bp</a:t>
              </a:r>
              <a:endParaRPr lang="en-US" sz="800" dirty="0">
                <a:latin typeface="Arial" panose="020B0604020202020204" pitchFamily="34" charset="0"/>
                <a:cs typeface="Arial" panose="020B0604020202020204" pitchFamily="34" charset="0"/>
              </a:endParaRPr>
            </a:p>
          </p:txBody>
        </p:sp>
      </p:grpSp>
      <p:sp>
        <p:nvSpPr>
          <p:cNvPr id="47" name="TextBox 46">
            <a:extLst>
              <a:ext uri="{FF2B5EF4-FFF2-40B4-BE49-F238E27FC236}">
                <a16:creationId xmlns:a16="http://schemas.microsoft.com/office/drawing/2014/main" id="{26CCD80D-A9BB-B5A1-647B-7CFE64A286EC}"/>
              </a:ext>
            </a:extLst>
          </p:cNvPr>
          <p:cNvSpPr txBox="1"/>
          <p:nvPr/>
        </p:nvSpPr>
        <p:spPr>
          <a:xfrm>
            <a:off x="211305" y="4503366"/>
            <a:ext cx="11667458" cy="2350259"/>
          </a:xfrm>
          <a:prstGeom prst="rect">
            <a:avLst/>
          </a:prstGeom>
          <a:noFill/>
        </p:spPr>
        <p:txBody>
          <a:bodyPr wrap="square">
            <a:spAutoFit/>
          </a:bodyPr>
          <a:lstStyle/>
          <a:p>
            <a:pPr marL="0" marR="0" algn="just">
              <a:lnSpc>
                <a:spcPct val="150000"/>
              </a:lnSpc>
              <a:spcBef>
                <a:spcPts val="0"/>
              </a:spcBef>
              <a:spcAft>
                <a:spcPts val="600"/>
              </a:spcAft>
              <a:tabLst>
                <a:tab pos="3371850" algn="l"/>
              </a:tabLst>
            </a:pPr>
            <a:r>
              <a:rPr lang="en-US" sz="11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Fig. S2. Genomic structure of </a:t>
            </a:r>
            <a:r>
              <a:rPr lang="en-US" sz="1100" b="1" i="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Tm4sf1</a:t>
            </a:r>
            <a:r>
              <a:rPr lang="en-US" sz="11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and targeting strategy to generate </a:t>
            </a:r>
            <a:r>
              <a:rPr lang="en-US" sz="1100" b="1" i="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Tm4sf1</a:t>
            </a:r>
            <a:r>
              <a:rPr lang="en-US" sz="11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-knockout mice. </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The mouse</a:t>
            </a:r>
            <a:r>
              <a:rPr lang="en-US" sz="11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en-US" sz="1100" i="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Tm4sf1</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gene constitutes seven exons (Ex) with the translation initiation site lies within Ex3 and encodes 202 amino acids of mature Tm4sf1 protein from Ex3 to Ex7 (red boxes). (</a:t>
            </a:r>
            <a:r>
              <a:rPr lang="en-US" sz="11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en-US" sz="1100" i="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Tm4sf1</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coding exons 3-7, with the count of amino acids (aa) coded by each exon are indicated above the exons, and the respective translated Tm4sf1 protein domains below (C, cytosolic C-terminal; TM1 to 4, transmembrane domain 1 to 4; ECL1 and 2, extracellular loop 1 &amp; 2; ICL, intracellular loop; N, cytosolic N-terminal). The initial codon for the first three coding exons, Ex3, Ex4, and Ex5, is an ATG initiation codon thus offering two extra potential independent translation start sites through Ex4 and Ex5. (</a:t>
            </a:r>
            <a:r>
              <a:rPr lang="en-US" sz="11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B</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The wild-type murine </a:t>
            </a:r>
            <a:r>
              <a:rPr lang="en-US" sz="1100" i="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Tm4sf1 </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locus, the targeting construct, and targeted </a:t>
            </a:r>
            <a:r>
              <a:rPr lang="en-US" sz="1100" i="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Tm4sf1</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knockout locus with Ex3 to 5 (2,345 bp) replaced by the neomycin resistant </a:t>
            </a:r>
            <a:r>
              <a:rPr lang="en-US" sz="1100" i="1"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loxP</a:t>
            </a:r>
            <a:r>
              <a:rPr lang="en-US" sz="1100" i="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-Neo-</a:t>
            </a:r>
            <a:r>
              <a:rPr lang="en-US" sz="1100" i="1"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loxP</a:t>
            </a:r>
            <a:r>
              <a:rPr lang="en-US" sz="1100" i="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reporter cassette (3,167 bp). Orange boxes (PUH and PDH) indicate the homology arms of </a:t>
            </a:r>
            <a:r>
              <a:rPr lang="en-US" sz="1100" i="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Tm4sf1</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genomic region that were used for homologous recombination. The probe positions of wild type (596 bp) and knock out (397 bp) are indicated in green and pink lines respectively. (</a:t>
            </a:r>
            <a:r>
              <a:rPr lang="en-US" sz="11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PCR analysis was used to distinguish the </a:t>
            </a:r>
            <a:r>
              <a:rPr lang="en-US" sz="1100" i="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Tm4sf1 </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wild-type (+/+) and targeted alleles (-/-). The PCR primer sequences used for genotyping are shown. We generated stabilized </a:t>
            </a:r>
            <a:r>
              <a:rPr lang="en-US" sz="1100" i="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Tm4sf1</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 C57BL/6 mice after eight generations of intercross mating of </a:t>
            </a:r>
            <a:r>
              <a:rPr lang="en-US" sz="1100" i="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Tm4sf1</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 males with wild type females before they were used in this study. </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06348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D17A67C5-DAA4-CCA5-48B2-0935E8790F2D}"/>
              </a:ext>
            </a:extLst>
          </p:cNvPr>
          <p:cNvGrpSpPr/>
          <p:nvPr/>
        </p:nvGrpSpPr>
        <p:grpSpPr>
          <a:xfrm>
            <a:off x="4350333" y="279564"/>
            <a:ext cx="3305233" cy="3356155"/>
            <a:chOff x="3444240" y="227717"/>
            <a:chExt cx="5303520" cy="5385227"/>
          </a:xfrm>
        </p:grpSpPr>
        <p:pic>
          <p:nvPicPr>
            <p:cNvPr id="2" name="Picture 1">
              <a:extLst>
                <a:ext uri="{FF2B5EF4-FFF2-40B4-BE49-F238E27FC236}">
                  <a16:creationId xmlns:a16="http://schemas.microsoft.com/office/drawing/2014/main" id="{2A49330C-FD95-A6DA-AB94-2953D5A08D27}"/>
                </a:ext>
              </a:extLst>
            </p:cNvPr>
            <p:cNvPicPr>
              <a:picLocks noChangeAspect="1"/>
            </p:cNvPicPr>
            <p:nvPr/>
          </p:nvPicPr>
          <p:blipFill rotWithShape="1">
            <a:blip r:embed="rId2">
              <a:extLst>
                <a:ext uri="{28A0092B-C50C-407E-A947-70E740481C1C}">
                  <a14:useLocalDpi xmlns:a14="http://schemas.microsoft.com/office/drawing/2010/main" val="0"/>
                </a:ext>
              </a:extLst>
            </a:blip>
            <a:srcRect t="17677" r="11944"/>
            <a:stretch/>
          </p:blipFill>
          <p:spPr>
            <a:xfrm>
              <a:off x="3444240" y="654701"/>
              <a:ext cx="5303520" cy="4958243"/>
            </a:xfrm>
            <a:prstGeom prst="rect">
              <a:avLst/>
            </a:prstGeom>
            <a:ln>
              <a:solidFill>
                <a:schemeClr val="tx1"/>
              </a:solidFill>
            </a:ln>
          </p:spPr>
        </p:pic>
        <p:sp>
          <p:nvSpPr>
            <p:cNvPr id="3" name="TextBox 2">
              <a:extLst>
                <a:ext uri="{FF2B5EF4-FFF2-40B4-BE49-F238E27FC236}">
                  <a16:creationId xmlns:a16="http://schemas.microsoft.com/office/drawing/2014/main" id="{C858E1CE-3846-2B5A-F2A6-ACEEDB3270CB}"/>
                </a:ext>
              </a:extLst>
            </p:cNvPr>
            <p:cNvSpPr txBox="1"/>
            <p:nvPr/>
          </p:nvSpPr>
          <p:spPr>
            <a:xfrm>
              <a:off x="5926581" y="3089496"/>
              <a:ext cx="1856461" cy="444468"/>
            </a:xfrm>
            <a:prstGeom prst="rect">
              <a:avLst/>
            </a:prstGeom>
            <a:noFill/>
          </p:spPr>
          <p:txBody>
            <a:bodyPr wrap="square" rtlCol="0">
              <a:spAutoFit/>
            </a:bodyPr>
            <a:lstStyle/>
            <a:p>
              <a:r>
                <a:rPr lang="en-US" sz="1200" b="1" i="1" dirty="0">
                  <a:latin typeface="Arial" panose="020B0604020202020204" pitchFamily="34" charset="0"/>
                  <a:cs typeface="Arial" panose="020B0604020202020204" pitchFamily="34" charset="0"/>
                </a:rPr>
                <a:t>Tm4sf1</a:t>
              </a:r>
              <a:r>
                <a:rPr lang="en-US" sz="1200" b="1" dirty="0">
                  <a:latin typeface="Arial" panose="020B0604020202020204" pitchFamily="34" charset="0"/>
                  <a:cs typeface="Arial" panose="020B0604020202020204" pitchFamily="34" charset="0"/>
                </a:rPr>
                <a:t> +/+ </a:t>
              </a:r>
            </a:p>
          </p:txBody>
        </p:sp>
        <p:sp>
          <p:nvSpPr>
            <p:cNvPr id="4" name="TextBox 3">
              <a:extLst>
                <a:ext uri="{FF2B5EF4-FFF2-40B4-BE49-F238E27FC236}">
                  <a16:creationId xmlns:a16="http://schemas.microsoft.com/office/drawing/2014/main" id="{E33F403C-A25A-CD3B-89F0-82BD713D4BDB}"/>
                </a:ext>
              </a:extLst>
            </p:cNvPr>
            <p:cNvSpPr txBox="1"/>
            <p:nvPr/>
          </p:nvSpPr>
          <p:spPr>
            <a:xfrm>
              <a:off x="3842376" y="3506888"/>
              <a:ext cx="1502761" cy="444468"/>
            </a:xfrm>
            <a:prstGeom prst="rect">
              <a:avLst/>
            </a:prstGeom>
            <a:noFill/>
          </p:spPr>
          <p:txBody>
            <a:bodyPr wrap="square" rtlCol="0">
              <a:spAutoFit/>
            </a:bodyPr>
            <a:lstStyle/>
            <a:p>
              <a:r>
                <a:rPr lang="en-US" sz="1200" b="1" i="1" dirty="0">
                  <a:latin typeface="Arial" panose="020B0604020202020204" pitchFamily="34" charset="0"/>
                  <a:cs typeface="Arial" panose="020B0604020202020204" pitchFamily="34" charset="0"/>
                </a:rPr>
                <a:t>Tm4sf1</a:t>
              </a:r>
              <a:r>
                <a:rPr lang="en-US" sz="1200" b="1" dirty="0">
                  <a:latin typeface="Arial" panose="020B0604020202020204" pitchFamily="34" charset="0"/>
                  <a:cs typeface="Arial" panose="020B0604020202020204" pitchFamily="34" charset="0"/>
                </a:rPr>
                <a:t> -/- </a:t>
              </a:r>
            </a:p>
          </p:txBody>
        </p:sp>
        <p:cxnSp>
          <p:nvCxnSpPr>
            <p:cNvPr id="6" name="Straight Arrow Connector 5">
              <a:extLst>
                <a:ext uri="{FF2B5EF4-FFF2-40B4-BE49-F238E27FC236}">
                  <a16:creationId xmlns:a16="http://schemas.microsoft.com/office/drawing/2014/main" id="{A68CCED3-0C59-3CC7-31EA-9F56A161DF3F}"/>
                </a:ext>
              </a:extLst>
            </p:cNvPr>
            <p:cNvCxnSpPr/>
            <p:nvPr/>
          </p:nvCxnSpPr>
          <p:spPr>
            <a:xfrm flipH="1">
              <a:off x="7143183" y="5068809"/>
              <a:ext cx="19012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CEB25DC1-ACFB-104C-D22E-E15FE46BED54}"/>
                </a:ext>
              </a:extLst>
            </p:cNvPr>
            <p:cNvSpPr txBox="1"/>
            <p:nvPr/>
          </p:nvSpPr>
          <p:spPr>
            <a:xfrm>
              <a:off x="5345136" y="227717"/>
              <a:ext cx="1659392" cy="444468"/>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E10.5</a:t>
              </a:r>
            </a:p>
          </p:txBody>
        </p:sp>
      </p:grpSp>
      <p:sp>
        <p:nvSpPr>
          <p:cNvPr id="9" name="TextBox 8">
            <a:extLst>
              <a:ext uri="{FF2B5EF4-FFF2-40B4-BE49-F238E27FC236}">
                <a16:creationId xmlns:a16="http://schemas.microsoft.com/office/drawing/2014/main" id="{8E2D2A10-4950-B4CB-4EC5-AE7E7F5718A1}"/>
              </a:ext>
            </a:extLst>
          </p:cNvPr>
          <p:cNvSpPr txBox="1"/>
          <p:nvPr/>
        </p:nvSpPr>
        <p:spPr>
          <a:xfrm>
            <a:off x="3047223" y="3898773"/>
            <a:ext cx="6097554" cy="1334596"/>
          </a:xfrm>
          <a:prstGeom prst="rect">
            <a:avLst/>
          </a:prstGeom>
          <a:noFill/>
        </p:spPr>
        <p:txBody>
          <a:bodyPr wrap="square">
            <a:spAutoFit/>
          </a:bodyPr>
          <a:lstStyle/>
          <a:p>
            <a:pPr marL="0" marR="0" algn="just">
              <a:lnSpc>
                <a:spcPct val="150000"/>
              </a:lnSpc>
              <a:spcBef>
                <a:spcPts val="0"/>
              </a:spcBef>
              <a:spcAft>
                <a:spcPts val="600"/>
              </a:spcAft>
              <a:tabLst>
                <a:tab pos="3371850" algn="l"/>
              </a:tabLst>
            </a:pPr>
            <a:r>
              <a:rPr lang="en-US" sz="11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Fig. S3. Defective in yolk sac vascular development in </a:t>
            </a:r>
            <a:r>
              <a:rPr lang="en-US" sz="1100" b="1" i="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Tm4sf1</a:t>
            </a:r>
            <a:r>
              <a:rPr lang="en-US" sz="11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knockout embryo. </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Bright field E10.5 yolk sac image show a side-by-side </a:t>
            </a:r>
            <a:r>
              <a:rPr lang="en-US" sz="1100" i="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Tm4sf1 </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and </a:t>
            </a:r>
            <a:r>
              <a:rPr lang="en-US" sz="1100" i="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Tm4sf1 </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embryos. Note presence of dense capillary plexus and large vitelline artery (black arrow) in </a:t>
            </a:r>
            <a:r>
              <a:rPr lang="en-US" sz="1100" i="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Tm4sf1 </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embryo. Unlike </a:t>
            </a:r>
            <a:r>
              <a:rPr lang="en-US" sz="1100" i="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Tm4sf1 </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embryo, </a:t>
            </a:r>
            <a:r>
              <a:rPr lang="en-US" sz="1100" i="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Tm4sf1 </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lack developing vasculature in the yolk sac and embryo.</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61025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Group 50">
            <a:extLst>
              <a:ext uri="{FF2B5EF4-FFF2-40B4-BE49-F238E27FC236}">
                <a16:creationId xmlns:a16="http://schemas.microsoft.com/office/drawing/2014/main" id="{2BECC5C7-EFEE-12E0-95DB-907DDAE987DD}"/>
              </a:ext>
            </a:extLst>
          </p:cNvPr>
          <p:cNvGrpSpPr/>
          <p:nvPr/>
        </p:nvGrpSpPr>
        <p:grpSpPr>
          <a:xfrm>
            <a:off x="1529054" y="82185"/>
            <a:ext cx="9133891" cy="5733822"/>
            <a:chOff x="1207807" y="-34771"/>
            <a:chExt cx="9847038" cy="6181502"/>
          </a:xfrm>
        </p:grpSpPr>
        <p:pic>
          <p:nvPicPr>
            <p:cNvPr id="31" name="Picture 30">
              <a:extLst>
                <a:ext uri="{FF2B5EF4-FFF2-40B4-BE49-F238E27FC236}">
                  <a16:creationId xmlns:a16="http://schemas.microsoft.com/office/drawing/2014/main" id="{E1E410E5-93B9-F56E-F42D-5803D69B4236}"/>
                </a:ext>
              </a:extLst>
            </p:cNvPr>
            <p:cNvPicPr>
              <a:picLocks noChangeAspect="1"/>
            </p:cNvPicPr>
            <p:nvPr/>
          </p:nvPicPr>
          <p:blipFill rotWithShape="1">
            <a:blip r:embed="rId3">
              <a:extLst>
                <a:ext uri="{28A0092B-C50C-407E-A947-70E740481C1C}">
                  <a14:useLocalDpi xmlns:a14="http://schemas.microsoft.com/office/drawing/2010/main" val="0"/>
                </a:ext>
              </a:extLst>
            </a:blip>
            <a:srcRect l="32408" r="25484" b="75359"/>
            <a:stretch/>
          </p:blipFill>
          <p:spPr>
            <a:xfrm>
              <a:off x="7180798" y="4456860"/>
              <a:ext cx="3854518" cy="1689871"/>
            </a:xfrm>
            <a:prstGeom prst="rect">
              <a:avLst/>
            </a:prstGeom>
          </p:spPr>
        </p:pic>
        <p:grpSp>
          <p:nvGrpSpPr>
            <p:cNvPr id="10" name="Group 9">
              <a:extLst>
                <a:ext uri="{FF2B5EF4-FFF2-40B4-BE49-F238E27FC236}">
                  <a16:creationId xmlns:a16="http://schemas.microsoft.com/office/drawing/2014/main" id="{E9BBFBAD-A20C-6143-315F-95C7042D0A31}"/>
                </a:ext>
              </a:extLst>
            </p:cNvPr>
            <p:cNvGrpSpPr/>
            <p:nvPr/>
          </p:nvGrpSpPr>
          <p:grpSpPr>
            <a:xfrm>
              <a:off x="1261208" y="196099"/>
              <a:ext cx="5857994" cy="5924517"/>
              <a:chOff x="-1438662" y="218087"/>
              <a:chExt cx="5955141" cy="6022768"/>
            </a:xfrm>
          </p:grpSpPr>
          <p:sp>
            <p:nvSpPr>
              <p:cNvPr id="14" name="Rectangle 13">
                <a:extLst>
                  <a:ext uri="{FF2B5EF4-FFF2-40B4-BE49-F238E27FC236}">
                    <a16:creationId xmlns:a16="http://schemas.microsoft.com/office/drawing/2014/main" id="{7B9C7BA7-2B85-175C-C25F-8C503735D588}"/>
                  </a:ext>
                </a:extLst>
              </p:cNvPr>
              <p:cNvSpPr/>
              <p:nvPr/>
            </p:nvSpPr>
            <p:spPr>
              <a:xfrm>
                <a:off x="-1438662" y="218087"/>
                <a:ext cx="5955141" cy="6022768"/>
              </a:xfrm>
              <a:prstGeom prst="rect">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nvGrpSpPr>
              <p:cNvPr id="15" name="Group 14">
                <a:extLst>
                  <a:ext uri="{FF2B5EF4-FFF2-40B4-BE49-F238E27FC236}">
                    <a16:creationId xmlns:a16="http://schemas.microsoft.com/office/drawing/2014/main" id="{982C280D-618F-3848-9004-A392594686E5}"/>
                  </a:ext>
                </a:extLst>
              </p:cNvPr>
              <p:cNvGrpSpPr/>
              <p:nvPr/>
            </p:nvGrpSpPr>
            <p:grpSpPr>
              <a:xfrm>
                <a:off x="488974" y="218087"/>
                <a:ext cx="4027504" cy="6022768"/>
                <a:chOff x="6550562" y="238466"/>
                <a:chExt cx="4027504" cy="6022768"/>
              </a:xfrm>
            </p:grpSpPr>
            <p:pic>
              <p:nvPicPr>
                <p:cNvPr id="16" name="Picture 15">
                  <a:extLst>
                    <a:ext uri="{FF2B5EF4-FFF2-40B4-BE49-F238E27FC236}">
                      <a16:creationId xmlns:a16="http://schemas.microsoft.com/office/drawing/2014/main" id="{FFEE06DE-D1AD-56EC-3855-A0251A95F2CE}"/>
                    </a:ext>
                  </a:extLst>
                </p:cNvPr>
                <p:cNvPicPr>
                  <a:picLocks noChangeAspect="1"/>
                </p:cNvPicPr>
                <p:nvPr/>
              </p:nvPicPr>
              <p:blipFill rotWithShape="1">
                <a:blip r:embed="rId4">
                  <a:extLst>
                    <a:ext uri="{28A0092B-C50C-407E-A947-70E740481C1C}">
                      <a14:useLocalDpi xmlns:a14="http://schemas.microsoft.com/office/drawing/2010/main" val="0"/>
                    </a:ext>
                  </a:extLst>
                </a:blip>
                <a:srcRect l="14403"/>
                <a:stretch/>
              </p:blipFill>
              <p:spPr>
                <a:xfrm>
                  <a:off x="6554291" y="2636430"/>
                  <a:ext cx="1565407" cy="1370137"/>
                </a:xfrm>
                <a:prstGeom prst="rect">
                  <a:avLst/>
                </a:prstGeom>
              </p:spPr>
            </p:pic>
            <p:pic>
              <p:nvPicPr>
                <p:cNvPr id="17" name="Picture 16">
                  <a:extLst>
                    <a:ext uri="{FF2B5EF4-FFF2-40B4-BE49-F238E27FC236}">
                      <a16:creationId xmlns:a16="http://schemas.microsoft.com/office/drawing/2014/main" id="{D27F0A13-E1BB-CA11-C8FF-FA81A503FB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98104" y="269576"/>
                  <a:ext cx="1828800" cy="1370137"/>
                </a:xfrm>
                <a:prstGeom prst="rect">
                  <a:avLst/>
                </a:prstGeom>
              </p:spPr>
            </p:pic>
            <p:pic>
              <p:nvPicPr>
                <p:cNvPr id="18" name="Picture 17">
                  <a:extLst>
                    <a:ext uri="{FF2B5EF4-FFF2-40B4-BE49-F238E27FC236}">
                      <a16:creationId xmlns:a16="http://schemas.microsoft.com/office/drawing/2014/main" id="{3AE6BCC7-E3BF-7549-FF7C-227E41D196E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84219" y="238466"/>
                  <a:ext cx="1828800" cy="1370137"/>
                </a:xfrm>
                <a:prstGeom prst="rect">
                  <a:avLst/>
                </a:prstGeom>
              </p:spPr>
            </p:pic>
            <p:pic>
              <p:nvPicPr>
                <p:cNvPr id="19" name="Picture 18">
                  <a:extLst>
                    <a:ext uri="{FF2B5EF4-FFF2-40B4-BE49-F238E27FC236}">
                      <a16:creationId xmlns:a16="http://schemas.microsoft.com/office/drawing/2014/main" id="{5FF23FC0-2593-ADB4-A5D7-E9A9C417CEE3}"/>
                    </a:ext>
                  </a:extLst>
                </p:cNvPr>
                <p:cNvPicPr>
                  <a:picLocks noChangeAspect="1"/>
                </p:cNvPicPr>
                <p:nvPr/>
              </p:nvPicPr>
              <p:blipFill rotWithShape="1">
                <a:blip r:embed="rId7">
                  <a:extLst>
                    <a:ext uri="{28A0092B-C50C-407E-A947-70E740481C1C}">
                      <a14:useLocalDpi xmlns:a14="http://schemas.microsoft.com/office/drawing/2010/main" val="0"/>
                    </a:ext>
                  </a:extLst>
                </a:blip>
                <a:srcRect l="11815"/>
                <a:stretch/>
              </p:blipFill>
              <p:spPr>
                <a:xfrm>
                  <a:off x="6550562" y="1316904"/>
                  <a:ext cx="1612729" cy="1370137"/>
                </a:xfrm>
                <a:prstGeom prst="rect">
                  <a:avLst/>
                </a:prstGeom>
              </p:spPr>
            </p:pic>
            <p:pic>
              <p:nvPicPr>
                <p:cNvPr id="20" name="Picture 19">
                  <a:extLst>
                    <a:ext uri="{FF2B5EF4-FFF2-40B4-BE49-F238E27FC236}">
                      <a16:creationId xmlns:a16="http://schemas.microsoft.com/office/drawing/2014/main" id="{C9E86A5B-E7CB-2664-CAAA-8C2E0FD407A1}"/>
                    </a:ext>
                  </a:extLst>
                </p:cNvPr>
                <p:cNvPicPr>
                  <a:picLocks noChangeAspect="1"/>
                </p:cNvPicPr>
                <p:nvPr/>
              </p:nvPicPr>
              <p:blipFill rotWithShape="1">
                <a:blip r:embed="rId8">
                  <a:extLst>
                    <a:ext uri="{28A0092B-C50C-407E-A947-70E740481C1C}">
                      <a14:useLocalDpi xmlns:a14="http://schemas.microsoft.com/office/drawing/2010/main" val="0"/>
                    </a:ext>
                  </a:extLst>
                </a:blip>
                <a:srcRect l="21641"/>
                <a:stretch/>
              </p:blipFill>
              <p:spPr>
                <a:xfrm>
                  <a:off x="6550562" y="4776069"/>
                  <a:ext cx="1433025" cy="1370137"/>
                </a:xfrm>
                <a:prstGeom prst="rect">
                  <a:avLst/>
                </a:prstGeom>
              </p:spPr>
            </p:pic>
            <p:pic>
              <p:nvPicPr>
                <p:cNvPr id="21" name="Picture 20">
                  <a:extLst>
                    <a:ext uri="{FF2B5EF4-FFF2-40B4-BE49-F238E27FC236}">
                      <a16:creationId xmlns:a16="http://schemas.microsoft.com/office/drawing/2014/main" id="{A487C9B4-ADC9-FF86-2995-FC55888F7D5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45456" y="3927577"/>
                  <a:ext cx="1828800" cy="1370137"/>
                </a:xfrm>
                <a:prstGeom prst="rect">
                  <a:avLst/>
                </a:prstGeom>
              </p:spPr>
            </p:pic>
            <p:pic>
              <p:nvPicPr>
                <p:cNvPr id="22" name="Picture 21">
                  <a:extLst>
                    <a:ext uri="{FF2B5EF4-FFF2-40B4-BE49-F238E27FC236}">
                      <a16:creationId xmlns:a16="http://schemas.microsoft.com/office/drawing/2014/main" id="{7FEE799F-D117-20A7-58B4-F4F636A40A5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500977" y="2698702"/>
                  <a:ext cx="1828800" cy="1370137"/>
                </a:xfrm>
                <a:prstGeom prst="rect">
                  <a:avLst/>
                </a:prstGeom>
              </p:spPr>
            </p:pic>
            <p:pic>
              <p:nvPicPr>
                <p:cNvPr id="23" name="Picture 22">
                  <a:extLst>
                    <a:ext uri="{FF2B5EF4-FFF2-40B4-BE49-F238E27FC236}">
                      <a16:creationId xmlns:a16="http://schemas.microsoft.com/office/drawing/2014/main" id="{210232ED-056A-D7DC-D7B6-1A0D57025A54}"/>
                    </a:ext>
                  </a:extLst>
                </p:cNvPr>
                <p:cNvPicPr>
                  <a:picLocks noChangeAspect="1"/>
                </p:cNvPicPr>
                <p:nvPr/>
              </p:nvPicPr>
              <p:blipFill rotWithShape="1">
                <a:blip r:embed="rId11">
                  <a:extLst>
                    <a:ext uri="{28A0092B-C50C-407E-A947-70E740481C1C}">
                      <a14:useLocalDpi xmlns:a14="http://schemas.microsoft.com/office/drawing/2010/main" val="0"/>
                    </a:ext>
                  </a:extLst>
                </a:blip>
                <a:srcRect b="29125"/>
                <a:stretch/>
              </p:blipFill>
              <p:spPr>
                <a:xfrm>
                  <a:off x="7414590" y="5290155"/>
                  <a:ext cx="1828801" cy="971079"/>
                </a:xfrm>
                <a:prstGeom prst="rect">
                  <a:avLst/>
                </a:prstGeom>
              </p:spPr>
            </p:pic>
            <p:pic>
              <p:nvPicPr>
                <p:cNvPr id="24" name="Picture 23">
                  <a:extLst>
                    <a:ext uri="{FF2B5EF4-FFF2-40B4-BE49-F238E27FC236}">
                      <a16:creationId xmlns:a16="http://schemas.microsoft.com/office/drawing/2014/main" id="{9870D8AB-2C3B-45F9-557C-3A384127E48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342061" y="4826723"/>
                  <a:ext cx="1828800" cy="1370137"/>
                </a:xfrm>
                <a:prstGeom prst="rect">
                  <a:avLst/>
                </a:prstGeom>
              </p:spPr>
            </p:pic>
            <p:pic>
              <p:nvPicPr>
                <p:cNvPr id="25" name="Picture 24">
                  <a:extLst>
                    <a:ext uri="{FF2B5EF4-FFF2-40B4-BE49-F238E27FC236}">
                      <a16:creationId xmlns:a16="http://schemas.microsoft.com/office/drawing/2014/main" id="{4DE96792-812A-14D6-BE75-162BA6166C8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749266" y="3959946"/>
                  <a:ext cx="1828800" cy="1370137"/>
                </a:xfrm>
                <a:prstGeom prst="rect">
                  <a:avLst/>
                </a:prstGeom>
              </p:spPr>
            </p:pic>
            <p:pic>
              <p:nvPicPr>
                <p:cNvPr id="26" name="Picture 25">
                  <a:extLst>
                    <a:ext uri="{FF2B5EF4-FFF2-40B4-BE49-F238E27FC236}">
                      <a16:creationId xmlns:a16="http://schemas.microsoft.com/office/drawing/2014/main" id="{59802221-AD51-E2E4-0BB3-EB150462BD6E}"/>
                    </a:ext>
                  </a:extLst>
                </p:cNvPr>
                <p:cNvPicPr>
                  <a:picLocks noChangeAspect="1"/>
                </p:cNvPicPr>
                <p:nvPr/>
              </p:nvPicPr>
              <p:blipFill rotWithShape="1">
                <a:blip r:embed="rId14">
                  <a:extLst>
                    <a:ext uri="{28A0092B-C50C-407E-A947-70E740481C1C}">
                      <a14:useLocalDpi xmlns:a14="http://schemas.microsoft.com/office/drawing/2010/main" val="0"/>
                    </a:ext>
                  </a:extLst>
                </a:blip>
                <a:srcRect l="1" r="4983"/>
                <a:stretch/>
              </p:blipFill>
              <p:spPr>
                <a:xfrm>
                  <a:off x="8797514" y="2743931"/>
                  <a:ext cx="1737664" cy="1370137"/>
                </a:xfrm>
                <a:prstGeom prst="rect">
                  <a:avLst/>
                </a:prstGeom>
              </p:spPr>
            </p:pic>
            <p:pic>
              <p:nvPicPr>
                <p:cNvPr id="27" name="Picture 26">
                  <a:extLst>
                    <a:ext uri="{FF2B5EF4-FFF2-40B4-BE49-F238E27FC236}">
                      <a16:creationId xmlns:a16="http://schemas.microsoft.com/office/drawing/2014/main" id="{4DF33D20-1384-29BB-1C20-E2F29FF6832C}"/>
                    </a:ext>
                  </a:extLst>
                </p:cNvPr>
                <p:cNvPicPr>
                  <a:picLocks noChangeAspect="1"/>
                </p:cNvPicPr>
                <p:nvPr/>
              </p:nvPicPr>
              <p:blipFill rotWithShape="1">
                <a:blip r:embed="rId15">
                  <a:extLst>
                    <a:ext uri="{28A0092B-C50C-407E-A947-70E740481C1C}">
                      <a14:useLocalDpi xmlns:a14="http://schemas.microsoft.com/office/drawing/2010/main" val="0"/>
                    </a:ext>
                  </a:extLst>
                </a:blip>
                <a:srcRect r="1731"/>
                <a:stretch/>
              </p:blipFill>
              <p:spPr>
                <a:xfrm>
                  <a:off x="8738046" y="1394525"/>
                  <a:ext cx="1797132" cy="1370137"/>
                </a:xfrm>
                <a:prstGeom prst="rect">
                  <a:avLst/>
                </a:prstGeom>
              </p:spPr>
            </p:pic>
            <p:pic>
              <p:nvPicPr>
                <p:cNvPr id="28" name="Picture 27">
                  <a:extLst>
                    <a:ext uri="{FF2B5EF4-FFF2-40B4-BE49-F238E27FC236}">
                      <a16:creationId xmlns:a16="http://schemas.microsoft.com/office/drawing/2014/main" id="{11DFD736-7001-B4C8-AB07-54D337A2222C}"/>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083188" y="1346208"/>
                  <a:ext cx="1828800" cy="1370137"/>
                </a:xfrm>
                <a:prstGeom prst="rect">
                  <a:avLst/>
                </a:prstGeom>
              </p:spPr>
            </p:pic>
            <p:pic>
              <p:nvPicPr>
                <p:cNvPr id="29" name="Picture 28">
                  <a:extLst>
                    <a:ext uri="{FF2B5EF4-FFF2-40B4-BE49-F238E27FC236}">
                      <a16:creationId xmlns:a16="http://schemas.microsoft.com/office/drawing/2014/main" id="{1AC9B79F-CCBD-7C9B-B72E-F3B534B61D78}"/>
                    </a:ext>
                  </a:extLst>
                </p:cNvPr>
                <p:cNvPicPr>
                  <a:picLocks noChangeAspect="1"/>
                </p:cNvPicPr>
                <p:nvPr/>
              </p:nvPicPr>
              <p:blipFill rotWithShape="1">
                <a:blip r:embed="rId17">
                  <a:extLst>
                    <a:ext uri="{28A0092B-C50C-407E-A947-70E740481C1C}">
                      <a14:useLocalDpi xmlns:a14="http://schemas.microsoft.com/office/drawing/2010/main" val="0"/>
                    </a:ext>
                  </a:extLst>
                </a:blip>
                <a:srcRect l="21641"/>
                <a:stretch/>
              </p:blipFill>
              <p:spPr>
                <a:xfrm>
                  <a:off x="6568355" y="3879260"/>
                  <a:ext cx="1433026" cy="1370137"/>
                </a:xfrm>
                <a:prstGeom prst="rect">
                  <a:avLst/>
                </a:prstGeom>
              </p:spPr>
            </p:pic>
          </p:grpSp>
        </p:grpSp>
        <p:cxnSp>
          <p:nvCxnSpPr>
            <p:cNvPr id="45" name="Straight Connector 44">
              <a:extLst>
                <a:ext uri="{FF2B5EF4-FFF2-40B4-BE49-F238E27FC236}">
                  <a16:creationId xmlns:a16="http://schemas.microsoft.com/office/drawing/2014/main" id="{13EF1334-2E94-B156-87C4-61749A6EB062}"/>
                </a:ext>
              </a:extLst>
            </p:cNvPr>
            <p:cNvCxnSpPr>
              <a:cxnSpLocks/>
            </p:cNvCxnSpPr>
            <p:nvPr/>
          </p:nvCxnSpPr>
          <p:spPr>
            <a:xfrm>
              <a:off x="1227663" y="39146"/>
              <a:ext cx="0" cy="0"/>
            </a:xfrm>
            <a:prstGeom prst="line">
              <a:avLst/>
            </a:prstGeom>
          </p:spPr>
          <p:style>
            <a:lnRef idx="1">
              <a:schemeClr val="accent1"/>
            </a:lnRef>
            <a:fillRef idx="0">
              <a:schemeClr val="accent1"/>
            </a:fillRef>
            <a:effectRef idx="0">
              <a:schemeClr val="accent1"/>
            </a:effectRef>
            <a:fontRef idx="minor">
              <a:schemeClr val="tx1"/>
            </a:fontRef>
          </p:style>
        </p:cxnSp>
        <p:pic>
          <p:nvPicPr>
            <p:cNvPr id="133" name="Picture 132">
              <a:extLst>
                <a:ext uri="{FF2B5EF4-FFF2-40B4-BE49-F238E27FC236}">
                  <a16:creationId xmlns:a16="http://schemas.microsoft.com/office/drawing/2014/main" id="{8193E8DF-C0DC-5A44-6C25-DBDE567AE8A5}"/>
                </a:ext>
              </a:extLst>
            </p:cNvPr>
            <p:cNvPicPr>
              <a:picLocks noChangeAspect="1"/>
            </p:cNvPicPr>
            <p:nvPr/>
          </p:nvPicPr>
          <p:blipFill rotWithShape="1">
            <a:blip r:embed="rId18">
              <a:extLst>
                <a:ext uri="{28A0092B-C50C-407E-A947-70E740481C1C}">
                  <a14:useLocalDpi xmlns:a14="http://schemas.microsoft.com/office/drawing/2010/main" val="0"/>
                </a:ext>
              </a:extLst>
            </a:blip>
            <a:srcRect l="53122" t="41808" r="25689" b="12152"/>
            <a:stretch/>
          </p:blipFill>
          <p:spPr>
            <a:xfrm>
              <a:off x="1271852" y="2362302"/>
              <a:ext cx="1828800" cy="2977312"/>
            </a:xfrm>
            <a:prstGeom prst="rect">
              <a:avLst/>
            </a:prstGeom>
            <a:ln>
              <a:noFill/>
            </a:ln>
          </p:spPr>
        </p:pic>
        <p:sp>
          <p:nvSpPr>
            <p:cNvPr id="153" name="Rectangle 152">
              <a:extLst>
                <a:ext uri="{FF2B5EF4-FFF2-40B4-BE49-F238E27FC236}">
                  <a16:creationId xmlns:a16="http://schemas.microsoft.com/office/drawing/2014/main" id="{ED85767B-2163-B03D-2167-3A9B48C1EDE3}"/>
                </a:ext>
              </a:extLst>
            </p:cNvPr>
            <p:cNvSpPr/>
            <p:nvPr/>
          </p:nvSpPr>
          <p:spPr>
            <a:xfrm rot="5400000">
              <a:off x="4538123" y="1976116"/>
              <a:ext cx="567412" cy="387944"/>
            </a:xfrm>
            <a:prstGeom prst="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145E758A-AACB-2412-4EB9-11956DF88C5F}"/>
                </a:ext>
              </a:extLst>
            </p:cNvPr>
            <p:cNvPicPr>
              <a:picLocks noChangeAspect="1"/>
            </p:cNvPicPr>
            <p:nvPr/>
          </p:nvPicPr>
          <p:blipFill rotWithShape="1">
            <a:blip r:embed="rId19">
              <a:extLst>
                <a:ext uri="{28A0092B-C50C-407E-A947-70E740481C1C}">
                  <a14:useLocalDpi xmlns:a14="http://schemas.microsoft.com/office/drawing/2010/main" val="0"/>
                </a:ext>
              </a:extLst>
            </a:blip>
            <a:srcRect l="26141" t="15267" r="15261" b="19206"/>
            <a:stretch/>
          </p:blipFill>
          <p:spPr>
            <a:xfrm>
              <a:off x="1270765" y="194382"/>
              <a:ext cx="1920240" cy="2147327"/>
            </a:xfrm>
            <a:prstGeom prst="rect">
              <a:avLst/>
            </a:prstGeom>
          </p:spPr>
        </p:pic>
        <p:sp>
          <p:nvSpPr>
            <p:cNvPr id="4" name="TextBox 3">
              <a:extLst>
                <a:ext uri="{FF2B5EF4-FFF2-40B4-BE49-F238E27FC236}">
                  <a16:creationId xmlns:a16="http://schemas.microsoft.com/office/drawing/2014/main" id="{0D80025B-D2C9-5F4A-6942-4F4AD975856A}"/>
                </a:ext>
              </a:extLst>
            </p:cNvPr>
            <p:cNvSpPr txBox="1"/>
            <p:nvPr/>
          </p:nvSpPr>
          <p:spPr>
            <a:xfrm>
              <a:off x="5207488" y="-20619"/>
              <a:ext cx="3726577" cy="253916"/>
            </a:xfrm>
            <a:prstGeom prst="rect">
              <a:avLst/>
            </a:prstGeom>
            <a:noFill/>
          </p:spPr>
          <p:txBody>
            <a:bodyPr wrap="square">
              <a:spAutoFit/>
            </a:bodyPr>
            <a:lstStyle/>
            <a:p>
              <a:pPr algn="ctr"/>
              <a:r>
                <a:rPr lang="en-US" sz="1050" b="1" i="0" u="none" strike="noStrike" baseline="0" dirty="0">
                  <a:latin typeface="Arial" panose="020B0604020202020204" pitchFamily="34" charset="0"/>
                  <a:cs typeface="Arial" panose="020B0604020202020204" pitchFamily="34" charset="0"/>
                </a:rPr>
                <a:t>Mid-sagittal section </a:t>
              </a:r>
              <a:r>
                <a:rPr lang="en-US" sz="1050" i="0" u="none" strike="noStrike" baseline="0" dirty="0">
                  <a:latin typeface="Arial" panose="020B0604020202020204" pitchFamily="34" charset="0"/>
                  <a:cs typeface="Arial" panose="020B0604020202020204" pitchFamily="34" charset="0"/>
                </a:rPr>
                <a:t>(</a:t>
              </a:r>
              <a:r>
                <a:rPr lang="en-US" sz="1050" b="1" i="0" u="none" strike="noStrike" baseline="0" dirty="0">
                  <a:solidFill>
                    <a:srgbClr val="800000"/>
                  </a:solidFill>
                  <a:latin typeface="Arial" panose="020B0604020202020204" pitchFamily="34" charset="0"/>
                  <a:cs typeface="Arial" panose="020B0604020202020204" pitchFamily="34" charset="0"/>
                </a:rPr>
                <a:t>Tm4sf1</a:t>
              </a:r>
              <a:r>
                <a:rPr lang="en-US" sz="1050" i="0" u="none" strike="noStrike" baseline="0" dirty="0">
                  <a:latin typeface="Arial" panose="020B0604020202020204" pitchFamily="34" charset="0"/>
                  <a:cs typeface="Arial" panose="020B0604020202020204" pitchFamily="34" charset="0"/>
                </a:rPr>
                <a:t>-HRP/</a:t>
              </a:r>
              <a:r>
                <a:rPr lang="en-US" sz="1050" b="1" i="0" u="none" strike="noStrike" baseline="0" dirty="0">
                  <a:solidFill>
                    <a:srgbClr val="6D7FD9"/>
                  </a:solidFill>
                  <a:latin typeface="Arial" panose="020B0604020202020204" pitchFamily="34" charset="0"/>
                  <a:cs typeface="Arial" panose="020B0604020202020204" pitchFamily="34" charset="0"/>
                </a:rPr>
                <a:t>hematoxylin</a:t>
              </a:r>
              <a:r>
                <a:rPr lang="en-US" sz="1050" i="0" u="none" strike="noStrike" baseline="0" dirty="0">
                  <a:latin typeface="Arial" panose="020B0604020202020204" pitchFamily="34" charset="0"/>
                  <a:cs typeface="Arial" panose="020B0604020202020204" pitchFamily="34" charset="0"/>
                </a:rPr>
                <a:t>)</a:t>
              </a:r>
              <a:endParaRPr lang="en-US" sz="105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EAA4DF16-6633-70A1-D18D-273FD02FE65B}"/>
                </a:ext>
              </a:extLst>
            </p:cNvPr>
            <p:cNvSpPr txBox="1"/>
            <p:nvPr/>
          </p:nvSpPr>
          <p:spPr>
            <a:xfrm>
              <a:off x="1847145" y="-20379"/>
              <a:ext cx="1050441" cy="246221"/>
            </a:xfrm>
            <a:prstGeom prst="rect">
              <a:avLst/>
            </a:prstGeom>
            <a:noFill/>
          </p:spPr>
          <p:txBody>
            <a:bodyPr wrap="square">
              <a:spAutoFit/>
            </a:bodyPr>
            <a:lstStyle/>
            <a:p>
              <a:r>
                <a:rPr lang="en-US" sz="1000" b="1" i="0" u="none" strike="noStrike" baseline="0" dirty="0">
                  <a:latin typeface="Arial" panose="020B0604020202020204" pitchFamily="34" charset="0"/>
                  <a:cs typeface="Arial" panose="020B0604020202020204" pitchFamily="34" charset="0"/>
                </a:rPr>
                <a:t>Bright field</a:t>
              </a:r>
              <a:endParaRPr lang="en-US" sz="1000" b="1"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0BB2E133-BE1C-F117-19D0-8ED4E8AFD6B1}"/>
                </a:ext>
              </a:extLst>
            </p:cNvPr>
            <p:cNvSpPr txBox="1"/>
            <p:nvPr/>
          </p:nvSpPr>
          <p:spPr>
            <a:xfrm>
              <a:off x="4584550" y="1193621"/>
              <a:ext cx="896399" cy="246221"/>
            </a:xfrm>
            <a:prstGeom prst="rect">
              <a:avLst/>
            </a:prstGeom>
            <a:noFill/>
          </p:spPr>
          <p:txBody>
            <a:bodyPr wrap="none" rtlCol="0">
              <a:spAutoFit/>
            </a:bodyPr>
            <a:lstStyle/>
            <a:p>
              <a:r>
                <a:rPr lang="en-US" sz="1000" b="1" dirty="0">
                  <a:latin typeface="Arial" panose="020B0604020202020204" pitchFamily="34" charset="0"/>
                  <a:cs typeface="Arial" panose="020B0604020202020204" pitchFamily="34" charset="0"/>
                </a:rPr>
                <a:t>4</a:t>
              </a:r>
              <a:r>
                <a:rPr lang="en-US" sz="1000" b="1" baseline="30000" dirty="0">
                  <a:latin typeface="Arial" panose="020B0604020202020204" pitchFamily="34" charset="0"/>
                  <a:cs typeface="Arial" panose="020B0604020202020204" pitchFamily="34" charset="0"/>
                </a:rPr>
                <a:t>th</a:t>
              </a:r>
              <a:r>
                <a:rPr lang="en-US" sz="1000" b="1" dirty="0">
                  <a:latin typeface="Arial" panose="020B0604020202020204" pitchFamily="34" charset="0"/>
                  <a:cs typeface="Arial" panose="020B0604020202020204" pitchFamily="34" charset="0"/>
                </a:rPr>
                <a:t> ventricle</a:t>
              </a:r>
            </a:p>
          </p:txBody>
        </p:sp>
        <p:sp>
          <p:nvSpPr>
            <p:cNvPr id="6" name="TextBox 5">
              <a:extLst>
                <a:ext uri="{FF2B5EF4-FFF2-40B4-BE49-F238E27FC236}">
                  <a16:creationId xmlns:a16="http://schemas.microsoft.com/office/drawing/2014/main" id="{677AC854-1959-9FA7-AC39-D6DD1778B221}"/>
                </a:ext>
              </a:extLst>
            </p:cNvPr>
            <p:cNvSpPr txBox="1"/>
            <p:nvPr/>
          </p:nvSpPr>
          <p:spPr>
            <a:xfrm>
              <a:off x="3665706" y="2054613"/>
              <a:ext cx="901209" cy="246221"/>
            </a:xfrm>
            <a:prstGeom prst="rect">
              <a:avLst/>
            </a:prstGeom>
            <a:noFill/>
          </p:spPr>
          <p:txBody>
            <a:bodyPr wrap="none" rtlCol="0">
              <a:spAutoFit/>
            </a:bodyPr>
            <a:lstStyle/>
            <a:p>
              <a:r>
                <a:rPr lang="en-US" sz="1000" b="1" dirty="0">
                  <a:latin typeface="Arial" panose="020B0604020202020204" pitchFamily="34" charset="0"/>
                  <a:cs typeface="Arial" panose="020B0604020202020204" pitchFamily="34" charset="0"/>
                </a:rPr>
                <a:t>3</a:t>
              </a:r>
              <a:r>
                <a:rPr lang="en-US" sz="1000" b="1" baseline="30000" dirty="0">
                  <a:latin typeface="Arial" panose="020B0604020202020204" pitchFamily="34" charset="0"/>
                  <a:cs typeface="Arial" panose="020B0604020202020204" pitchFamily="34" charset="0"/>
                </a:rPr>
                <a:t>rd</a:t>
              </a:r>
              <a:r>
                <a:rPr lang="en-US" sz="1000" b="1" dirty="0">
                  <a:latin typeface="Arial" panose="020B0604020202020204" pitchFamily="34" charset="0"/>
                  <a:cs typeface="Arial" panose="020B0604020202020204" pitchFamily="34" charset="0"/>
                </a:rPr>
                <a:t> ventricle</a:t>
              </a:r>
            </a:p>
          </p:txBody>
        </p:sp>
        <p:grpSp>
          <p:nvGrpSpPr>
            <p:cNvPr id="35" name="Group 34">
              <a:extLst>
                <a:ext uri="{FF2B5EF4-FFF2-40B4-BE49-F238E27FC236}">
                  <a16:creationId xmlns:a16="http://schemas.microsoft.com/office/drawing/2014/main" id="{501307CC-DAEB-10C4-43C7-AC3C9AD36FA5}"/>
                </a:ext>
              </a:extLst>
            </p:cNvPr>
            <p:cNvGrpSpPr/>
            <p:nvPr/>
          </p:nvGrpSpPr>
          <p:grpSpPr>
            <a:xfrm>
              <a:off x="4299066" y="2968853"/>
              <a:ext cx="941166" cy="535820"/>
              <a:chOff x="3731621" y="3517126"/>
              <a:chExt cx="1175756" cy="535820"/>
            </a:xfrm>
          </p:grpSpPr>
          <p:sp>
            <p:nvSpPr>
              <p:cNvPr id="9" name="TextBox 8">
                <a:extLst>
                  <a:ext uri="{FF2B5EF4-FFF2-40B4-BE49-F238E27FC236}">
                    <a16:creationId xmlns:a16="http://schemas.microsoft.com/office/drawing/2014/main" id="{F97C1C99-9028-B3CF-2E25-3055B8970136}"/>
                  </a:ext>
                </a:extLst>
              </p:cNvPr>
              <p:cNvSpPr txBox="1"/>
              <p:nvPr/>
            </p:nvSpPr>
            <p:spPr>
              <a:xfrm>
                <a:off x="3731621" y="3630079"/>
                <a:ext cx="1175756" cy="422867"/>
              </a:xfrm>
              <a:prstGeom prst="rect">
                <a:avLst/>
              </a:prstGeom>
              <a:noFill/>
            </p:spPr>
            <p:txBody>
              <a:bodyPr wrap="square">
                <a:spAutoFit/>
              </a:bodyPr>
              <a:lstStyle/>
              <a:p>
                <a:pPr algn="ctr"/>
                <a:r>
                  <a:rPr lang="en-US" sz="1000" b="1" dirty="0">
                    <a:effectLst/>
                    <a:latin typeface="Arial" panose="020B0604020202020204" pitchFamily="34" charset="0"/>
                    <a:cs typeface="Arial" panose="020B0604020202020204" pitchFamily="34" charset="0"/>
                  </a:rPr>
                  <a:t>mandibular process</a:t>
                </a:r>
                <a:endParaRPr lang="en-US" sz="1000" b="1"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CEA87062-F50B-2927-8546-A889D3B91424}"/>
                  </a:ext>
                </a:extLst>
              </p:cNvPr>
              <p:cNvSpPr txBox="1"/>
              <p:nvPr/>
            </p:nvSpPr>
            <p:spPr>
              <a:xfrm rot="18827697">
                <a:off x="4564083" y="3458222"/>
                <a:ext cx="189785" cy="307593"/>
              </a:xfrm>
              <a:prstGeom prst="rect">
                <a:avLst/>
              </a:prstGeom>
              <a:noFill/>
            </p:spPr>
            <p:txBody>
              <a:bodyPr wrap="square">
                <a:spAutoFit/>
              </a:bodyPr>
              <a:lstStyle/>
              <a:p>
                <a:pPr algn="ctr"/>
                <a:r>
                  <a:rPr lang="en-US" sz="1000" b="1" dirty="0">
                    <a:effectLst/>
                    <a:latin typeface="Arial" panose="020B0604020202020204" pitchFamily="34" charset="0"/>
                    <a:cs typeface="Arial" panose="020B0604020202020204" pitchFamily="34" charset="0"/>
                  </a:rPr>
                  <a:t>_</a:t>
                </a:r>
                <a:endParaRPr lang="en-US" sz="1000" b="1" dirty="0">
                  <a:latin typeface="Arial" panose="020B0604020202020204" pitchFamily="34" charset="0"/>
                  <a:cs typeface="Arial" panose="020B0604020202020204" pitchFamily="34" charset="0"/>
                </a:endParaRPr>
              </a:p>
            </p:txBody>
          </p:sp>
        </p:grpSp>
        <p:sp>
          <p:nvSpPr>
            <p:cNvPr id="7" name="TextBox 6">
              <a:extLst>
                <a:ext uri="{FF2B5EF4-FFF2-40B4-BE49-F238E27FC236}">
                  <a16:creationId xmlns:a16="http://schemas.microsoft.com/office/drawing/2014/main" id="{33F13130-037C-3973-900F-284891481162}"/>
                </a:ext>
              </a:extLst>
            </p:cNvPr>
            <p:cNvSpPr txBox="1"/>
            <p:nvPr/>
          </p:nvSpPr>
          <p:spPr>
            <a:xfrm>
              <a:off x="5914040" y="3556041"/>
              <a:ext cx="575799" cy="246221"/>
            </a:xfrm>
            <a:prstGeom prst="rect">
              <a:avLst/>
            </a:prstGeom>
            <a:noFill/>
          </p:spPr>
          <p:txBody>
            <a:bodyPr wrap="none" rtlCol="0">
              <a:spAutoFit/>
            </a:bodyPr>
            <a:lstStyle/>
            <a:p>
              <a:r>
                <a:rPr lang="en-US" sz="1000" b="1" dirty="0">
                  <a:latin typeface="Arial" panose="020B0604020202020204" pitchFamily="34" charset="0"/>
                  <a:cs typeface="Arial" panose="020B0604020202020204" pitchFamily="34" charset="0"/>
                </a:rPr>
                <a:t>- heart</a:t>
              </a:r>
            </a:p>
          </p:txBody>
        </p:sp>
        <p:sp>
          <p:nvSpPr>
            <p:cNvPr id="79" name="TextBox 78">
              <a:extLst>
                <a:ext uri="{FF2B5EF4-FFF2-40B4-BE49-F238E27FC236}">
                  <a16:creationId xmlns:a16="http://schemas.microsoft.com/office/drawing/2014/main" id="{782620D2-FE54-F84B-33FE-0CEF6990C811}"/>
                </a:ext>
              </a:extLst>
            </p:cNvPr>
            <p:cNvSpPr txBox="1"/>
            <p:nvPr/>
          </p:nvSpPr>
          <p:spPr>
            <a:xfrm>
              <a:off x="5089820" y="3584514"/>
              <a:ext cx="392579" cy="260225"/>
            </a:xfrm>
            <a:prstGeom prst="rect">
              <a:avLst/>
            </a:prstGeom>
            <a:noFill/>
          </p:spPr>
          <p:txBody>
            <a:bodyPr wrap="square">
              <a:spAutoFit/>
            </a:bodyPr>
            <a:lstStyle/>
            <a:p>
              <a:pPr algn="ctr"/>
              <a:r>
                <a:rPr lang="en-US" sz="1000" b="1" dirty="0">
                  <a:latin typeface="Arial" panose="020B0604020202020204" pitchFamily="34" charset="0"/>
                  <a:cs typeface="Arial" panose="020B0604020202020204" pitchFamily="34" charset="0"/>
                </a:rPr>
                <a:t>VC</a:t>
              </a:r>
            </a:p>
          </p:txBody>
        </p:sp>
        <p:grpSp>
          <p:nvGrpSpPr>
            <p:cNvPr id="48" name="Group 47">
              <a:extLst>
                <a:ext uri="{FF2B5EF4-FFF2-40B4-BE49-F238E27FC236}">
                  <a16:creationId xmlns:a16="http://schemas.microsoft.com/office/drawing/2014/main" id="{0CA93CBC-4E1E-40D2-650D-19F0A5BCF209}"/>
                </a:ext>
              </a:extLst>
            </p:cNvPr>
            <p:cNvGrpSpPr/>
            <p:nvPr/>
          </p:nvGrpSpPr>
          <p:grpSpPr>
            <a:xfrm>
              <a:off x="2003873" y="4715835"/>
              <a:ext cx="625479" cy="266824"/>
              <a:chOff x="1597558" y="5124156"/>
              <a:chExt cx="625479" cy="266824"/>
            </a:xfrm>
          </p:grpSpPr>
          <p:sp>
            <p:nvSpPr>
              <p:cNvPr id="82" name="TextBox 81">
                <a:extLst>
                  <a:ext uri="{FF2B5EF4-FFF2-40B4-BE49-F238E27FC236}">
                    <a16:creationId xmlns:a16="http://schemas.microsoft.com/office/drawing/2014/main" id="{1C453123-D76C-63F3-95DA-3057BE53935E}"/>
                  </a:ext>
                </a:extLst>
              </p:cNvPr>
              <p:cNvSpPr txBox="1"/>
              <p:nvPr/>
            </p:nvSpPr>
            <p:spPr>
              <a:xfrm>
                <a:off x="1710781" y="5124156"/>
                <a:ext cx="512256" cy="260225"/>
              </a:xfrm>
              <a:prstGeom prst="rect">
                <a:avLst/>
              </a:prstGeom>
              <a:solidFill>
                <a:srgbClr val="FFFFFF">
                  <a:alpha val="60000"/>
                </a:srgbClr>
              </a:solidFill>
            </p:spPr>
            <p:txBody>
              <a:bodyPr wrap="square" rtlCol="0">
                <a:spAutoFit/>
              </a:bodyPr>
              <a:lstStyle/>
              <a:p>
                <a:r>
                  <a:rPr lang="en-US" sz="1000" b="1" dirty="0">
                    <a:latin typeface="Arial" panose="020B0604020202020204" pitchFamily="34" charset="0"/>
                    <a:cs typeface="Arial" panose="020B0604020202020204" pitchFamily="34" charset="0"/>
                  </a:rPr>
                  <a:t>ICA</a:t>
                </a:r>
              </a:p>
            </p:txBody>
          </p:sp>
          <p:sp>
            <p:nvSpPr>
              <p:cNvPr id="83" name="TextBox 82">
                <a:extLst>
                  <a:ext uri="{FF2B5EF4-FFF2-40B4-BE49-F238E27FC236}">
                    <a16:creationId xmlns:a16="http://schemas.microsoft.com/office/drawing/2014/main" id="{B3C39B79-615F-E86D-0A28-7DE82DE39414}"/>
                  </a:ext>
                </a:extLst>
              </p:cNvPr>
              <p:cNvSpPr txBox="1"/>
              <p:nvPr/>
            </p:nvSpPr>
            <p:spPr>
              <a:xfrm rot="18551259">
                <a:off x="1625776" y="5172977"/>
                <a:ext cx="189785" cy="246221"/>
              </a:xfrm>
              <a:prstGeom prst="rect">
                <a:avLst/>
              </a:prstGeom>
              <a:noFill/>
            </p:spPr>
            <p:txBody>
              <a:bodyPr wrap="square">
                <a:spAutoFit/>
              </a:bodyPr>
              <a:lstStyle/>
              <a:p>
                <a:pPr algn="ctr"/>
                <a:r>
                  <a:rPr lang="en-US" sz="1000" b="1" dirty="0">
                    <a:effectLst/>
                    <a:latin typeface="Arial" panose="020B0604020202020204" pitchFamily="34" charset="0"/>
                    <a:cs typeface="Arial" panose="020B0604020202020204" pitchFamily="34" charset="0"/>
                  </a:rPr>
                  <a:t>_</a:t>
                </a:r>
                <a:endParaRPr lang="en-US" sz="1000" b="1" dirty="0">
                  <a:latin typeface="Arial" panose="020B0604020202020204" pitchFamily="34" charset="0"/>
                  <a:cs typeface="Arial" panose="020B0604020202020204" pitchFamily="34" charset="0"/>
                </a:endParaRPr>
              </a:p>
            </p:txBody>
          </p:sp>
        </p:grpSp>
        <p:sp>
          <p:nvSpPr>
            <p:cNvPr id="85" name="TextBox 84">
              <a:extLst>
                <a:ext uri="{FF2B5EF4-FFF2-40B4-BE49-F238E27FC236}">
                  <a16:creationId xmlns:a16="http://schemas.microsoft.com/office/drawing/2014/main" id="{500456D0-0BF6-40BB-BD0D-81FA807FB8EC}"/>
                </a:ext>
              </a:extLst>
            </p:cNvPr>
            <p:cNvSpPr txBox="1"/>
            <p:nvPr/>
          </p:nvSpPr>
          <p:spPr>
            <a:xfrm rot="14711986">
              <a:off x="2949218" y="2660147"/>
              <a:ext cx="736951" cy="246221"/>
            </a:xfrm>
            <a:prstGeom prst="rect">
              <a:avLst/>
            </a:prstGeom>
            <a:noFill/>
          </p:spPr>
          <p:txBody>
            <a:bodyPr wrap="square">
              <a:spAutoFit/>
            </a:bodyPr>
            <a:lstStyle/>
            <a:p>
              <a:r>
                <a:rPr lang="en-US" sz="1000" b="1" dirty="0">
                  <a:latin typeface="Arial" panose="020B0604020202020204" pitchFamily="34" charset="0"/>
                  <a:cs typeface="Arial" panose="020B0604020202020204" pitchFamily="34" charset="0"/>
                </a:rPr>
                <a:t>forebrain</a:t>
              </a:r>
            </a:p>
          </p:txBody>
        </p:sp>
        <p:sp>
          <p:nvSpPr>
            <p:cNvPr id="86" name="TextBox 85">
              <a:extLst>
                <a:ext uri="{FF2B5EF4-FFF2-40B4-BE49-F238E27FC236}">
                  <a16:creationId xmlns:a16="http://schemas.microsoft.com/office/drawing/2014/main" id="{E7D8F04E-E6B0-B124-33CB-64DFCDAE52DB}"/>
                </a:ext>
              </a:extLst>
            </p:cNvPr>
            <p:cNvSpPr txBox="1"/>
            <p:nvPr/>
          </p:nvSpPr>
          <p:spPr>
            <a:xfrm>
              <a:off x="4053647" y="313561"/>
              <a:ext cx="776247" cy="246221"/>
            </a:xfrm>
            <a:prstGeom prst="rect">
              <a:avLst/>
            </a:prstGeom>
            <a:noFill/>
          </p:spPr>
          <p:txBody>
            <a:bodyPr wrap="square">
              <a:spAutoFit/>
            </a:bodyPr>
            <a:lstStyle/>
            <a:p>
              <a:r>
                <a:rPr lang="en-US" sz="1000" b="1" dirty="0">
                  <a:latin typeface="Arial" panose="020B0604020202020204" pitchFamily="34" charset="0"/>
                  <a:cs typeface="Arial" panose="020B0604020202020204" pitchFamily="34" charset="0"/>
                </a:rPr>
                <a:t>midbrain</a:t>
              </a:r>
            </a:p>
          </p:txBody>
        </p:sp>
        <p:sp>
          <p:nvSpPr>
            <p:cNvPr id="87" name="TextBox 86">
              <a:extLst>
                <a:ext uri="{FF2B5EF4-FFF2-40B4-BE49-F238E27FC236}">
                  <a16:creationId xmlns:a16="http://schemas.microsoft.com/office/drawing/2014/main" id="{16A3997B-3446-A6C5-94C5-D302BA01B4CF}"/>
                </a:ext>
              </a:extLst>
            </p:cNvPr>
            <p:cNvSpPr txBox="1"/>
            <p:nvPr/>
          </p:nvSpPr>
          <p:spPr>
            <a:xfrm rot="3166899">
              <a:off x="5477050" y="1079992"/>
              <a:ext cx="1086979" cy="246221"/>
            </a:xfrm>
            <a:prstGeom prst="rect">
              <a:avLst/>
            </a:prstGeom>
            <a:noFill/>
          </p:spPr>
          <p:txBody>
            <a:bodyPr wrap="square">
              <a:spAutoFit/>
            </a:bodyPr>
            <a:lstStyle/>
            <a:p>
              <a:r>
                <a:rPr lang="en-US" sz="1000" b="1" dirty="0">
                  <a:latin typeface="Arial" panose="020B0604020202020204" pitchFamily="34" charset="0"/>
                  <a:cs typeface="Arial" panose="020B0604020202020204" pitchFamily="34" charset="0"/>
                </a:rPr>
                <a:t>hindbrain</a:t>
              </a:r>
            </a:p>
          </p:txBody>
        </p:sp>
        <p:pic>
          <p:nvPicPr>
            <p:cNvPr id="11" name="Picture 10">
              <a:extLst>
                <a:ext uri="{FF2B5EF4-FFF2-40B4-BE49-F238E27FC236}">
                  <a16:creationId xmlns:a16="http://schemas.microsoft.com/office/drawing/2014/main" id="{C6C9A68C-0C81-A429-2335-6A04CB510F49}"/>
                </a:ext>
              </a:extLst>
            </p:cNvPr>
            <p:cNvPicPr>
              <a:picLocks noChangeAspect="1"/>
            </p:cNvPicPr>
            <p:nvPr/>
          </p:nvPicPr>
          <p:blipFill rotWithShape="1">
            <a:blip r:embed="rId20">
              <a:extLst>
                <a:ext uri="{28A0092B-C50C-407E-A947-70E740481C1C}">
                  <a14:useLocalDpi xmlns:a14="http://schemas.microsoft.com/office/drawing/2010/main" val="0"/>
                </a:ext>
              </a:extLst>
            </a:blip>
            <a:srcRect l="18121" t="19274" r="39771" b="50658"/>
            <a:stretch/>
          </p:blipFill>
          <p:spPr>
            <a:xfrm>
              <a:off x="7180798" y="203655"/>
              <a:ext cx="3854518" cy="2062061"/>
            </a:xfrm>
            <a:prstGeom prst="rect">
              <a:avLst/>
            </a:prstGeom>
          </p:spPr>
        </p:pic>
        <p:pic>
          <p:nvPicPr>
            <p:cNvPr id="12" name="Picture 11">
              <a:extLst>
                <a:ext uri="{FF2B5EF4-FFF2-40B4-BE49-F238E27FC236}">
                  <a16:creationId xmlns:a16="http://schemas.microsoft.com/office/drawing/2014/main" id="{1E63804A-827A-5705-3A69-15B1D1B6A5DA}"/>
                </a:ext>
              </a:extLst>
            </p:cNvPr>
            <p:cNvPicPr>
              <a:picLocks noChangeAspect="1"/>
            </p:cNvPicPr>
            <p:nvPr/>
          </p:nvPicPr>
          <p:blipFill rotWithShape="1">
            <a:blip r:embed="rId21">
              <a:extLst>
                <a:ext uri="{28A0092B-C50C-407E-A947-70E740481C1C}">
                  <a14:useLocalDpi xmlns:a14="http://schemas.microsoft.com/office/drawing/2010/main" val="0"/>
                </a:ext>
              </a:extLst>
            </a:blip>
            <a:srcRect l="57841" t="67527" b="1478"/>
            <a:stretch/>
          </p:blipFill>
          <p:spPr>
            <a:xfrm>
              <a:off x="7180294" y="2294552"/>
              <a:ext cx="3859127" cy="2125625"/>
            </a:xfrm>
            <a:prstGeom prst="rect">
              <a:avLst/>
            </a:prstGeom>
          </p:spPr>
        </p:pic>
        <p:sp>
          <p:nvSpPr>
            <p:cNvPr id="8" name="Rectangle 7">
              <a:extLst>
                <a:ext uri="{FF2B5EF4-FFF2-40B4-BE49-F238E27FC236}">
                  <a16:creationId xmlns:a16="http://schemas.microsoft.com/office/drawing/2014/main" id="{43BECBC2-82CB-2DA6-0002-CBC1C5451A09}"/>
                </a:ext>
              </a:extLst>
            </p:cNvPr>
            <p:cNvSpPr/>
            <p:nvPr/>
          </p:nvSpPr>
          <p:spPr>
            <a:xfrm rot="5400000">
              <a:off x="5255593" y="3413815"/>
              <a:ext cx="425012" cy="629649"/>
            </a:xfrm>
            <a:prstGeom prst="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2" name="Rectangle 31">
              <a:extLst>
                <a:ext uri="{FF2B5EF4-FFF2-40B4-BE49-F238E27FC236}">
                  <a16:creationId xmlns:a16="http://schemas.microsoft.com/office/drawing/2014/main" id="{521C9314-8BF8-03F1-336A-5551B300B5BE}"/>
                </a:ext>
              </a:extLst>
            </p:cNvPr>
            <p:cNvSpPr/>
            <p:nvPr/>
          </p:nvSpPr>
          <p:spPr>
            <a:xfrm rot="5400000">
              <a:off x="4807813" y="4910564"/>
              <a:ext cx="294680" cy="722157"/>
            </a:xfrm>
            <a:prstGeom prst="rect">
              <a:avLst/>
            </a:prstGeom>
            <a:no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6" name="TextBox 35">
              <a:extLst>
                <a:ext uri="{FF2B5EF4-FFF2-40B4-BE49-F238E27FC236}">
                  <a16:creationId xmlns:a16="http://schemas.microsoft.com/office/drawing/2014/main" id="{90107E7B-5843-558F-62B8-34A80D02B0D1}"/>
                </a:ext>
              </a:extLst>
            </p:cNvPr>
            <p:cNvSpPr txBox="1"/>
            <p:nvPr/>
          </p:nvSpPr>
          <p:spPr>
            <a:xfrm>
              <a:off x="5085926" y="3720273"/>
              <a:ext cx="271228" cy="276999"/>
            </a:xfrm>
            <a:prstGeom prst="rect">
              <a:avLst/>
            </a:prstGeom>
            <a:noFill/>
          </p:spPr>
          <p:txBody>
            <a:bodyPr wrap="none" rtlCol="0">
              <a:spAutoFit/>
            </a:bodyPr>
            <a:lstStyle/>
            <a:p>
              <a:r>
                <a:rPr lang="en-US" sz="1200" b="1" dirty="0">
                  <a:latin typeface="Arial" panose="020B0604020202020204" pitchFamily="34" charset="0"/>
                  <a:cs typeface="Arial" panose="020B0604020202020204" pitchFamily="34" charset="0"/>
                </a:rPr>
                <a:t>ii</a:t>
              </a:r>
            </a:p>
          </p:txBody>
        </p:sp>
        <p:sp>
          <p:nvSpPr>
            <p:cNvPr id="37" name="TextBox 36">
              <a:extLst>
                <a:ext uri="{FF2B5EF4-FFF2-40B4-BE49-F238E27FC236}">
                  <a16:creationId xmlns:a16="http://schemas.microsoft.com/office/drawing/2014/main" id="{24CC7C54-6833-7EFD-0326-28BB4E820C29}"/>
                </a:ext>
              </a:extLst>
            </p:cNvPr>
            <p:cNvSpPr txBox="1"/>
            <p:nvPr/>
          </p:nvSpPr>
          <p:spPr>
            <a:xfrm>
              <a:off x="5644784" y="3085189"/>
              <a:ext cx="227948" cy="276999"/>
            </a:xfrm>
            <a:prstGeom prst="rect">
              <a:avLst/>
            </a:prstGeom>
            <a:noFill/>
          </p:spPr>
          <p:txBody>
            <a:bodyPr wrap="none" rtlCol="0">
              <a:spAutoFit/>
            </a:bodyPr>
            <a:lstStyle/>
            <a:p>
              <a:r>
                <a:rPr lang="en-US" sz="1200" b="1" dirty="0" err="1">
                  <a:latin typeface="Arial" panose="020B0604020202020204" pitchFamily="34" charset="0"/>
                  <a:cs typeface="Arial" panose="020B0604020202020204" pitchFamily="34" charset="0"/>
                </a:rPr>
                <a:t>i</a:t>
              </a:r>
              <a:endParaRPr lang="en-US" sz="1200" b="1" dirty="0">
                <a:latin typeface="Arial" panose="020B0604020202020204" pitchFamily="34" charset="0"/>
                <a:cs typeface="Arial" panose="020B0604020202020204" pitchFamily="34" charset="0"/>
              </a:endParaRPr>
            </a:p>
          </p:txBody>
        </p:sp>
        <p:sp>
          <p:nvSpPr>
            <p:cNvPr id="38" name="Rectangle 37">
              <a:extLst>
                <a:ext uri="{FF2B5EF4-FFF2-40B4-BE49-F238E27FC236}">
                  <a16:creationId xmlns:a16="http://schemas.microsoft.com/office/drawing/2014/main" id="{BF5B1FA9-A0F4-667F-A964-E626C6DBE0F6}"/>
                </a:ext>
              </a:extLst>
            </p:cNvPr>
            <p:cNvSpPr/>
            <p:nvPr/>
          </p:nvSpPr>
          <p:spPr>
            <a:xfrm rot="5400000">
              <a:off x="5886143" y="2737161"/>
              <a:ext cx="401508" cy="762083"/>
            </a:xfrm>
            <a:prstGeom prst="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D4932753-E634-9E84-4953-346C580B7DD6}"/>
                </a:ext>
              </a:extLst>
            </p:cNvPr>
            <p:cNvSpPr txBox="1"/>
            <p:nvPr/>
          </p:nvSpPr>
          <p:spPr>
            <a:xfrm>
              <a:off x="4523157" y="5203506"/>
              <a:ext cx="339066" cy="298626"/>
            </a:xfrm>
            <a:prstGeom prst="rect">
              <a:avLst/>
            </a:prstGeom>
            <a:noFill/>
          </p:spPr>
          <p:txBody>
            <a:bodyPr wrap="none" rtlCol="0">
              <a:spAutoFit/>
            </a:bodyPr>
            <a:lstStyle/>
            <a:p>
              <a:r>
                <a:rPr lang="en-US" sz="1200" b="1" dirty="0">
                  <a:latin typeface="Arial" panose="020B0604020202020204" pitchFamily="34" charset="0"/>
                  <a:cs typeface="Arial" panose="020B0604020202020204" pitchFamily="34" charset="0"/>
                </a:rPr>
                <a:t>iii</a:t>
              </a:r>
            </a:p>
          </p:txBody>
        </p:sp>
        <p:cxnSp>
          <p:nvCxnSpPr>
            <p:cNvPr id="46" name="Straight Connector 45">
              <a:extLst>
                <a:ext uri="{FF2B5EF4-FFF2-40B4-BE49-F238E27FC236}">
                  <a16:creationId xmlns:a16="http://schemas.microsoft.com/office/drawing/2014/main" id="{F1C6214F-304E-533D-98EE-35B04E181B1E}"/>
                </a:ext>
              </a:extLst>
            </p:cNvPr>
            <p:cNvCxnSpPr/>
            <p:nvPr/>
          </p:nvCxnSpPr>
          <p:spPr>
            <a:xfrm>
              <a:off x="3191005" y="186800"/>
              <a:ext cx="7863840" cy="0"/>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3B61CF36-337B-DB09-BA69-01C7155EA7FC}"/>
                </a:ext>
              </a:extLst>
            </p:cNvPr>
            <p:cNvSpPr txBox="1"/>
            <p:nvPr/>
          </p:nvSpPr>
          <p:spPr>
            <a:xfrm>
              <a:off x="4772114" y="2235941"/>
              <a:ext cx="337337" cy="298626"/>
            </a:xfrm>
            <a:prstGeom prst="rect">
              <a:avLst/>
            </a:prstGeom>
            <a:noFill/>
          </p:spPr>
          <p:txBody>
            <a:bodyPr wrap="none" rtlCol="0">
              <a:spAutoFit/>
            </a:bodyPr>
            <a:lstStyle/>
            <a:p>
              <a:r>
                <a:rPr lang="en-US" sz="1200" b="1" dirty="0">
                  <a:latin typeface="Arial" panose="020B0604020202020204" pitchFamily="34" charset="0"/>
                  <a:cs typeface="Arial" panose="020B0604020202020204" pitchFamily="34" charset="0"/>
                </a:rPr>
                <a:t>iv</a:t>
              </a:r>
            </a:p>
          </p:txBody>
        </p:sp>
        <p:sp>
          <p:nvSpPr>
            <p:cNvPr id="55" name="TextBox 54">
              <a:extLst>
                <a:ext uri="{FF2B5EF4-FFF2-40B4-BE49-F238E27FC236}">
                  <a16:creationId xmlns:a16="http://schemas.microsoft.com/office/drawing/2014/main" id="{E1A16B66-7CCD-CAB9-5BC2-08D9DBC944CB}"/>
                </a:ext>
              </a:extLst>
            </p:cNvPr>
            <p:cNvSpPr txBox="1"/>
            <p:nvPr/>
          </p:nvSpPr>
          <p:spPr>
            <a:xfrm>
              <a:off x="4676211" y="1974019"/>
              <a:ext cx="296877" cy="246221"/>
            </a:xfrm>
            <a:prstGeom prst="rect">
              <a:avLst/>
            </a:prstGeom>
            <a:noFill/>
          </p:spPr>
          <p:txBody>
            <a:bodyPr wrap="none" rtlCol="0">
              <a:spAutoFit/>
            </a:bodyPr>
            <a:lstStyle/>
            <a:p>
              <a:r>
                <a:rPr lang="en-US" sz="1000" b="1" dirty="0">
                  <a:latin typeface="Arial" panose="020B0604020202020204" pitchFamily="34" charset="0"/>
                  <a:cs typeface="Arial" panose="020B0604020202020204" pitchFamily="34" charset="0"/>
                </a:rPr>
                <a:t>M</a:t>
              </a:r>
            </a:p>
          </p:txBody>
        </p:sp>
        <p:sp>
          <p:nvSpPr>
            <p:cNvPr id="57" name="Rectangle 56">
              <a:extLst>
                <a:ext uri="{FF2B5EF4-FFF2-40B4-BE49-F238E27FC236}">
                  <a16:creationId xmlns:a16="http://schemas.microsoft.com/office/drawing/2014/main" id="{73699009-2A79-4105-F9F5-8E75DB06279F}"/>
                </a:ext>
              </a:extLst>
            </p:cNvPr>
            <p:cNvSpPr/>
            <p:nvPr/>
          </p:nvSpPr>
          <p:spPr>
            <a:xfrm>
              <a:off x="2253085" y="3895718"/>
              <a:ext cx="287578" cy="246221"/>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dirty="0">
                  <a:solidFill>
                    <a:schemeClr val="tx1"/>
                  </a:solidFill>
                  <a:latin typeface="Arial" panose="020B0604020202020204" pitchFamily="34" charset="0"/>
                  <a:cs typeface="Arial" panose="020B0604020202020204" pitchFamily="34" charset="0"/>
                </a:rPr>
                <a:t>M</a:t>
              </a:r>
            </a:p>
          </p:txBody>
        </p:sp>
        <p:sp>
          <p:nvSpPr>
            <p:cNvPr id="33" name="TextBox 32">
              <a:extLst>
                <a:ext uri="{FF2B5EF4-FFF2-40B4-BE49-F238E27FC236}">
                  <a16:creationId xmlns:a16="http://schemas.microsoft.com/office/drawing/2014/main" id="{CA4818E6-F6AA-E515-B48D-5129B3E7E75C}"/>
                </a:ext>
              </a:extLst>
            </p:cNvPr>
            <p:cNvSpPr txBox="1"/>
            <p:nvPr/>
          </p:nvSpPr>
          <p:spPr>
            <a:xfrm>
              <a:off x="1240889" y="2339202"/>
              <a:ext cx="312906" cy="276999"/>
            </a:xfrm>
            <a:prstGeom prst="rect">
              <a:avLst/>
            </a:prstGeom>
            <a:solidFill>
              <a:srgbClr val="FFFFFF">
                <a:alpha val="69804"/>
              </a:srgbClr>
            </a:solidFill>
          </p:spPr>
          <p:txBody>
            <a:bodyPr wrap="none" rtlCol="0">
              <a:spAutoFit/>
            </a:bodyPr>
            <a:lstStyle/>
            <a:p>
              <a:r>
                <a:rPr lang="en-US" sz="1200" b="1" dirty="0">
                  <a:latin typeface="Arial" panose="020B0604020202020204" pitchFamily="34" charset="0"/>
                  <a:cs typeface="Arial" panose="020B0604020202020204" pitchFamily="34" charset="0"/>
                </a:rPr>
                <a:t>iv</a:t>
              </a:r>
            </a:p>
          </p:txBody>
        </p:sp>
        <p:sp>
          <p:nvSpPr>
            <p:cNvPr id="34" name="TextBox 33">
              <a:extLst>
                <a:ext uri="{FF2B5EF4-FFF2-40B4-BE49-F238E27FC236}">
                  <a16:creationId xmlns:a16="http://schemas.microsoft.com/office/drawing/2014/main" id="{14BC0E93-5866-949B-610C-B6809592E4FD}"/>
                </a:ext>
              </a:extLst>
            </p:cNvPr>
            <p:cNvSpPr txBox="1"/>
            <p:nvPr/>
          </p:nvSpPr>
          <p:spPr>
            <a:xfrm>
              <a:off x="7156759" y="173790"/>
              <a:ext cx="227948" cy="276999"/>
            </a:xfrm>
            <a:prstGeom prst="rect">
              <a:avLst/>
            </a:prstGeom>
            <a:solidFill>
              <a:srgbClr val="FFFFFF">
                <a:alpha val="69804"/>
              </a:srgbClr>
            </a:solidFill>
          </p:spPr>
          <p:txBody>
            <a:bodyPr wrap="none" rtlCol="0">
              <a:spAutoFit/>
            </a:bodyPr>
            <a:lstStyle/>
            <a:p>
              <a:r>
                <a:rPr lang="en-US" sz="1200" b="1" dirty="0" err="1">
                  <a:latin typeface="Arial" panose="020B0604020202020204" pitchFamily="34" charset="0"/>
                  <a:cs typeface="Arial" panose="020B0604020202020204" pitchFamily="34" charset="0"/>
                </a:rPr>
                <a:t>i</a:t>
              </a:r>
              <a:endParaRPr lang="en-US" sz="1200" b="1" dirty="0">
                <a:latin typeface="Arial" panose="020B0604020202020204" pitchFamily="34" charset="0"/>
                <a:cs typeface="Arial" panose="020B0604020202020204" pitchFamily="34" charset="0"/>
              </a:endParaRPr>
            </a:p>
          </p:txBody>
        </p:sp>
        <p:sp>
          <p:nvSpPr>
            <p:cNvPr id="43" name="TextBox 42">
              <a:extLst>
                <a:ext uri="{FF2B5EF4-FFF2-40B4-BE49-F238E27FC236}">
                  <a16:creationId xmlns:a16="http://schemas.microsoft.com/office/drawing/2014/main" id="{3E57F65E-B622-B3BF-C02F-BB46BE41E98F}"/>
                </a:ext>
              </a:extLst>
            </p:cNvPr>
            <p:cNvSpPr txBox="1"/>
            <p:nvPr/>
          </p:nvSpPr>
          <p:spPr>
            <a:xfrm>
              <a:off x="7156759" y="2276919"/>
              <a:ext cx="271228" cy="276999"/>
            </a:xfrm>
            <a:prstGeom prst="rect">
              <a:avLst/>
            </a:prstGeom>
            <a:solidFill>
              <a:srgbClr val="FFFFFF">
                <a:alpha val="69804"/>
              </a:srgbClr>
            </a:solidFill>
          </p:spPr>
          <p:txBody>
            <a:bodyPr wrap="none" rtlCol="0">
              <a:spAutoFit/>
            </a:bodyPr>
            <a:lstStyle/>
            <a:p>
              <a:r>
                <a:rPr lang="en-US" sz="1200" b="1" dirty="0">
                  <a:latin typeface="Arial" panose="020B0604020202020204" pitchFamily="34" charset="0"/>
                  <a:cs typeface="Arial" panose="020B0604020202020204" pitchFamily="34" charset="0"/>
                </a:rPr>
                <a:t>ii</a:t>
              </a:r>
            </a:p>
          </p:txBody>
        </p:sp>
        <p:sp>
          <p:nvSpPr>
            <p:cNvPr id="53" name="TextBox 52">
              <a:extLst>
                <a:ext uri="{FF2B5EF4-FFF2-40B4-BE49-F238E27FC236}">
                  <a16:creationId xmlns:a16="http://schemas.microsoft.com/office/drawing/2014/main" id="{35580A5A-5538-A6A9-828A-96EC7ED10267}"/>
                </a:ext>
              </a:extLst>
            </p:cNvPr>
            <p:cNvSpPr txBox="1"/>
            <p:nvPr/>
          </p:nvSpPr>
          <p:spPr>
            <a:xfrm>
              <a:off x="7139521" y="4401788"/>
              <a:ext cx="314510" cy="276999"/>
            </a:xfrm>
            <a:prstGeom prst="rect">
              <a:avLst/>
            </a:prstGeom>
            <a:solidFill>
              <a:srgbClr val="FFFFFF">
                <a:alpha val="69804"/>
              </a:srgbClr>
            </a:solidFill>
          </p:spPr>
          <p:txBody>
            <a:bodyPr wrap="none" rtlCol="0">
              <a:spAutoFit/>
            </a:bodyPr>
            <a:lstStyle/>
            <a:p>
              <a:r>
                <a:rPr lang="en-US" sz="1200" b="1" dirty="0">
                  <a:latin typeface="Arial" panose="020B0604020202020204" pitchFamily="34" charset="0"/>
                  <a:cs typeface="Arial" panose="020B0604020202020204" pitchFamily="34" charset="0"/>
                </a:rPr>
                <a:t>iii</a:t>
              </a:r>
            </a:p>
          </p:txBody>
        </p:sp>
        <p:sp>
          <p:nvSpPr>
            <p:cNvPr id="58" name="TextBox 57">
              <a:extLst>
                <a:ext uri="{FF2B5EF4-FFF2-40B4-BE49-F238E27FC236}">
                  <a16:creationId xmlns:a16="http://schemas.microsoft.com/office/drawing/2014/main" id="{03CF2650-9855-BA80-8CD2-2484FCE5FEEF}"/>
                </a:ext>
              </a:extLst>
            </p:cNvPr>
            <p:cNvSpPr txBox="1"/>
            <p:nvPr/>
          </p:nvSpPr>
          <p:spPr>
            <a:xfrm>
              <a:off x="7472668" y="2997748"/>
              <a:ext cx="563941" cy="276999"/>
            </a:xfrm>
            <a:prstGeom prst="rect">
              <a:avLst/>
            </a:prstGeom>
            <a:solidFill>
              <a:srgbClr val="FFFFFF">
                <a:alpha val="60000"/>
              </a:srgbClr>
            </a:solidFill>
          </p:spPr>
          <p:txBody>
            <a:bodyPr wrap="square">
              <a:spAutoFit/>
            </a:bodyPr>
            <a:lstStyle/>
            <a:p>
              <a:pPr algn="ctr"/>
              <a:r>
                <a:rPr lang="en-US" sz="1200" b="1" dirty="0">
                  <a:latin typeface="Arial" panose="020B0604020202020204" pitchFamily="34" charset="0"/>
                  <a:cs typeface="Arial" panose="020B0604020202020204" pitchFamily="34" charset="0"/>
                </a:rPr>
                <a:t>VC</a:t>
              </a:r>
            </a:p>
          </p:txBody>
        </p:sp>
        <p:grpSp>
          <p:nvGrpSpPr>
            <p:cNvPr id="62" name="Group 61">
              <a:extLst>
                <a:ext uri="{FF2B5EF4-FFF2-40B4-BE49-F238E27FC236}">
                  <a16:creationId xmlns:a16="http://schemas.microsoft.com/office/drawing/2014/main" id="{2D6C407E-45C0-3A7F-F8E0-1B82DF2684BB}"/>
                </a:ext>
              </a:extLst>
            </p:cNvPr>
            <p:cNvGrpSpPr/>
            <p:nvPr/>
          </p:nvGrpSpPr>
          <p:grpSpPr>
            <a:xfrm>
              <a:off x="4639704" y="4217877"/>
              <a:ext cx="768377" cy="297979"/>
              <a:chOff x="4031279" y="3958948"/>
              <a:chExt cx="768377" cy="297979"/>
            </a:xfrm>
          </p:grpSpPr>
          <p:sp>
            <p:nvSpPr>
              <p:cNvPr id="63" name="TextBox 62">
                <a:extLst>
                  <a:ext uri="{FF2B5EF4-FFF2-40B4-BE49-F238E27FC236}">
                    <a16:creationId xmlns:a16="http://schemas.microsoft.com/office/drawing/2014/main" id="{C567681B-95CA-B401-CBFB-A7546D150C5F}"/>
                  </a:ext>
                </a:extLst>
              </p:cNvPr>
              <p:cNvSpPr txBox="1"/>
              <p:nvPr/>
            </p:nvSpPr>
            <p:spPr>
              <a:xfrm>
                <a:off x="4031279" y="4010706"/>
                <a:ext cx="768377" cy="246221"/>
              </a:xfrm>
              <a:prstGeom prst="rect">
                <a:avLst/>
              </a:prstGeom>
              <a:noFill/>
            </p:spPr>
            <p:txBody>
              <a:bodyPr wrap="square">
                <a:spAutoFit/>
              </a:bodyPr>
              <a:lstStyle/>
              <a:p>
                <a:pPr algn="ctr"/>
                <a:r>
                  <a:rPr lang="en-US" sz="1000" b="1" dirty="0">
                    <a:latin typeface="Arial" panose="020B0604020202020204" pitchFamily="34" charset="0"/>
                    <a:cs typeface="Arial" panose="020B0604020202020204" pitchFamily="34" charset="0"/>
                  </a:rPr>
                  <a:t>liver</a:t>
                </a:r>
              </a:p>
            </p:txBody>
          </p:sp>
          <p:sp>
            <p:nvSpPr>
              <p:cNvPr id="64" name="TextBox 63">
                <a:extLst>
                  <a:ext uri="{FF2B5EF4-FFF2-40B4-BE49-F238E27FC236}">
                    <a16:creationId xmlns:a16="http://schemas.microsoft.com/office/drawing/2014/main" id="{9EEBB3B4-32D2-97A8-3959-18037BFF02C2}"/>
                  </a:ext>
                </a:extLst>
              </p:cNvPr>
              <p:cNvSpPr txBox="1"/>
              <p:nvPr/>
            </p:nvSpPr>
            <p:spPr>
              <a:xfrm>
                <a:off x="4504171" y="3958948"/>
                <a:ext cx="189785" cy="246221"/>
              </a:xfrm>
              <a:prstGeom prst="rect">
                <a:avLst/>
              </a:prstGeom>
              <a:noFill/>
            </p:spPr>
            <p:txBody>
              <a:bodyPr wrap="square">
                <a:spAutoFit/>
              </a:bodyPr>
              <a:lstStyle/>
              <a:p>
                <a:pPr algn="ctr"/>
                <a:r>
                  <a:rPr lang="en-US" sz="1000" b="1" dirty="0">
                    <a:effectLst/>
                    <a:latin typeface="Arial" panose="020B0604020202020204" pitchFamily="34" charset="0"/>
                    <a:cs typeface="Arial" panose="020B0604020202020204" pitchFamily="34" charset="0"/>
                  </a:rPr>
                  <a:t>_</a:t>
                </a:r>
                <a:endParaRPr lang="en-US" sz="1000" b="1" dirty="0">
                  <a:latin typeface="Arial" panose="020B0604020202020204" pitchFamily="34" charset="0"/>
                  <a:cs typeface="Arial" panose="020B0604020202020204" pitchFamily="34" charset="0"/>
                </a:endParaRPr>
              </a:p>
            </p:txBody>
          </p:sp>
        </p:grpSp>
        <p:sp>
          <p:nvSpPr>
            <p:cNvPr id="69" name="TextBox 68">
              <a:extLst>
                <a:ext uri="{FF2B5EF4-FFF2-40B4-BE49-F238E27FC236}">
                  <a16:creationId xmlns:a16="http://schemas.microsoft.com/office/drawing/2014/main" id="{38BC72CE-A35E-BABD-3C7A-90E7E2FA1DB3}"/>
                </a:ext>
              </a:extLst>
            </p:cNvPr>
            <p:cNvSpPr txBox="1"/>
            <p:nvPr/>
          </p:nvSpPr>
          <p:spPr>
            <a:xfrm>
              <a:off x="5782923" y="3004233"/>
              <a:ext cx="897626" cy="246221"/>
            </a:xfrm>
            <a:prstGeom prst="rect">
              <a:avLst/>
            </a:prstGeom>
            <a:noFill/>
          </p:spPr>
          <p:txBody>
            <a:bodyPr wrap="square">
              <a:spAutoFit/>
            </a:bodyPr>
            <a:lstStyle/>
            <a:p>
              <a:pPr algn="ctr"/>
              <a:r>
                <a:rPr lang="en-US" sz="1000" b="1" dirty="0">
                  <a:effectLst/>
                  <a:latin typeface="Arial" panose="020B0604020202020204" pitchFamily="34" charset="0"/>
                  <a:cs typeface="Arial" panose="020B0604020202020204" pitchFamily="34" charset="0"/>
                </a:rPr>
                <a:t>PA</a:t>
              </a:r>
            </a:p>
          </p:txBody>
        </p:sp>
        <p:sp>
          <p:nvSpPr>
            <p:cNvPr id="49" name="TextBox 48">
              <a:extLst>
                <a:ext uri="{FF2B5EF4-FFF2-40B4-BE49-F238E27FC236}">
                  <a16:creationId xmlns:a16="http://schemas.microsoft.com/office/drawing/2014/main" id="{DD6C693A-8224-E7FC-87FC-A5327D669CD0}"/>
                </a:ext>
              </a:extLst>
            </p:cNvPr>
            <p:cNvSpPr txBox="1"/>
            <p:nvPr/>
          </p:nvSpPr>
          <p:spPr>
            <a:xfrm>
              <a:off x="1223651" y="173790"/>
              <a:ext cx="693733" cy="276999"/>
            </a:xfrm>
            <a:prstGeom prst="rect">
              <a:avLst/>
            </a:prstGeom>
            <a:noFill/>
          </p:spPr>
          <p:txBody>
            <a:bodyPr wrap="square" rtlCol="0">
              <a:spAutoFit/>
            </a:bodyPr>
            <a:lstStyle/>
            <a:p>
              <a:r>
                <a:rPr lang="en-US" sz="1200" b="1" dirty="0">
                  <a:solidFill>
                    <a:schemeClr val="bg1"/>
                  </a:solidFill>
                  <a:latin typeface="Arial" panose="020B0604020202020204" pitchFamily="34" charset="0"/>
                  <a:cs typeface="Arial" panose="020B0604020202020204" pitchFamily="34" charset="0"/>
                </a:rPr>
                <a:t>E10.5</a:t>
              </a:r>
            </a:p>
          </p:txBody>
        </p:sp>
        <p:sp>
          <p:nvSpPr>
            <p:cNvPr id="39" name="TextBox 38">
              <a:extLst>
                <a:ext uri="{FF2B5EF4-FFF2-40B4-BE49-F238E27FC236}">
                  <a16:creationId xmlns:a16="http://schemas.microsoft.com/office/drawing/2014/main" id="{FE5A62FF-F403-53F5-19B3-C7B634838A21}"/>
                </a:ext>
              </a:extLst>
            </p:cNvPr>
            <p:cNvSpPr txBox="1"/>
            <p:nvPr/>
          </p:nvSpPr>
          <p:spPr>
            <a:xfrm>
              <a:off x="4694065" y="5148531"/>
              <a:ext cx="596855" cy="246221"/>
            </a:xfrm>
            <a:prstGeom prst="rect">
              <a:avLst/>
            </a:prstGeom>
            <a:noFill/>
          </p:spPr>
          <p:txBody>
            <a:bodyPr wrap="square">
              <a:spAutoFit/>
            </a:bodyPr>
            <a:lstStyle/>
            <a:p>
              <a:pPr algn="ctr"/>
              <a:r>
                <a:rPr lang="en-US" sz="1000" b="1" dirty="0">
                  <a:latin typeface="Arial" panose="020B0604020202020204" pitchFamily="34" charset="0"/>
                  <a:cs typeface="Arial" panose="020B0604020202020204" pitchFamily="34" charset="0"/>
                </a:rPr>
                <a:t>D</a:t>
              </a:r>
              <a:r>
                <a:rPr lang="en-US" sz="1000" b="1" dirty="0">
                  <a:effectLst/>
                  <a:latin typeface="Arial" panose="020B0604020202020204" pitchFamily="34" charset="0"/>
                  <a:cs typeface="Arial" panose="020B0604020202020204" pitchFamily="34" charset="0"/>
                </a:rPr>
                <a:t>A</a:t>
              </a:r>
            </a:p>
          </p:txBody>
        </p:sp>
        <p:sp>
          <p:nvSpPr>
            <p:cNvPr id="40" name="TextBox 39">
              <a:extLst>
                <a:ext uri="{FF2B5EF4-FFF2-40B4-BE49-F238E27FC236}">
                  <a16:creationId xmlns:a16="http://schemas.microsoft.com/office/drawing/2014/main" id="{DB4F8830-2A29-A70B-6EC0-04CCF6D993C1}"/>
                </a:ext>
              </a:extLst>
            </p:cNvPr>
            <p:cNvSpPr txBox="1"/>
            <p:nvPr/>
          </p:nvSpPr>
          <p:spPr>
            <a:xfrm>
              <a:off x="8934065" y="2655257"/>
              <a:ext cx="464104" cy="276999"/>
            </a:xfrm>
            <a:prstGeom prst="rect">
              <a:avLst/>
            </a:prstGeom>
            <a:solidFill>
              <a:srgbClr val="FFFFFF">
                <a:alpha val="60000"/>
              </a:srgbClr>
            </a:solidFill>
          </p:spPr>
          <p:txBody>
            <a:bodyPr wrap="square">
              <a:spAutoFit/>
            </a:bodyPr>
            <a:lstStyle/>
            <a:p>
              <a:pPr algn="ctr"/>
              <a:r>
                <a:rPr lang="en-US" sz="1200" b="1" dirty="0">
                  <a:latin typeface="Arial" panose="020B0604020202020204" pitchFamily="34" charset="0"/>
                  <a:cs typeface="Arial" panose="020B0604020202020204" pitchFamily="34" charset="0"/>
                </a:rPr>
                <a:t>AC</a:t>
              </a:r>
            </a:p>
          </p:txBody>
        </p:sp>
        <p:sp>
          <p:nvSpPr>
            <p:cNvPr id="42" name="TextBox 41">
              <a:extLst>
                <a:ext uri="{FF2B5EF4-FFF2-40B4-BE49-F238E27FC236}">
                  <a16:creationId xmlns:a16="http://schemas.microsoft.com/office/drawing/2014/main" id="{F8BB8694-6E98-3C5F-88D6-4093978A4B8C}"/>
                </a:ext>
              </a:extLst>
            </p:cNvPr>
            <p:cNvSpPr txBox="1"/>
            <p:nvPr/>
          </p:nvSpPr>
          <p:spPr>
            <a:xfrm>
              <a:off x="10193867" y="1315514"/>
              <a:ext cx="443512" cy="276999"/>
            </a:xfrm>
            <a:prstGeom prst="rect">
              <a:avLst/>
            </a:prstGeom>
            <a:solidFill>
              <a:srgbClr val="FFFFFF">
                <a:alpha val="60000"/>
              </a:srgbClr>
            </a:solidFill>
          </p:spPr>
          <p:txBody>
            <a:bodyPr wrap="square">
              <a:spAutoFit/>
            </a:bodyPr>
            <a:lstStyle/>
            <a:p>
              <a:pPr algn="ctr"/>
              <a:r>
                <a:rPr lang="en-US" sz="1200" b="1" dirty="0">
                  <a:latin typeface="Arial" panose="020B0604020202020204" pitchFamily="34" charset="0"/>
                  <a:cs typeface="Arial" panose="020B0604020202020204" pitchFamily="34" charset="0"/>
                </a:rPr>
                <a:t>PA</a:t>
              </a:r>
            </a:p>
          </p:txBody>
        </p:sp>
        <p:sp>
          <p:nvSpPr>
            <p:cNvPr id="44" name="TextBox 43">
              <a:extLst>
                <a:ext uri="{FF2B5EF4-FFF2-40B4-BE49-F238E27FC236}">
                  <a16:creationId xmlns:a16="http://schemas.microsoft.com/office/drawing/2014/main" id="{8E80472D-8CB4-9EA4-B0D0-EA7BA604149F}"/>
                </a:ext>
              </a:extLst>
            </p:cNvPr>
            <p:cNvSpPr txBox="1"/>
            <p:nvPr/>
          </p:nvSpPr>
          <p:spPr>
            <a:xfrm>
              <a:off x="9648051" y="4931400"/>
              <a:ext cx="434548" cy="276999"/>
            </a:xfrm>
            <a:prstGeom prst="rect">
              <a:avLst/>
            </a:prstGeom>
            <a:solidFill>
              <a:srgbClr val="FFFFFF">
                <a:alpha val="60000"/>
              </a:srgbClr>
            </a:solidFill>
          </p:spPr>
          <p:txBody>
            <a:bodyPr wrap="square">
              <a:spAutoFit/>
            </a:bodyPr>
            <a:lstStyle/>
            <a:p>
              <a:pPr algn="ctr"/>
              <a:r>
                <a:rPr lang="en-US" sz="1200" b="1" dirty="0">
                  <a:latin typeface="Arial" panose="020B0604020202020204" pitchFamily="34" charset="0"/>
                  <a:cs typeface="Arial" panose="020B0604020202020204" pitchFamily="34" charset="0"/>
                </a:rPr>
                <a:t>DA</a:t>
              </a:r>
            </a:p>
          </p:txBody>
        </p:sp>
        <p:sp>
          <p:nvSpPr>
            <p:cNvPr id="47" name="TextBox 46">
              <a:extLst>
                <a:ext uri="{FF2B5EF4-FFF2-40B4-BE49-F238E27FC236}">
                  <a16:creationId xmlns:a16="http://schemas.microsoft.com/office/drawing/2014/main" id="{DAD2A47E-FF65-B860-A951-5BA745CCE841}"/>
                </a:ext>
              </a:extLst>
            </p:cNvPr>
            <p:cNvSpPr txBox="1"/>
            <p:nvPr/>
          </p:nvSpPr>
          <p:spPr>
            <a:xfrm>
              <a:off x="5389244" y="3561953"/>
              <a:ext cx="479426" cy="246221"/>
            </a:xfrm>
            <a:prstGeom prst="rect">
              <a:avLst/>
            </a:prstGeom>
            <a:noFill/>
          </p:spPr>
          <p:txBody>
            <a:bodyPr wrap="square">
              <a:spAutoFit/>
            </a:bodyPr>
            <a:lstStyle/>
            <a:p>
              <a:pPr algn="ctr"/>
              <a:r>
                <a:rPr lang="en-US" sz="1000" b="1" dirty="0">
                  <a:latin typeface="Arial" panose="020B0604020202020204" pitchFamily="34" charset="0"/>
                  <a:cs typeface="Arial" panose="020B0604020202020204" pitchFamily="34" charset="0"/>
                </a:rPr>
                <a:t>AC</a:t>
              </a:r>
            </a:p>
          </p:txBody>
        </p:sp>
        <p:sp>
          <p:nvSpPr>
            <p:cNvPr id="30" name="TextBox 29">
              <a:extLst>
                <a:ext uri="{FF2B5EF4-FFF2-40B4-BE49-F238E27FC236}">
                  <a16:creationId xmlns:a16="http://schemas.microsoft.com/office/drawing/2014/main" id="{8249946F-6230-38B9-25F3-D78532A35A61}"/>
                </a:ext>
              </a:extLst>
            </p:cNvPr>
            <p:cNvSpPr txBox="1"/>
            <p:nvPr/>
          </p:nvSpPr>
          <p:spPr>
            <a:xfrm>
              <a:off x="1207807" y="-34771"/>
              <a:ext cx="295274" cy="276999"/>
            </a:xfrm>
            <a:prstGeom prst="rect">
              <a:avLst/>
            </a:prstGeom>
            <a:noFill/>
          </p:spPr>
          <p:txBody>
            <a:bodyPr wrap="none" rtlCol="0">
              <a:spAutoFit/>
            </a:bodyPr>
            <a:lstStyle/>
            <a:p>
              <a:r>
                <a:rPr lang="en-US" sz="1200" b="1" dirty="0">
                  <a:latin typeface="Arial" panose="020B0604020202020204" pitchFamily="34" charset="0"/>
                  <a:cs typeface="Arial" panose="020B0604020202020204" pitchFamily="34" charset="0"/>
                </a:rPr>
                <a:t>A</a:t>
              </a:r>
            </a:p>
          </p:txBody>
        </p:sp>
        <p:sp>
          <p:nvSpPr>
            <p:cNvPr id="50" name="TextBox 49">
              <a:extLst>
                <a:ext uri="{FF2B5EF4-FFF2-40B4-BE49-F238E27FC236}">
                  <a16:creationId xmlns:a16="http://schemas.microsoft.com/office/drawing/2014/main" id="{15818B82-7459-8B2D-FD01-CDB8EF6687B1}"/>
                </a:ext>
              </a:extLst>
            </p:cNvPr>
            <p:cNvSpPr txBox="1"/>
            <p:nvPr/>
          </p:nvSpPr>
          <p:spPr>
            <a:xfrm>
              <a:off x="3123262" y="-33736"/>
              <a:ext cx="295274" cy="276999"/>
            </a:xfrm>
            <a:prstGeom prst="rect">
              <a:avLst/>
            </a:prstGeom>
            <a:noFill/>
          </p:spPr>
          <p:txBody>
            <a:bodyPr wrap="none" rtlCol="0">
              <a:spAutoFit/>
            </a:bodyPr>
            <a:lstStyle/>
            <a:p>
              <a:r>
                <a:rPr lang="en-US" sz="1200" b="1" dirty="0">
                  <a:latin typeface="Arial" panose="020B0604020202020204" pitchFamily="34" charset="0"/>
                  <a:cs typeface="Arial" panose="020B0604020202020204" pitchFamily="34" charset="0"/>
                </a:rPr>
                <a:t>B</a:t>
              </a:r>
            </a:p>
          </p:txBody>
        </p:sp>
        <p:sp>
          <p:nvSpPr>
            <p:cNvPr id="56" name="TextBox 55">
              <a:extLst>
                <a:ext uri="{FF2B5EF4-FFF2-40B4-BE49-F238E27FC236}">
                  <a16:creationId xmlns:a16="http://schemas.microsoft.com/office/drawing/2014/main" id="{979841D3-7AF9-AF80-BD11-B46A68D207A4}"/>
                </a:ext>
              </a:extLst>
            </p:cNvPr>
            <p:cNvSpPr txBox="1"/>
            <p:nvPr/>
          </p:nvSpPr>
          <p:spPr>
            <a:xfrm>
              <a:off x="1329984" y="4352782"/>
              <a:ext cx="503429" cy="246221"/>
            </a:xfrm>
            <a:prstGeom prst="rect">
              <a:avLst/>
            </a:prstGeom>
            <a:solidFill>
              <a:srgbClr val="FFFFFF">
                <a:alpha val="60000"/>
              </a:srgbClr>
            </a:solidFill>
          </p:spPr>
          <p:txBody>
            <a:bodyPr wrap="square" rtlCol="0">
              <a:spAutoFit/>
            </a:bodyPr>
            <a:lstStyle/>
            <a:p>
              <a:r>
                <a:rPr lang="en-US" sz="1000" b="1" dirty="0">
                  <a:latin typeface="Arial" panose="020B0604020202020204" pitchFamily="34" charset="0"/>
                  <a:cs typeface="Arial" panose="020B0604020202020204" pitchFamily="34" charset="0"/>
                </a:rPr>
                <a:t>CNE</a:t>
              </a:r>
            </a:p>
          </p:txBody>
        </p:sp>
      </p:grpSp>
      <p:sp>
        <p:nvSpPr>
          <p:cNvPr id="61" name="TextBox 60">
            <a:extLst>
              <a:ext uri="{FF2B5EF4-FFF2-40B4-BE49-F238E27FC236}">
                <a16:creationId xmlns:a16="http://schemas.microsoft.com/office/drawing/2014/main" id="{F3B8A6BA-0585-2A00-A054-24516A79FCE6}"/>
              </a:ext>
            </a:extLst>
          </p:cNvPr>
          <p:cNvSpPr txBox="1"/>
          <p:nvPr/>
        </p:nvSpPr>
        <p:spPr>
          <a:xfrm>
            <a:off x="0" y="5777943"/>
            <a:ext cx="12192000" cy="1080680"/>
          </a:xfrm>
          <a:prstGeom prst="rect">
            <a:avLst/>
          </a:prstGeom>
          <a:noFill/>
        </p:spPr>
        <p:txBody>
          <a:bodyPr wrap="square">
            <a:spAutoFit/>
          </a:bodyPr>
          <a:lstStyle/>
          <a:p>
            <a:pPr marL="0" marR="0" algn="just">
              <a:lnSpc>
                <a:spcPct val="150000"/>
              </a:lnSpc>
              <a:spcBef>
                <a:spcPts val="0"/>
              </a:spcBef>
              <a:spcAft>
                <a:spcPts val="600"/>
              </a:spcAft>
              <a:tabLst>
                <a:tab pos="3371850" algn="l"/>
              </a:tabLst>
            </a:pPr>
            <a:r>
              <a:rPr lang="en-US" sz="11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Fig. S4. Tm4sf1 protein expression in E10.5 wild type embryos. (A) </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Bright field image shows a </a:t>
            </a:r>
            <a:r>
              <a:rPr lang="en-US" sz="1100" i="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Tm4sf1 </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embryo at E10.5. The E10.5 embryo was processed for </a:t>
            </a:r>
            <a:r>
              <a:rPr lang="en-US" sz="11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(B)</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Tm4sf1 IHC staining with anti-mouse Tm4sf1 antibody 2A7A followed by HRP-conjugated 2</a:t>
            </a:r>
            <a:r>
              <a:rPr lang="en-US" sz="1100" kern="100" baseline="30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nd</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antibody with hematoxylin counterstain. Staining of a representative mid-sagittal section revealed Tm4sf1 protein localization to all major vessels such as (</a:t>
            </a:r>
            <a:r>
              <a:rPr lang="en-US" sz="1100" b="1" kern="1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pharyngeal arches (PA), (</a:t>
            </a:r>
            <a:r>
              <a:rPr lang="en-US" sz="11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ii</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ventricular chamber (VC) and arterial chamber (AC), (</a:t>
            </a:r>
            <a:r>
              <a:rPr lang="en-US" sz="11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iii</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dorsal aorta (DA), and (</a:t>
            </a:r>
            <a:r>
              <a:rPr lang="en-US" sz="11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iv</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internal carotid artery (ICA), and to cephalic mesenchyme (M). There was no noticeable Tm4sf1 expression in cortical neuroepithelium (CNE).</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11727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 54">
            <a:extLst>
              <a:ext uri="{FF2B5EF4-FFF2-40B4-BE49-F238E27FC236}">
                <a16:creationId xmlns:a16="http://schemas.microsoft.com/office/drawing/2014/main" id="{80569E64-1E4A-31DE-D8BC-95AE7661B735}"/>
              </a:ext>
            </a:extLst>
          </p:cNvPr>
          <p:cNvGrpSpPr/>
          <p:nvPr/>
        </p:nvGrpSpPr>
        <p:grpSpPr>
          <a:xfrm>
            <a:off x="1107160" y="91020"/>
            <a:ext cx="3752026" cy="5587985"/>
            <a:chOff x="2462463" y="707654"/>
            <a:chExt cx="3752026" cy="5587985"/>
          </a:xfrm>
        </p:grpSpPr>
        <p:pic>
          <p:nvPicPr>
            <p:cNvPr id="16" name="Picture 28" descr="R:\Pathology\Shih Lab\Summary\Chi-Iou\KO mouse\Embryo\E9.5, 2013-01-22, E210\Bright Field Images\2013-01-21\adjusted\7 het e9,5 2-.jpg">
              <a:extLst>
                <a:ext uri="{FF2B5EF4-FFF2-40B4-BE49-F238E27FC236}">
                  <a16:creationId xmlns:a16="http://schemas.microsoft.com/office/drawing/2014/main" id="{9F811F7A-FAF3-6F29-4A10-F40AD65A2BD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891" t="4185" r="24625" b="52914"/>
            <a:stretch/>
          </p:blipFill>
          <p:spPr bwMode="auto">
            <a:xfrm rot="5400000">
              <a:off x="4148197" y="4744760"/>
              <a:ext cx="1762894" cy="133886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F:\2013-06-27\72.jpg">
              <a:extLst>
                <a:ext uri="{FF2B5EF4-FFF2-40B4-BE49-F238E27FC236}">
                  <a16:creationId xmlns:a16="http://schemas.microsoft.com/office/drawing/2014/main" id="{E1B5FE87-3C94-D82E-20B3-AA14F7741B49}"/>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rightnessContrast bright="-5000" contrast="42000"/>
                      </a14:imgEffect>
                    </a14:imgLayer>
                  </a14:imgProps>
                </a:ext>
              </a:extLst>
            </a:blip>
            <a:srcRect l="25707" t="20145" r="15725" b="2738"/>
            <a:stretch/>
          </p:blipFill>
          <p:spPr bwMode="auto">
            <a:xfrm>
              <a:off x="2955614" y="2737998"/>
              <a:ext cx="1338865" cy="1762895"/>
            </a:xfrm>
            <a:prstGeom prst="rect">
              <a:avLst/>
            </a:prstGeom>
            <a:noFill/>
            <a:ln w="9525">
              <a:noFill/>
              <a:miter lim="800000"/>
              <a:headEnd/>
              <a:tailEnd/>
            </a:ln>
          </p:spPr>
        </p:pic>
        <p:pic>
          <p:nvPicPr>
            <p:cNvPr id="2" name="Picture 5" descr="C:\Users\sjaminet\Documents\_imag processing\93-.jpg">
              <a:extLst>
                <a:ext uri="{FF2B5EF4-FFF2-40B4-BE49-F238E27FC236}">
                  <a16:creationId xmlns:a16="http://schemas.microsoft.com/office/drawing/2014/main" id="{DA6D4262-498F-11F8-A62E-1B75807F9BB8}"/>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3225" r="3153" b="13223"/>
            <a:stretch/>
          </p:blipFill>
          <p:spPr bwMode="auto">
            <a:xfrm rot="16200000">
              <a:off x="2735484" y="1140286"/>
              <a:ext cx="1762893" cy="133886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C:\Users\sjaminet\Documents\_imag processing\52-.jpg">
              <a:extLst>
                <a:ext uri="{FF2B5EF4-FFF2-40B4-BE49-F238E27FC236}">
                  <a16:creationId xmlns:a16="http://schemas.microsoft.com/office/drawing/2014/main" id="{2303171D-1058-57F5-A951-62331A3FF7AC}"/>
                </a:ext>
              </a:extLst>
            </p:cNvPr>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rightnessContrast bright="-8000" contrast="17000"/>
                      </a14:imgEffect>
                    </a14:imgLayer>
                  </a14:imgProps>
                </a:ext>
                <a:ext uri="{28A0092B-C50C-407E-A947-70E740481C1C}">
                  <a14:useLocalDpi xmlns:a14="http://schemas.microsoft.com/office/drawing/2010/main" val="0"/>
                </a:ext>
              </a:extLst>
            </a:blip>
            <a:srcRect l="3153" t="12213" b="14235"/>
            <a:stretch/>
          </p:blipFill>
          <p:spPr bwMode="auto">
            <a:xfrm rot="16200000">
              <a:off x="4127129" y="1140287"/>
              <a:ext cx="1762894" cy="133886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2C61D64-9C40-D0D7-2B5D-0D5779268737}"/>
                </a:ext>
              </a:extLst>
            </p:cNvPr>
            <p:cNvSpPr txBox="1"/>
            <p:nvPr/>
          </p:nvSpPr>
          <p:spPr>
            <a:xfrm>
              <a:off x="2541010" y="1708405"/>
              <a:ext cx="474810" cy="261610"/>
            </a:xfrm>
            <a:prstGeom prst="rect">
              <a:avLst/>
            </a:prstGeom>
            <a:noFill/>
          </p:spPr>
          <p:txBody>
            <a:bodyPr wrap="none" rtlCol="0">
              <a:spAutoFit/>
            </a:bodyPr>
            <a:lstStyle/>
            <a:p>
              <a:r>
                <a:rPr lang="en-US" sz="1100" b="1" dirty="0">
                  <a:latin typeface="Arial" panose="020B0604020202020204" pitchFamily="34" charset="0"/>
                  <a:cs typeface="Arial" panose="020B0604020202020204" pitchFamily="34" charset="0"/>
                </a:rPr>
                <a:t>E9.5</a:t>
              </a:r>
            </a:p>
          </p:txBody>
        </p:sp>
        <p:sp>
          <p:nvSpPr>
            <p:cNvPr id="10" name="TextBox 9">
              <a:extLst>
                <a:ext uri="{FF2B5EF4-FFF2-40B4-BE49-F238E27FC236}">
                  <a16:creationId xmlns:a16="http://schemas.microsoft.com/office/drawing/2014/main" id="{8EA915B9-C6C2-7564-C3BC-337EFD6D9DAB}"/>
                </a:ext>
              </a:extLst>
            </p:cNvPr>
            <p:cNvSpPr txBox="1"/>
            <p:nvPr/>
          </p:nvSpPr>
          <p:spPr>
            <a:xfrm>
              <a:off x="2462463" y="3512798"/>
              <a:ext cx="553357" cy="261610"/>
            </a:xfrm>
            <a:prstGeom prst="rect">
              <a:avLst/>
            </a:prstGeom>
            <a:noFill/>
          </p:spPr>
          <p:txBody>
            <a:bodyPr wrap="none" rtlCol="0">
              <a:spAutoFit/>
            </a:bodyPr>
            <a:lstStyle/>
            <a:p>
              <a:r>
                <a:rPr lang="en-US" sz="1100" b="1" dirty="0">
                  <a:latin typeface="Arial" panose="020B0604020202020204" pitchFamily="34" charset="0"/>
                  <a:cs typeface="Arial" panose="020B0604020202020204" pitchFamily="34" charset="0"/>
                </a:rPr>
                <a:t>E10.5</a:t>
              </a:r>
            </a:p>
          </p:txBody>
        </p:sp>
        <p:pic>
          <p:nvPicPr>
            <p:cNvPr id="11" name="Picture 4" descr="F:\2013-06-27\11.jpg">
              <a:extLst>
                <a:ext uri="{FF2B5EF4-FFF2-40B4-BE49-F238E27FC236}">
                  <a16:creationId xmlns:a16="http://schemas.microsoft.com/office/drawing/2014/main" id="{8914D35E-1198-29B2-BA6D-12A03DE37235}"/>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brightnessContrast bright="-3000" contrast="42000"/>
                      </a14:imgEffect>
                    </a14:imgLayer>
                  </a14:imgProps>
                </a:ext>
              </a:extLst>
            </a:blip>
            <a:srcRect l="22854" t="-1" r="18577" b="22883"/>
            <a:stretch/>
          </p:blipFill>
          <p:spPr bwMode="auto">
            <a:xfrm>
              <a:off x="4352511" y="2737999"/>
              <a:ext cx="1338866" cy="1762894"/>
            </a:xfrm>
            <a:prstGeom prst="rect">
              <a:avLst/>
            </a:prstGeom>
            <a:noFill/>
            <a:ln w="9525">
              <a:noFill/>
              <a:miter lim="800000"/>
              <a:headEnd/>
              <a:tailEnd/>
            </a:ln>
          </p:spPr>
        </p:pic>
        <p:sp>
          <p:nvSpPr>
            <p:cNvPr id="15" name="TextBox 14">
              <a:extLst>
                <a:ext uri="{FF2B5EF4-FFF2-40B4-BE49-F238E27FC236}">
                  <a16:creationId xmlns:a16="http://schemas.microsoft.com/office/drawing/2014/main" id="{A9042049-BD43-72D7-81DE-F692B285A5A9}"/>
                </a:ext>
              </a:extLst>
            </p:cNvPr>
            <p:cNvSpPr txBox="1"/>
            <p:nvPr/>
          </p:nvSpPr>
          <p:spPr>
            <a:xfrm>
              <a:off x="2466618" y="5317191"/>
              <a:ext cx="553357" cy="261610"/>
            </a:xfrm>
            <a:prstGeom prst="rect">
              <a:avLst/>
            </a:prstGeom>
            <a:noFill/>
          </p:spPr>
          <p:txBody>
            <a:bodyPr wrap="none" rtlCol="0">
              <a:spAutoFit/>
            </a:bodyPr>
            <a:lstStyle/>
            <a:p>
              <a:r>
                <a:rPr lang="en-US" sz="1100" b="1" dirty="0">
                  <a:latin typeface="Arial" panose="020B0604020202020204" pitchFamily="34" charset="0"/>
                  <a:cs typeface="Arial" panose="020B0604020202020204" pitchFamily="34" charset="0"/>
                </a:rPr>
                <a:t>E11.5</a:t>
              </a:r>
            </a:p>
          </p:txBody>
        </p:sp>
        <p:pic>
          <p:nvPicPr>
            <p:cNvPr id="18" name="Picture 24" descr="R:\Pathology\Shih Lab\Summary\Chi-Iou\KO mouse\Embryo\E9.5, 2013-01-22, E210\Bright Field Images\2013-01-21\adjusted\6 wt e9,5 2-.jpg">
              <a:extLst>
                <a:ext uri="{FF2B5EF4-FFF2-40B4-BE49-F238E27FC236}">
                  <a16:creationId xmlns:a16="http://schemas.microsoft.com/office/drawing/2014/main" id="{99DE68F7-EFE2-0014-639B-6467CC565137}"/>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8657" t="7188" r="24860" b="49913"/>
            <a:stretch/>
          </p:blipFill>
          <p:spPr bwMode="auto">
            <a:xfrm rot="5400000">
              <a:off x="2741129" y="4744761"/>
              <a:ext cx="1762893" cy="1338864"/>
            </a:xfrm>
            <a:prstGeom prst="rect">
              <a:avLst/>
            </a:prstGeom>
            <a:noFill/>
            <a:extLst>
              <a:ext uri="{909E8E84-426E-40DD-AFC4-6F175D3DCCD1}">
                <a14:hiddenFill xmlns:a14="http://schemas.microsoft.com/office/drawing/2010/main">
                  <a:solidFill>
                    <a:srgbClr val="FFFFFF"/>
                  </a:solidFill>
                </a14:hiddenFill>
              </a:ext>
            </a:extLst>
          </p:spPr>
        </p:pic>
        <p:cxnSp>
          <p:nvCxnSpPr>
            <p:cNvPr id="25" name="Straight Connector 24">
              <a:extLst>
                <a:ext uri="{FF2B5EF4-FFF2-40B4-BE49-F238E27FC236}">
                  <a16:creationId xmlns:a16="http://schemas.microsoft.com/office/drawing/2014/main" id="{1ED5CF1A-0236-D697-6180-5F9C590788C2}"/>
                </a:ext>
              </a:extLst>
            </p:cNvPr>
            <p:cNvCxnSpPr/>
            <p:nvPr/>
          </p:nvCxnSpPr>
          <p:spPr>
            <a:xfrm>
              <a:off x="3439157" y="2613159"/>
              <a:ext cx="76493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CD01D12-0030-AFE5-02F2-2BA86C206720}"/>
                </a:ext>
              </a:extLst>
            </p:cNvPr>
            <p:cNvCxnSpPr/>
            <p:nvPr/>
          </p:nvCxnSpPr>
          <p:spPr>
            <a:xfrm>
              <a:off x="4845843" y="2606269"/>
              <a:ext cx="76493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9194004-9265-13C6-CF2B-03B0CA61482A}"/>
                </a:ext>
              </a:extLst>
            </p:cNvPr>
            <p:cNvCxnSpPr/>
            <p:nvPr/>
          </p:nvCxnSpPr>
          <p:spPr>
            <a:xfrm>
              <a:off x="5174675" y="4410480"/>
              <a:ext cx="4572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5F5195D-C9C4-F2DF-9700-1F1724666742}"/>
                </a:ext>
              </a:extLst>
            </p:cNvPr>
            <p:cNvCxnSpPr/>
            <p:nvPr/>
          </p:nvCxnSpPr>
          <p:spPr>
            <a:xfrm>
              <a:off x="3721195" y="4422063"/>
              <a:ext cx="4572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CCB4770-28CD-89D4-CFE3-5E12587A001D}"/>
                </a:ext>
              </a:extLst>
            </p:cNvPr>
            <p:cNvCxnSpPr/>
            <p:nvPr/>
          </p:nvCxnSpPr>
          <p:spPr>
            <a:xfrm>
              <a:off x="5064656" y="6165459"/>
              <a:ext cx="5303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F127479-4748-60CF-73AE-6E9639DBC60D}"/>
                </a:ext>
              </a:extLst>
            </p:cNvPr>
            <p:cNvCxnSpPr/>
            <p:nvPr/>
          </p:nvCxnSpPr>
          <p:spPr>
            <a:xfrm>
              <a:off x="3673736" y="6207442"/>
              <a:ext cx="5303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1255C29E-4B94-863B-54CD-B31627CC9476}"/>
                </a:ext>
              </a:extLst>
            </p:cNvPr>
            <p:cNvSpPr txBox="1"/>
            <p:nvPr/>
          </p:nvSpPr>
          <p:spPr>
            <a:xfrm>
              <a:off x="3439157" y="707654"/>
              <a:ext cx="2775332" cy="261610"/>
            </a:xfrm>
            <a:prstGeom prst="rect">
              <a:avLst/>
            </a:prstGeom>
            <a:noFill/>
          </p:spPr>
          <p:txBody>
            <a:bodyPr wrap="square" rtlCol="0">
              <a:spAutoFit/>
            </a:bodyPr>
            <a:lstStyle/>
            <a:p>
              <a:r>
                <a:rPr lang="en-US" sz="1100" b="1" dirty="0">
                  <a:latin typeface="Arial" panose="020B0604020202020204" pitchFamily="34" charset="0"/>
                  <a:cs typeface="Arial" panose="020B0604020202020204" pitchFamily="34" charset="0"/>
                </a:rPr>
                <a:t>+/+                +/- (non-hemorrhagic)</a:t>
              </a:r>
            </a:p>
          </p:txBody>
        </p:sp>
      </p:grpSp>
      <p:graphicFrame>
        <p:nvGraphicFramePr>
          <p:cNvPr id="57" name="Object 56">
            <a:extLst>
              <a:ext uri="{FF2B5EF4-FFF2-40B4-BE49-F238E27FC236}">
                <a16:creationId xmlns:a16="http://schemas.microsoft.com/office/drawing/2014/main" id="{940DDB8A-03BD-3AA2-5032-C709836A7108}"/>
              </a:ext>
            </a:extLst>
          </p:cNvPr>
          <p:cNvGraphicFramePr>
            <a:graphicFrameLocks noChangeAspect="1"/>
          </p:cNvGraphicFramePr>
          <p:nvPr>
            <p:extLst>
              <p:ext uri="{D42A27DB-BD31-4B8C-83A1-F6EECF244321}">
                <p14:modId xmlns:p14="http://schemas.microsoft.com/office/powerpoint/2010/main" val="563665048"/>
              </p:ext>
            </p:extLst>
          </p:nvPr>
        </p:nvGraphicFramePr>
        <p:xfrm>
          <a:off x="8169284" y="458487"/>
          <a:ext cx="2994025" cy="2171700"/>
        </p:xfrm>
        <a:graphic>
          <a:graphicData uri="http://schemas.openxmlformats.org/presentationml/2006/ole">
            <mc:AlternateContent xmlns:mc="http://schemas.openxmlformats.org/markup-compatibility/2006">
              <mc:Choice xmlns:v="urn:schemas-microsoft-com:vml" Requires="v">
                <p:oleObj name="Prism 9" r:id="rId12" imgW="3622245" imgH="2625523" progId="Prism9.Document">
                  <p:embed/>
                </p:oleObj>
              </mc:Choice>
              <mc:Fallback>
                <p:oleObj name="Prism 9" r:id="rId12" imgW="3622245" imgH="2625523" progId="Prism9.Document">
                  <p:embed/>
                  <p:pic>
                    <p:nvPicPr>
                      <p:cNvPr id="147" name="Object 146">
                        <a:extLst>
                          <a:ext uri="{FF2B5EF4-FFF2-40B4-BE49-F238E27FC236}">
                            <a16:creationId xmlns:a16="http://schemas.microsoft.com/office/drawing/2014/main" id="{291DDF9C-A717-8C3D-48B8-F57726A1DE24}"/>
                          </a:ext>
                        </a:extLst>
                      </p:cNvPr>
                      <p:cNvPicPr/>
                      <p:nvPr/>
                    </p:nvPicPr>
                    <p:blipFill>
                      <a:blip r:embed="rId13"/>
                      <a:stretch>
                        <a:fillRect/>
                      </a:stretch>
                    </p:blipFill>
                    <p:spPr>
                      <a:xfrm>
                        <a:off x="8169284" y="458487"/>
                        <a:ext cx="2994025" cy="2171700"/>
                      </a:xfrm>
                      <a:prstGeom prst="rect">
                        <a:avLst/>
                      </a:prstGeom>
                      <a:solidFill>
                        <a:schemeClr val="bg1"/>
                      </a:solidFill>
                    </p:spPr>
                  </p:pic>
                </p:oleObj>
              </mc:Fallback>
            </mc:AlternateContent>
          </a:graphicData>
        </a:graphic>
      </p:graphicFrame>
      <p:graphicFrame>
        <p:nvGraphicFramePr>
          <p:cNvPr id="58" name="Object 57">
            <a:extLst>
              <a:ext uri="{FF2B5EF4-FFF2-40B4-BE49-F238E27FC236}">
                <a16:creationId xmlns:a16="http://schemas.microsoft.com/office/drawing/2014/main" id="{E5608414-DE66-863C-F080-0FF71A34B0AB}"/>
              </a:ext>
            </a:extLst>
          </p:cNvPr>
          <p:cNvGraphicFramePr>
            <a:graphicFrameLocks noChangeAspect="1"/>
          </p:cNvGraphicFramePr>
          <p:nvPr>
            <p:extLst>
              <p:ext uri="{D42A27DB-BD31-4B8C-83A1-F6EECF244321}">
                <p14:modId xmlns:p14="http://schemas.microsoft.com/office/powerpoint/2010/main" val="345140544"/>
              </p:ext>
            </p:extLst>
          </p:nvPr>
        </p:nvGraphicFramePr>
        <p:xfrm>
          <a:off x="8459660" y="3110802"/>
          <a:ext cx="2348088" cy="2377440"/>
        </p:xfrm>
        <a:graphic>
          <a:graphicData uri="http://schemas.openxmlformats.org/presentationml/2006/ole">
            <mc:AlternateContent xmlns:mc="http://schemas.openxmlformats.org/markup-compatibility/2006">
              <mc:Choice xmlns:v="urn:schemas-microsoft-com:vml" Requires="v">
                <p:oleObj name="Prism 9" r:id="rId14" imgW="2794653" imgH="2828290" progId="Prism9.Document">
                  <p:embed/>
                </p:oleObj>
              </mc:Choice>
              <mc:Fallback>
                <p:oleObj name="Prism 9" r:id="rId14" imgW="2794653" imgH="2828290" progId="Prism9.Document">
                  <p:embed/>
                  <p:pic>
                    <p:nvPicPr>
                      <p:cNvPr id="146" name="Object 145">
                        <a:extLst>
                          <a:ext uri="{FF2B5EF4-FFF2-40B4-BE49-F238E27FC236}">
                            <a16:creationId xmlns:a16="http://schemas.microsoft.com/office/drawing/2014/main" id="{2E273033-ABEA-DABD-1E75-0C6866A90167}"/>
                          </a:ext>
                        </a:extLst>
                      </p:cNvPr>
                      <p:cNvPicPr/>
                      <p:nvPr/>
                    </p:nvPicPr>
                    <p:blipFill>
                      <a:blip r:embed="rId15"/>
                      <a:stretch>
                        <a:fillRect/>
                      </a:stretch>
                    </p:blipFill>
                    <p:spPr>
                      <a:xfrm>
                        <a:off x="8459660" y="3110802"/>
                        <a:ext cx="2348088" cy="2377440"/>
                      </a:xfrm>
                      <a:prstGeom prst="rect">
                        <a:avLst/>
                      </a:prstGeom>
                      <a:solidFill>
                        <a:schemeClr val="bg1"/>
                      </a:solidFill>
                    </p:spPr>
                  </p:pic>
                </p:oleObj>
              </mc:Fallback>
            </mc:AlternateContent>
          </a:graphicData>
        </a:graphic>
      </p:graphicFrame>
      <p:sp>
        <p:nvSpPr>
          <p:cNvPr id="61" name="TextBox 60">
            <a:extLst>
              <a:ext uri="{FF2B5EF4-FFF2-40B4-BE49-F238E27FC236}">
                <a16:creationId xmlns:a16="http://schemas.microsoft.com/office/drawing/2014/main" id="{B91268D4-37BA-9F4C-FAAB-6BA554ED79C4}"/>
              </a:ext>
            </a:extLst>
          </p:cNvPr>
          <p:cNvSpPr txBox="1"/>
          <p:nvPr/>
        </p:nvSpPr>
        <p:spPr>
          <a:xfrm>
            <a:off x="8004483" y="-20684"/>
            <a:ext cx="314510" cy="307777"/>
          </a:xfrm>
          <a:prstGeom prst="rect">
            <a:avLst/>
          </a:prstGeom>
          <a:noFill/>
        </p:spPr>
        <p:txBody>
          <a:bodyPr wrap="none" rtlCol="0">
            <a:spAutoFit/>
          </a:bodyPr>
          <a:lstStyle/>
          <a:p>
            <a:r>
              <a:rPr lang="en-US" sz="1400" b="1" dirty="0">
                <a:latin typeface="Arial" panose="020B0604020202020204" pitchFamily="34" charset="0"/>
                <a:cs typeface="Arial" panose="020B0604020202020204" pitchFamily="34" charset="0"/>
              </a:rPr>
              <a:t>B</a:t>
            </a:r>
          </a:p>
        </p:txBody>
      </p:sp>
      <p:sp>
        <p:nvSpPr>
          <p:cNvPr id="62" name="TextBox 61">
            <a:extLst>
              <a:ext uri="{FF2B5EF4-FFF2-40B4-BE49-F238E27FC236}">
                <a16:creationId xmlns:a16="http://schemas.microsoft.com/office/drawing/2014/main" id="{ADDF41A9-4F7C-2745-DE1C-35177CE009A9}"/>
              </a:ext>
            </a:extLst>
          </p:cNvPr>
          <p:cNvSpPr txBox="1"/>
          <p:nvPr/>
        </p:nvSpPr>
        <p:spPr>
          <a:xfrm>
            <a:off x="998430" y="-20685"/>
            <a:ext cx="314510" cy="307777"/>
          </a:xfrm>
          <a:prstGeom prst="rect">
            <a:avLst/>
          </a:prstGeom>
          <a:noFill/>
        </p:spPr>
        <p:txBody>
          <a:bodyPr wrap="none" rtlCol="0">
            <a:spAutoFit/>
          </a:bodyPr>
          <a:lstStyle/>
          <a:p>
            <a:r>
              <a:rPr lang="en-US" sz="1400" b="1" dirty="0">
                <a:latin typeface="Arial" panose="020B0604020202020204" pitchFamily="34" charset="0"/>
                <a:cs typeface="Arial" panose="020B0604020202020204" pitchFamily="34" charset="0"/>
              </a:rPr>
              <a:t>A</a:t>
            </a:r>
          </a:p>
        </p:txBody>
      </p:sp>
      <p:cxnSp>
        <p:nvCxnSpPr>
          <p:cNvPr id="14" name="Straight Connector 13">
            <a:extLst>
              <a:ext uri="{FF2B5EF4-FFF2-40B4-BE49-F238E27FC236}">
                <a16:creationId xmlns:a16="http://schemas.microsoft.com/office/drawing/2014/main" id="{7C3D6DA2-EA60-3E47-588A-8C3433B578AE}"/>
              </a:ext>
            </a:extLst>
          </p:cNvPr>
          <p:cNvCxnSpPr/>
          <p:nvPr/>
        </p:nvCxnSpPr>
        <p:spPr>
          <a:xfrm>
            <a:off x="8352293" y="3869079"/>
            <a:ext cx="32004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A726B64F-92DE-B9A5-2FBE-1B71D94B0722}"/>
              </a:ext>
            </a:extLst>
          </p:cNvPr>
          <p:cNvSpPr txBox="1"/>
          <p:nvPr/>
        </p:nvSpPr>
        <p:spPr>
          <a:xfrm>
            <a:off x="8029662" y="3002811"/>
            <a:ext cx="314510" cy="307777"/>
          </a:xfrm>
          <a:prstGeom prst="rect">
            <a:avLst/>
          </a:prstGeom>
          <a:noFill/>
        </p:spPr>
        <p:txBody>
          <a:bodyPr wrap="none" rtlCol="0">
            <a:spAutoFit/>
          </a:bodyPr>
          <a:lstStyle/>
          <a:p>
            <a:r>
              <a:rPr lang="en-US" sz="1400" b="1" dirty="0">
                <a:latin typeface="Arial" panose="020B0604020202020204" pitchFamily="34" charset="0"/>
                <a:cs typeface="Arial" panose="020B0604020202020204" pitchFamily="34" charset="0"/>
              </a:rPr>
              <a:t>C</a:t>
            </a:r>
          </a:p>
        </p:txBody>
      </p:sp>
      <p:grpSp>
        <p:nvGrpSpPr>
          <p:cNvPr id="6" name="Group 5">
            <a:extLst>
              <a:ext uri="{FF2B5EF4-FFF2-40B4-BE49-F238E27FC236}">
                <a16:creationId xmlns:a16="http://schemas.microsoft.com/office/drawing/2014/main" id="{0451BEC4-536E-D473-C30F-BC34CC060C4E}"/>
              </a:ext>
            </a:extLst>
          </p:cNvPr>
          <p:cNvGrpSpPr/>
          <p:nvPr/>
        </p:nvGrpSpPr>
        <p:grpSpPr>
          <a:xfrm>
            <a:off x="4402019" y="72924"/>
            <a:ext cx="3391666" cy="5779093"/>
            <a:chOff x="4523318" y="287537"/>
            <a:chExt cx="3391666" cy="5779093"/>
          </a:xfrm>
        </p:grpSpPr>
        <p:cxnSp>
          <p:nvCxnSpPr>
            <p:cNvPr id="8" name="Straight Connector 7">
              <a:extLst>
                <a:ext uri="{FF2B5EF4-FFF2-40B4-BE49-F238E27FC236}">
                  <a16:creationId xmlns:a16="http://schemas.microsoft.com/office/drawing/2014/main" id="{AF185284-B6C7-B371-1D78-D9B17C1708D5}"/>
                </a:ext>
              </a:extLst>
            </p:cNvPr>
            <p:cNvCxnSpPr/>
            <p:nvPr/>
          </p:nvCxnSpPr>
          <p:spPr>
            <a:xfrm>
              <a:off x="7102802" y="4084772"/>
              <a:ext cx="32004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12" descr="R:\Pathology\Shih Lab\Summary\Chi-Iou\Flox mouse\2012-05-15\15R.jpg">
              <a:extLst>
                <a:ext uri="{FF2B5EF4-FFF2-40B4-BE49-F238E27FC236}">
                  <a16:creationId xmlns:a16="http://schemas.microsoft.com/office/drawing/2014/main" id="{54A2140B-E0CA-45BF-75F4-9A8AB54234B0}"/>
                </a:ext>
              </a:extLst>
            </p:cNvPr>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l="3308" t="6444" r="5461" b="2058"/>
            <a:stretch/>
          </p:blipFill>
          <p:spPr bwMode="auto">
            <a:xfrm rot="5400000">
              <a:off x="6212092" y="4347377"/>
              <a:ext cx="1770485" cy="133174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Pathology\Shih Lab\Summary\Chi-Iou\Flox mouse\2012-05-15\12R.jpg">
              <a:extLst>
                <a:ext uri="{FF2B5EF4-FFF2-40B4-BE49-F238E27FC236}">
                  <a16:creationId xmlns:a16="http://schemas.microsoft.com/office/drawing/2014/main" id="{3188798F-06F3-6B4C-A6A3-D1B4820902B1}"/>
                </a:ext>
              </a:extLst>
            </p:cNvPr>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t="7514" r="9402"/>
            <a:stretch/>
          </p:blipFill>
          <p:spPr bwMode="auto">
            <a:xfrm rot="5400000">
              <a:off x="4810422" y="4339099"/>
              <a:ext cx="1758196" cy="1346143"/>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Straight Connector 23">
              <a:extLst>
                <a:ext uri="{FF2B5EF4-FFF2-40B4-BE49-F238E27FC236}">
                  <a16:creationId xmlns:a16="http://schemas.microsoft.com/office/drawing/2014/main" id="{9AB10985-D897-CF8B-DBDD-60C0AC70E3B2}"/>
                </a:ext>
              </a:extLst>
            </p:cNvPr>
            <p:cNvCxnSpPr/>
            <p:nvPr/>
          </p:nvCxnSpPr>
          <p:spPr>
            <a:xfrm flipH="1">
              <a:off x="7509175" y="5808066"/>
              <a:ext cx="1915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1A5E869-DF9C-2597-91AD-EA757218038D}"/>
                </a:ext>
              </a:extLst>
            </p:cNvPr>
            <p:cNvCxnSpPr/>
            <p:nvPr/>
          </p:nvCxnSpPr>
          <p:spPr>
            <a:xfrm flipH="1">
              <a:off x="6142970" y="5794232"/>
              <a:ext cx="1915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D9C356DA-7566-3148-A531-B0D2BFD5EDAF}"/>
                </a:ext>
              </a:extLst>
            </p:cNvPr>
            <p:cNvSpPr txBox="1"/>
            <p:nvPr/>
          </p:nvSpPr>
          <p:spPr>
            <a:xfrm>
              <a:off x="7148943" y="5851186"/>
              <a:ext cx="766041" cy="215444"/>
            </a:xfrm>
            <a:prstGeom prst="rect">
              <a:avLst/>
            </a:prstGeom>
            <a:noFill/>
          </p:spPr>
          <p:txBody>
            <a:bodyPr wrap="square" rtlCol="0">
              <a:spAutoFit/>
            </a:bodyPr>
            <a:lstStyle/>
            <a:p>
              <a:r>
                <a:rPr lang="en-US" sz="800" dirty="0">
                  <a:latin typeface="Arial" panose="020B0604020202020204" pitchFamily="34" charset="0"/>
                  <a:cs typeface="Arial" panose="020B0604020202020204" pitchFamily="34" charset="0"/>
                </a:rPr>
                <a:t>Scale: 2 mm</a:t>
              </a:r>
            </a:p>
          </p:txBody>
        </p:sp>
        <p:pic>
          <p:nvPicPr>
            <p:cNvPr id="40" name="Picture 2" descr="C:\Users\sjaminet\Documents\_image processing\21-.jpg">
              <a:extLst>
                <a:ext uri="{FF2B5EF4-FFF2-40B4-BE49-F238E27FC236}">
                  <a16:creationId xmlns:a16="http://schemas.microsoft.com/office/drawing/2014/main" id="{5FDF7B9F-E35E-368D-97D6-536B48136D87}"/>
                </a:ext>
              </a:extLst>
            </p:cNvPr>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l="3076" t="10154" r="32002" b="3904"/>
            <a:stretch/>
          </p:blipFill>
          <p:spPr bwMode="auto">
            <a:xfrm>
              <a:off x="5014408" y="2319420"/>
              <a:ext cx="1331745" cy="1762892"/>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9" descr="C:\Users\sjaminet\Documents\_image processing\41-.jpg">
              <a:extLst>
                <a:ext uri="{FF2B5EF4-FFF2-40B4-BE49-F238E27FC236}">
                  <a16:creationId xmlns:a16="http://schemas.microsoft.com/office/drawing/2014/main" id="{725E486A-A40F-43CA-4278-EE663D92FA8B}"/>
                </a:ext>
              </a:extLst>
            </p:cNvPr>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l="20471" t="1526" r="13453" b="11382"/>
            <a:stretch/>
          </p:blipFill>
          <p:spPr bwMode="auto">
            <a:xfrm>
              <a:off x="6421677" y="2322838"/>
              <a:ext cx="1337533" cy="1762892"/>
            </a:xfrm>
            <a:prstGeom prst="rect">
              <a:avLst/>
            </a:prstGeom>
            <a:noFill/>
            <a:extLst>
              <a:ext uri="{909E8E84-426E-40DD-AFC4-6F175D3DCCD1}">
                <a14:hiddenFill xmlns:a14="http://schemas.microsoft.com/office/drawing/2010/main">
                  <a:solidFill>
                    <a:srgbClr val="FFFFFF"/>
                  </a:solidFill>
                </a14:hiddenFill>
              </a:ext>
            </a:extLst>
          </p:spPr>
        </p:pic>
        <p:sp>
          <p:nvSpPr>
            <p:cNvPr id="43" name="TextBox 42">
              <a:extLst>
                <a:ext uri="{FF2B5EF4-FFF2-40B4-BE49-F238E27FC236}">
                  <a16:creationId xmlns:a16="http://schemas.microsoft.com/office/drawing/2014/main" id="{BA7B8F49-3797-8DCD-3713-CF5FABE73098}"/>
                </a:ext>
              </a:extLst>
            </p:cNvPr>
            <p:cNvSpPr txBox="1"/>
            <p:nvPr/>
          </p:nvSpPr>
          <p:spPr>
            <a:xfrm>
              <a:off x="5538909" y="287537"/>
              <a:ext cx="2376075" cy="261610"/>
            </a:xfrm>
            <a:prstGeom prst="rect">
              <a:avLst/>
            </a:prstGeom>
            <a:noFill/>
          </p:spPr>
          <p:txBody>
            <a:bodyPr wrap="square" rtlCol="0">
              <a:spAutoFit/>
            </a:bodyPr>
            <a:lstStyle/>
            <a:p>
              <a:r>
                <a:rPr lang="en-US" sz="1100" b="1" dirty="0">
                  <a:latin typeface="Arial" panose="020B0604020202020204" pitchFamily="34" charset="0"/>
                  <a:cs typeface="Arial" panose="020B0604020202020204" pitchFamily="34" charset="0"/>
                </a:rPr>
                <a:t>+/+              +/- (non-hemorrhagic)</a:t>
              </a:r>
            </a:p>
          </p:txBody>
        </p:sp>
        <p:pic>
          <p:nvPicPr>
            <p:cNvPr id="44" name="Picture 17" descr="C:\Users\sjaminet\Documents\_image processing\34-.jpg">
              <a:extLst>
                <a:ext uri="{FF2B5EF4-FFF2-40B4-BE49-F238E27FC236}">
                  <a16:creationId xmlns:a16="http://schemas.microsoft.com/office/drawing/2014/main" id="{3012A7F5-6C96-58B1-2110-63E4B3329321}"/>
                </a:ext>
              </a:extLst>
            </p:cNvPr>
            <p:cNvPicPr>
              <a:picLocks noChangeAspect="1" noChangeArrowheads="1"/>
            </p:cNvPicPr>
            <p:nvPr/>
          </p:nvPicPr>
          <p:blipFill rotWithShape="1">
            <a:blip r:embed="rId20" cstate="print">
              <a:extLst>
                <a:ext uri="{28A0092B-C50C-407E-A947-70E740481C1C}">
                  <a14:useLocalDpi xmlns:a14="http://schemas.microsoft.com/office/drawing/2010/main" val="0"/>
                </a:ext>
              </a:extLst>
            </a:blip>
            <a:srcRect l="9224" t="21152" r="3143" b="12425"/>
            <a:stretch/>
          </p:blipFill>
          <p:spPr bwMode="auto">
            <a:xfrm rot="5400000">
              <a:off x="4805179" y="739596"/>
              <a:ext cx="1762892" cy="1336207"/>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11" descr="C:\Users\sjaminet\Documents\_image processing\26-.jpg">
              <a:extLst>
                <a:ext uri="{FF2B5EF4-FFF2-40B4-BE49-F238E27FC236}">
                  <a16:creationId xmlns:a16="http://schemas.microsoft.com/office/drawing/2014/main" id="{486C4038-852E-178F-5006-A53C7CC57BEE}"/>
                </a:ext>
              </a:extLst>
            </p:cNvPr>
            <p:cNvPicPr>
              <a:picLocks noChangeAspect="1" noChangeArrowheads="1"/>
            </p:cNvPicPr>
            <p:nvPr/>
          </p:nvPicPr>
          <p:blipFill rotWithShape="1">
            <a:blip r:embed="rId21" cstate="print">
              <a:extLst>
                <a:ext uri="{28A0092B-C50C-407E-A947-70E740481C1C}">
                  <a14:useLocalDpi xmlns:a14="http://schemas.microsoft.com/office/drawing/2010/main" val="0"/>
                </a:ext>
              </a:extLst>
            </a:blip>
            <a:srcRect l="11720" t="572" r="648" b="32873"/>
            <a:stretch/>
          </p:blipFill>
          <p:spPr bwMode="auto">
            <a:xfrm rot="16200000">
              <a:off x="6209662" y="738267"/>
              <a:ext cx="1762893" cy="1338863"/>
            </a:xfrm>
            <a:prstGeom prst="rect">
              <a:avLst/>
            </a:prstGeom>
            <a:noFill/>
            <a:extLst>
              <a:ext uri="{909E8E84-426E-40DD-AFC4-6F175D3DCCD1}">
                <a14:hiddenFill xmlns:a14="http://schemas.microsoft.com/office/drawing/2010/main">
                  <a:solidFill>
                    <a:srgbClr val="FFFFFF"/>
                  </a:solidFill>
                </a14:hiddenFill>
              </a:ext>
            </a:extLst>
          </p:spPr>
        </p:pic>
        <p:cxnSp>
          <p:nvCxnSpPr>
            <p:cNvPr id="48" name="Straight Connector 47">
              <a:extLst>
                <a:ext uri="{FF2B5EF4-FFF2-40B4-BE49-F238E27FC236}">
                  <a16:creationId xmlns:a16="http://schemas.microsoft.com/office/drawing/2014/main" id="{11356A2D-45CE-01D3-DAD0-966F563DDA52}"/>
                </a:ext>
              </a:extLst>
            </p:cNvPr>
            <p:cNvCxnSpPr/>
            <p:nvPr/>
          </p:nvCxnSpPr>
          <p:spPr>
            <a:xfrm>
              <a:off x="7223263" y="2192915"/>
              <a:ext cx="42976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D4796298-9E62-C88B-C619-CA1A62690E1F}"/>
                </a:ext>
              </a:extLst>
            </p:cNvPr>
            <p:cNvCxnSpPr/>
            <p:nvPr/>
          </p:nvCxnSpPr>
          <p:spPr>
            <a:xfrm>
              <a:off x="5807913" y="2172716"/>
              <a:ext cx="42976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A1B77DBC-543C-8143-7F9E-EC4164F93896}"/>
                </a:ext>
              </a:extLst>
            </p:cNvPr>
            <p:cNvSpPr txBox="1"/>
            <p:nvPr/>
          </p:nvSpPr>
          <p:spPr>
            <a:xfrm>
              <a:off x="4531785" y="1287138"/>
              <a:ext cx="553357" cy="261610"/>
            </a:xfrm>
            <a:prstGeom prst="rect">
              <a:avLst/>
            </a:prstGeom>
            <a:noFill/>
          </p:spPr>
          <p:txBody>
            <a:bodyPr wrap="none" rtlCol="0">
              <a:spAutoFit/>
            </a:bodyPr>
            <a:lstStyle/>
            <a:p>
              <a:r>
                <a:rPr lang="en-US" sz="1100" b="1" dirty="0">
                  <a:latin typeface="Arial" panose="020B0604020202020204" pitchFamily="34" charset="0"/>
                  <a:cs typeface="Arial" panose="020B0604020202020204" pitchFamily="34" charset="0"/>
                </a:rPr>
                <a:t>E12.5</a:t>
              </a:r>
            </a:p>
          </p:txBody>
        </p:sp>
        <p:sp>
          <p:nvSpPr>
            <p:cNvPr id="51" name="TextBox 50">
              <a:extLst>
                <a:ext uri="{FF2B5EF4-FFF2-40B4-BE49-F238E27FC236}">
                  <a16:creationId xmlns:a16="http://schemas.microsoft.com/office/drawing/2014/main" id="{75F31104-2437-4AC0-A710-928D190CF8F1}"/>
                </a:ext>
              </a:extLst>
            </p:cNvPr>
            <p:cNvSpPr txBox="1"/>
            <p:nvPr/>
          </p:nvSpPr>
          <p:spPr>
            <a:xfrm>
              <a:off x="4532155" y="3110777"/>
              <a:ext cx="553357" cy="261610"/>
            </a:xfrm>
            <a:prstGeom prst="rect">
              <a:avLst/>
            </a:prstGeom>
            <a:noFill/>
          </p:spPr>
          <p:txBody>
            <a:bodyPr wrap="none" rtlCol="0">
              <a:spAutoFit/>
            </a:bodyPr>
            <a:lstStyle/>
            <a:p>
              <a:r>
                <a:rPr lang="en-US" sz="1100" b="1" dirty="0">
                  <a:latin typeface="Arial" panose="020B0604020202020204" pitchFamily="34" charset="0"/>
                  <a:cs typeface="Arial" panose="020B0604020202020204" pitchFamily="34" charset="0"/>
                </a:rPr>
                <a:t>E15.5</a:t>
              </a:r>
            </a:p>
          </p:txBody>
        </p:sp>
        <p:sp>
          <p:nvSpPr>
            <p:cNvPr id="54" name="TextBox 53">
              <a:extLst>
                <a:ext uri="{FF2B5EF4-FFF2-40B4-BE49-F238E27FC236}">
                  <a16:creationId xmlns:a16="http://schemas.microsoft.com/office/drawing/2014/main" id="{4AABAD1D-08A4-6F5F-C2AA-DF6945DBE2E2}"/>
                </a:ext>
              </a:extLst>
            </p:cNvPr>
            <p:cNvSpPr txBox="1"/>
            <p:nvPr/>
          </p:nvSpPr>
          <p:spPr>
            <a:xfrm>
              <a:off x="4523318" y="4735171"/>
              <a:ext cx="553357" cy="261610"/>
            </a:xfrm>
            <a:prstGeom prst="rect">
              <a:avLst/>
            </a:prstGeom>
            <a:noFill/>
          </p:spPr>
          <p:txBody>
            <a:bodyPr wrap="none" rtlCol="0">
              <a:spAutoFit/>
            </a:bodyPr>
            <a:lstStyle/>
            <a:p>
              <a:r>
                <a:rPr lang="en-US" sz="1100" b="1" dirty="0">
                  <a:latin typeface="Arial" panose="020B0604020202020204" pitchFamily="34" charset="0"/>
                  <a:cs typeface="Arial" panose="020B0604020202020204" pitchFamily="34" charset="0"/>
                </a:rPr>
                <a:t>E17.5</a:t>
              </a:r>
            </a:p>
          </p:txBody>
        </p:sp>
        <p:cxnSp>
          <p:nvCxnSpPr>
            <p:cNvPr id="59" name="Straight Connector 58">
              <a:extLst>
                <a:ext uri="{FF2B5EF4-FFF2-40B4-BE49-F238E27FC236}">
                  <a16:creationId xmlns:a16="http://schemas.microsoft.com/office/drawing/2014/main" id="{B49588FF-9138-2C49-7F95-CB4B7A15DF02}"/>
                </a:ext>
              </a:extLst>
            </p:cNvPr>
            <p:cNvCxnSpPr/>
            <p:nvPr/>
          </p:nvCxnSpPr>
          <p:spPr>
            <a:xfrm>
              <a:off x="7410422" y="4007869"/>
              <a:ext cx="28346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C25945F4-D680-71E4-3C14-D32CA3BF8FCB}"/>
                </a:ext>
              </a:extLst>
            </p:cNvPr>
            <p:cNvCxnSpPr/>
            <p:nvPr/>
          </p:nvCxnSpPr>
          <p:spPr>
            <a:xfrm>
              <a:off x="6017796" y="4010494"/>
              <a:ext cx="28346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343F9127-0EEB-5C3F-3A60-197F56773D1A}"/>
              </a:ext>
            </a:extLst>
          </p:cNvPr>
          <p:cNvSpPr txBox="1"/>
          <p:nvPr/>
        </p:nvSpPr>
        <p:spPr>
          <a:xfrm>
            <a:off x="651530" y="5770452"/>
            <a:ext cx="11056862" cy="1080680"/>
          </a:xfrm>
          <a:prstGeom prst="rect">
            <a:avLst/>
          </a:prstGeom>
          <a:noFill/>
        </p:spPr>
        <p:txBody>
          <a:bodyPr wrap="square">
            <a:spAutoFit/>
          </a:bodyPr>
          <a:lstStyle/>
          <a:p>
            <a:pPr marL="0" marR="0" algn="just">
              <a:lnSpc>
                <a:spcPct val="150000"/>
              </a:lnSpc>
              <a:spcBef>
                <a:spcPts val="0"/>
              </a:spcBef>
              <a:spcAft>
                <a:spcPts val="600"/>
              </a:spcAft>
              <a:tabLst>
                <a:tab pos="3371850" algn="l"/>
              </a:tabLst>
            </a:pPr>
            <a:r>
              <a:rPr lang="en-US" sz="11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Fig. S5. Growth of </a:t>
            </a:r>
            <a:r>
              <a:rPr lang="en-US" sz="1100" b="1" i="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Tm4sf1</a:t>
            </a:r>
            <a:r>
              <a:rPr lang="en-US" sz="11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 and non-hemorrhagic +/- mice during prenatal and postnatal stages. (A)</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Representative prenatal images of </a:t>
            </a:r>
            <a:r>
              <a:rPr lang="en-US" sz="1100" i="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Tm4sf1</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 and non-hemorrhagic </a:t>
            </a:r>
            <a:r>
              <a:rPr lang="en-US" sz="1100" i="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Tm4sf1</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 embryos at different embryonic developmental stages showed that the earlier the developmental stage, the larger the difference in body size between the +/+ and +/- embryos. Body size became similar at birth. </a:t>
            </a:r>
            <a:r>
              <a:rPr lang="en-US" sz="11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(B) </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Postnatal body weight of 10 litters of mice was tracked, and revealed a similar growth rate between the </a:t>
            </a:r>
            <a:r>
              <a:rPr lang="en-US" sz="1100" i="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Tm4sf1</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 and </a:t>
            </a:r>
            <a:r>
              <a:rPr lang="en-US" sz="1100" i="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Tm4sf1</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 mice. </a:t>
            </a:r>
            <a:r>
              <a:rPr lang="en-US" sz="11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Ratio of males and females born to </a:t>
            </a:r>
            <a:r>
              <a:rPr lang="en-US" sz="1100" i="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Tm4sf1</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 and </a:t>
            </a:r>
            <a:r>
              <a:rPr lang="en-US" sz="1100" i="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Tm4sf1</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 were similar (0.95 for </a:t>
            </a:r>
            <a:r>
              <a:rPr lang="en-US" sz="1100" i="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Tm4sf1</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 and 0.90 for </a:t>
            </a:r>
            <a:r>
              <a:rPr lang="en-US" sz="1100" i="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Tm4sf1</a:t>
            </a:r>
            <a:r>
              <a:rPr lang="en-US" sz="11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06244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3E6F100C-7261-E25B-3899-8276313A4E0E}"/>
              </a:ext>
            </a:extLst>
          </p:cNvPr>
          <p:cNvGraphicFramePr>
            <a:graphicFrameLocks noGrp="1"/>
          </p:cNvGraphicFramePr>
          <p:nvPr>
            <p:extLst>
              <p:ext uri="{D42A27DB-BD31-4B8C-83A1-F6EECF244321}">
                <p14:modId xmlns:p14="http://schemas.microsoft.com/office/powerpoint/2010/main" val="2506365585"/>
              </p:ext>
            </p:extLst>
          </p:nvPr>
        </p:nvGraphicFramePr>
        <p:xfrm>
          <a:off x="530013" y="694508"/>
          <a:ext cx="11131974" cy="5303520"/>
        </p:xfrm>
        <a:graphic>
          <a:graphicData uri="http://schemas.openxmlformats.org/drawingml/2006/table">
            <a:tbl>
              <a:tblPr firstRow="1" bandRow="1">
                <a:tableStyleId>{5C22544A-7EE6-4342-B048-85BDC9FD1C3A}</a:tableStyleId>
              </a:tblPr>
              <a:tblGrid>
                <a:gridCol w="2709576">
                  <a:extLst>
                    <a:ext uri="{9D8B030D-6E8A-4147-A177-3AD203B41FA5}">
                      <a16:colId xmlns:a16="http://schemas.microsoft.com/office/drawing/2014/main" val="2450797664"/>
                    </a:ext>
                  </a:extLst>
                </a:gridCol>
                <a:gridCol w="2560320">
                  <a:extLst>
                    <a:ext uri="{9D8B030D-6E8A-4147-A177-3AD203B41FA5}">
                      <a16:colId xmlns:a16="http://schemas.microsoft.com/office/drawing/2014/main" val="915814991"/>
                    </a:ext>
                  </a:extLst>
                </a:gridCol>
                <a:gridCol w="1323702">
                  <a:extLst>
                    <a:ext uri="{9D8B030D-6E8A-4147-A177-3AD203B41FA5}">
                      <a16:colId xmlns:a16="http://schemas.microsoft.com/office/drawing/2014/main" val="3398583142"/>
                    </a:ext>
                  </a:extLst>
                </a:gridCol>
                <a:gridCol w="2291746">
                  <a:extLst>
                    <a:ext uri="{9D8B030D-6E8A-4147-A177-3AD203B41FA5}">
                      <a16:colId xmlns:a16="http://schemas.microsoft.com/office/drawing/2014/main" val="717686739"/>
                    </a:ext>
                  </a:extLst>
                </a:gridCol>
                <a:gridCol w="2246630">
                  <a:extLst>
                    <a:ext uri="{9D8B030D-6E8A-4147-A177-3AD203B41FA5}">
                      <a16:colId xmlns:a16="http://schemas.microsoft.com/office/drawing/2014/main" val="2041860246"/>
                    </a:ext>
                  </a:extLst>
                </a:gridCol>
              </a:tblGrid>
              <a:tr h="194988">
                <a:tc gridSpan="5">
                  <a:txBody>
                    <a:bodyPr/>
                    <a:lstStyle/>
                    <a:p>
                      <a:pPr algn="l"/>
                      <a:r>
                        <a:rPr lang="en-US" sz="1200" dirty="0">
                          <a:solidFill>
                            <a:schemeClr val="tx1"/>
                          </a:solidFill>
                          <a:latin typeface="Arial" panose="020B0604020202020204" pitchFamily="34" charset="0"/>
                          <a:cs typeface="Arial" panose="020B0604020202020204" pitchFamily="34" charset="0"/>
                        </a:rPr>
                        <a:t>Table S1. PCR primer sequences used in generating TM4SF1 knockout mice</a:t>
                      </a:r>
                    </a:p>
                  </a:txBody>
                  <a:tcPr anchor="ctr">
                    <a:solidFill>
                      <a:schemeClr val="bg1"/>
                    </a:solidFill>
                  </a:tcPr>
                </a:tc>
                <a:tc hMerge="1">
                  <a:txBody>
                    <a:bodyPr/>
                    <a:lstStyle/>
                    <a:p>
                      <a:pPr algn="l"/>
                      <a:endParaRPr lang="en-US" sz="1100" dirty="0">
                        <a:latin typeface="+mn-lt"/>
                        <a:cs typeface="Courier New" panose="02070309020205020404" pitchFamily="49" charset="0"/>
                      </a:endParaRPr>
                    </a:p>
                  </a:txBody>
                  <a:tcPr anchor="ctr">
                    <a:solidFill>
                      <a:schemeClr val="bg1"/>
                    </a:solidFill>
                  </a:tcPr>
                </a:tc>
                <a:tc hMerge="1">
                  <a:txBody>
                    <a:bodyPr/>
                    <a:lstStyle/>
                    <a:p>
                      <a:pPr algn="l"/>
                      <a:endParaRPr lang="en-US" sz="1100" dirty="0">
                        <a:latin typeface="+mn-lt"/>
                        <a:cs typeface="Courier New" panose="02070309020205020404" pitchFamily="49" charset="0"/>
                      </a:endParaRPr>
                    </a:p>
                  </a:txBody>
                  <a:tcPr anchor="ctr">
                    <a:solidFill>
                      <a:schemeClr val="bg1"/>
                    </a:solidFill>
                  </a:tcPr>
                </a:tc>
                <a:tc hMerge="1">
                  <a:txBody>
                    <a:bodyPr/>
                    <a:lstStyle/>
                    <a:p>
                      <a:pPr algn="l"/>
                      <a:endParaRPr lang="en-US" sz="1100" dirty="0">
                        <a:latin typeface="+mn-lt"/>
                        <a:cs typeface="Courier New" panose="02070309020205020404" pitchFamily="49" charset="0"/>
                      </a:endParaRPr>
                    </a:p>
                  </a:txBody>
                  <a:tcPr anchor="ctr">
                    <a:solidFill>
                      <a:schemeClr val="bg1"/>
                    </a:solidFill>
                  </a:tcPr>
                </a:tc>
                <a:tc hMerge="1">
                  <a:txBody>
                    <a:bodyPr/>
                    <a:lstStyle/>
                    <a:p>
                      <a:pPr algn="l"/>
                      <a:endParaRPr lang="en-US" sz="1100" dirty="0">
                        <a:latin typeface="+mn-lt"/>
                        <a:cs typeface="Courier New" panose="02070309020205020404" pitchFamily="49" charset="0"/>
                      </a:endParaRPr>
                    </a:p>
                  </a:txBody>
                  <a:tcPr anchor="ctr">
                    <a:solidFill>
                      <a:schemeClr val="bg1"/>
                    </a:solidFill>
                  </a:tcPr>
                </a:tc>
                <a:extLst>
                  <a:ext uri="{0D108BD9-81ED-4DB2-BD59-A6C34878D82A}">
                    <a16:rowId xmlns:a16="http://schemas.microsoft.com/office/drawing/2014/main" val="2704845487"/>
                  </a:ext>
                </a:extLst>
              </a:tr>
              <a:tr h="194988">
                <a:tc>
                  <a:txBody>
                    <a:bodyPr/>
                    <a:lstStyle/>
                    <a:p>
                      <a:pPr algn="ctr"/>
                      <a:r>
                        <a:rPr lang="en-US" sz="1200" b="1" dirty="0">
                          <a:solidFill>
                            <a:schemeClr val="tx1"/>
                          </a:solidFill>
                          <a:latin typeface="Arial" panose="020B0604020202020204" pitchFamily="34" charset="0"/>
                          <a:cs typeface="Arial" panose="020B0604020202020204" pitchFamily="34" charset="0"/>
                        </a:rPr>
                        <a:t>Constructs/genotyping</a:t>
                      </a:r>
                    </a:p>
                  </a:txBody>
                  <a:tcPr anchor="ctr"/>
                </a:tc>
                <a:tc>
                  <a:txBody>
                    <a:bodyPr/>
                    <a:lstStyle/>
                    <a:p>
                      <a:pPr algn="ctr"/>
                      <a:r>
                        <a:rPr lang="en-US" sz="1200" b="1" dirty="0">
                          <a:solidFill>
                            <a:schemeClr val="tx1"/>
                          </a:solidFill>
                          <a:latin typeface="Arial" panose="020B0604020202020204" pitchFamily="34" charset="0"/>
                          <a:cs typeface="Arial" panose="020B0604020202020204" pitchFamily="34" charset="0"/>
                        </a:rPr>
                        <a:t>PCR fragment ID</a:t>
                      </a:r>
                    </a:p>
                  </a:txBody>
                  <a:tcPr anchor="ctr"/>
                </a:tc>
                <a:tc>
                  <a:txBody>
                    <a:bodyPr/>
                    <a:lstStyle/>
                    <a:p>
                      <a:pPr algn="ctr"/>
                      <a:r>
                        <a:rPr lang="en-US" sz="1200" b="1" dirty="0">
                          <a:solidFill>
                            <a:schemeClr val="tx1"/>
                          </a:solidFill>
                          <a:latin typeface="Arial" panose="020B0604020202020204" pitchFamily="34" charset="0"/>
                          <a:cs typeface="Arial" panose="020B0604020202020204" pitchFamily="34" charset="0"/>
                        </a:rPr>
                        <a:t>PCR fragment (bp)</a:t>
                      </a:r>
                    </a:p>
                  </a:txBody>
                  <a:tcPr anchor="ctr"/>
                </a:tc>
                <a:tc>
                  <a:txBody>
                    <a:bodyPr/>
                    <a:lstStyle/>
                    <a:p>
                      <a:pPr algn="ctr"/>
                      <a:r>
                        <a:rPr lang="en-US" sz="1200" b="1" dirty="0">
                          <a:solidFill>
                            <a:schemeClr val="tx1"/>
                          </a:solidFill>
                          <a:latin typeface="Arial" panose="020B0604020202020204" pitchFamily="34" charset="0"/>
                          <a:cs typeface="Arial" panose="020B0604020202020204" pitchFamily="34" charset="0"/>
                        </a:rPr>
                        <a:t>Forward (5’ to 3’)</a:t>
                      </a:r>
                    </a:p>
                  </a:txBody>
                  <a:tcPr anchor="ctr"/>
                </a:tc>
                <a:tc>
                  <a:txBody>
                    <a:bodyPr/>
                    <a:lstStyle/>
                    <a:p>
                      <a:pPr algn="ctr"/>
                      <a:r>
                        <a:rPr lang="en-US" sz="1200" b="1" dirty="0">
                          <a:solidFill>
                            <a:schemeClr val="tx1"/>
                          </a:solidFill>
                          <a:latin typeface="Arial" panose="020B0604020202020204" pitchFamily="34" charset="0"/>
                          <a:cs typeface="Arial" panose="020B0604020202020204" pitchFamily="34" charset="0"/>
                        </a:rPr>
                        <a:t>Reverse (5’ to 3’)</a:t>
                      </a:r>
                    </a:p>
                  </a:txBody>
                  <a:tcPr anchor="ctr"/>
                </a:tc>
                <a:extLst>
                  <a:ext uri="{0D108BD9-81ED-4DB2-BD59-A6C34878D82A}">
                    <a16:rowId xmlns:a16="http://schemas.microsoft.com/office/drawing/2014/main" val="1444474013"/>
                  </a:ext>
                </a:extLst>
              </a:tr>
              <a:tr h="271590">
                <a:tc rowSpan="2">
                  <a:txBody>
                    <a:bodyPr/>
                    <a:lstStyle/>
                    <a:p>
                      <a:pPr algn="ctr"/>
                      <a:r>
                        <a:rPr lang="en-US" sz="1200" b="1" dirty="0">
                          <a:solidFill>
                            <a:schemeClr val="tx1"/>
                          </a:solidFill>
                          <a:latin typeface="Arial" panose="020B0604020202020204" pitchFamily="34" charset="0"/>
                          <a:cs typeface="Arial" panose="020B0604020202020204" pitchFamily="34" charset="0"/>
                        </a:rPr>
                        <a:t>pM253/UH-DH plasmid</a:t>
                      </a:r>
                    </a:p>
                    <a:p>
                      <a:pPr algn="ctr"/>
                      <a:r>
                        <a:rPr lang="en-US" sz="1200" dirty="0">
                          <a:solidFill>
                            <a:schemeClr val="tx1"/>
                          </a:solidFill>
                          <a:latin typeface="Arial" panose="020B0604020202020204" pitchFamily="34" charset="0"/>
                          <a:cs typeface="Arial" panose="020B0604020202020204" pitchFamily="34" charset="0"/>
                        </a:rPr>
                        <a:t>(5.7 kb)</a:t>
                      </a:r>
                    </a:p>
                  </a:txBody>
                  <a:tcPr anchor="ctr"/>
                </a:tc>
                <a:tc>
                  <a:txBody>
                    <a:bodyPr/>
                    <a:lstStyle/>
                    <a:p>
                      <a:r>
                        <a:rPr lang="en-US" sz="1200" b="1" dirty="0">
                          <a:solidFill>
                            <a:schemeClr val="tx1"/>
                          </a:solidFill>
                          <a:latin typeface="Arial" panose="020B0604020202020204" pitchFamily="34" charset="0"/>
                          <a:cs typeface="Arial" panose="020B0604020202020204" pitchFamily="34" charset="0"/>
                        </a:rPr>
                        <a:t>UH</a:t>
                      </a:r>
                      <a:r>
                        <a:rPr lang="en-US" sz="1200" dirty="0">
                          <a:solidFill>
                            <a:schemeClr val="tx1"/>
                          </a:solidFill>
                          <a:latin typeface="Arial" panose="020B0604020202020204" pitchFamily="34" charset="0"/>
                          <a:cs typeface="Arial" panose="020B0604020202020204" pitchFamily="34" charset="0"/>
                        </a:rPr>
                        <a:t>: 5' arm of homology for TM4SF1 Ex3 targeting construct</a:t>
                      </a:r>
                    </a:p>
                  </a:txBody>
                  <a:tcPr/>
                </a:tc>
                <a:tc>
                  <a:txBody>
                    <a:bodyPr/>
                    <a:lstStyle/>
                    <a:p>
                      <a:pPr algn="ctr"/>
                      <a:r>
                        <a:rPr lang="en-US" sz="1200" b="1" dirty="0">
                          <a:solidFill>
                            <a:schemeClr val="tx1"/>
                          </a:solidFill>
                          <a:latin typeface="Arial" panose="020B0604020202020204" pitchFamily="34" charset="0"/>
                          <a:cs typeface="Arial" panose="020B0604020202020204" pitchFamily="34" charset="0"/>
                        </a:rPr>
                        <a:t>657</a:t>
                      </a:r>
                    </a:p>
                  </a:txBody>
                  <a:tcPr anchor="ctr"/>
                </a:tc>
                <a:tc>
                  <a:txBody>
                    <a:bodyPr/>
                    <a:lstStyle/>
                    <a:p>
                      <a:pPr algn="l"/>
                      <a:r>
                        <a:rPr lang="en-US" sz="1200" u="none" dirty="0">
                          <a:solidFill>
                            <a:schemeClr val="tx1"/>
                          </a:solidFill>
                          <a:latin typeface="Courier New" panose="02070309020205020404" pitchFamily="49" charset="0"/>
                          <a:cs typeface="Courier New" panose="02070309020205020404" pitchFamily="49" charset="0"/>
                        </a:rPr>
                        <a:t>AGGAAG</a:t>
                      </a:r>
                      <a:r>
                        <a:rPr lang="en-US" sz="1200" u="sng" dirty="0">
                          <a:solidFill>
                            <a:schemeClr val="tx1"/>
                          </a:solidFill>
                          <a:latin typeface="Courier New" panose="02070309020205020404" pitchFamily="49" charset="0"/>
                          <a:cs typeface="Courier New" panose="02070309020205020404" pitchFamily="49" charset="0"/>
                        </a:rPr>
                        <a:t>GACCAGCACCAAGGGTTATGAAC</a:t>
                      </a:r>
                    </a:p>
                  </a:txBody>
                  <a:tcPr anchor="ctr"/>
                </a:tc>
                <a:tc>
                  <a:txBody>
                    <a:bodyPr/>
                    <a:lstStyle/>
                    <a:p>
                      <a:pPr algn="l"/>
                      <a:r>
                        <a:rPr lang="en-US" sz="1200" u="sng" dirty="0">
                          <a:solidFill>
                            <a:schemeClr val="tx1"/>
                          </a:solidFill>
                          <a:latin typeface="Courier New" panose="02070309020205020404" pitchFamily="49" charset="0"/>
                          <a:cs typeface="Courier New" panose="02070309020205020404" pitchFamily="49" charset="0"/>
                        </a:rPr>
                        <a:t>CAAGATCTGATGCCCTCTTCTGGAGTGTC</a:t>
                      </a:r>
                    </a:p>
                  </a:txBody>
                  <a:tcPr anchor="ctr"/>
                </a:tc>
                <a:extLst>
                  <a:ext uri="{0D108BD9-81ED-4DB2-BD59-A6C34878D82A}">
                    <a16:rowId xmlns:a16="http://schemas.microsoft.com/office/drawing/2014/main" val="3995568672"/>
                  </a:ext>
                </a:extLst>
              </a:tr>
              <a:tr h="271590">
                <a:tc vMerge="1">
                  <a:txBody>
                    <a:bodyPr/>
                    <a:lstStyle/>
                    <a:p>
                      <a:endParaRPr lang="en-US" sz="1100" dirty="0">
                        <a:latin typeface="+mn-lt"/>
                        <a:cs typeface="Courier New" panose="02070309020205020404" pitchFamily="49" charset="0"/>
                      </a:endParaRPr>
                    </a:p>
                  </a:txBody>
                  <a:tcPr/>
                </a:tc>
                <a:tc>
                  <a:txBody>
                    <a:bodyPr/>
                    <a:lstStyle/>
                    <a:p>
                      <a:r>
                        <a:rPr lang="en-US" sz="1200" b="1" dirty="0">
                          <a:solidFill>
                            <a:schemeClr val="tx1"/>
                          </a:solidFill>
                          <a:latin typeface="Arial" panose="020B0604020202020204" pitchFamily="34" charset="0"/>
                          <a:cs typeface="Arial" panose="020B0604020202020204" pitchFamily="34" charset="0"/>
                        </a:rPr>
                        <a:t>DH</a:t>
                      </a:r>
                      <a:r>
                        <a:rPr lang="en-US" sz="1200" dirty="0">
                          <a:solidFill>
                            <a:schemeClr val="tx1"/>
                          </a:solidFill>
                          <a:latin typeface="Arial" panose="020B0604020202020204" pitchFamily="34" charset="0"/>
                          <a:cs typeface="Arial" panose="020B0604020202020204" pitchFamily="34" charset="0"/>
                        </a:rPr>
                        <a:t>: 3' arm of homology for TM4SF1 Ex5 targeting construct</a:t>
                      </a:r>
                    </a:p>
                  </a:txBody>
                  <a:tcPr/>
                </a:tc>
                <a:tc>
                  <a:txBody>
                    <a:bodyPr/>
                    <a:lstStyle/>
                    <a:p>
                      <a:pPr algn="ctr"/>
                      <a:r>
                        <a:rPr lang="en-US" sz="1200" b="1" dirty="0">
                          <a:solidFill>
                            <a:schemeClr val="tx1"/>
                          </a:solidFill>
                          <a:latin typeface="Arial" panose="020B0604020202020204" pitchFamily="34" charset="0"/>
                          <a:cs typeface="Arial" panose="020B0604020202020204" pitchFamily="34" charset="0"/>
                        </a:rPr>
                        <a:t>634</a:t>
                      </a:r>
                    </a:p>
                  </a:txBody>
                  <a:tcPr anchor="ctr"/>
                </a:tc>
                <a:tc>
                  <a:txBody>
                    <a:bodyPr/>
                    <a:lstStyle/>
                    <a:p>
                      <a:pPr algn="l"/>
                      <a:r>
                        <a:rPr lang="en-US" sz="1200" u="sng" dirty="0">
                          <a:solidFill>
                            <a:schemeClr val="tx1"/>
                          </a:solidFill>
                          <a:latin typeface="Courier New" panose="02070309020205020404" pitchFamily="49" charset="0"/>
                          <a:cs typeface="Courier New" panose="02070309020205020404" pitchFamily="49" charset="0"/>
                        </a:rPr>
                        <a:t>GAGGTCTAGCCCTGTAGTGGCAACAAG</a:t>
                      </a:r>
                    </a:p>
                  </a:txBody>
                  <a:tcPr anchor="ctr"/>
                </a:tc>
                <a:tc>
                  <a:txBody>
                    <a:bodyPr/>
                    <a:lstStyle/>
                    <a:p>
                      <a:pPr algn="l"/>
                      <a:r>
                        <a:rPr lang="en-US" sz="1200" u="sng" dirty="0">
                          <a:solidFill>
                            <a:schemeClr val="tx1"/>
                          </a:solidFill>
                          <a:latin typeface="Courier New" panose="02070309020205020404" pitchFamily="49" charset="0"/>
                          <a:cs typeface="Courier New" panose="02070309020205020404" pitchFamily="49" charset="0"/>
                        </a:rPr>
                        <a:t>TGTGAAAGAAAGCCAGGAAGCTCTCA</a:t>
                      </a:r>
                    </a:p>
                  </a:txBody>
                  <a:tcPr anchor="ctr"/>
                </a:tc>
                <a:extLst>
                  <a:ext uri="{0D108BD9-81ED-4DB2-BD59-A6C34878D82A}">
                    <a16:rowId xmlns:a16="http://schemas.microsoft.com/office/drawing/2014/main" val="494206943"/>
                  </a:ext>
                </a:extLst>
              </a:tr>
              <a:tr h="194988">
                <a:tc rowSpan="2">
                  <a:txBody>
                    <a:bodyPr/>
                    <a:lstStyle/>
                    <a:p>
                      <a:pPr algn="ctr"/>
                      <a:r>
                        <a:rPr lang="en-US" sz="1200" b="1" dirty="0">
                          <a:solidFill>
                            <a:schemeClr val="tx1"/>
                          </a:solidFill>
                          <a:latin typeface="Arial" panose="020B0604020202020204" pitchFamily="34" charset="0"/>
                          <a:cs typeface="Arial" panose="020B0604020202020204" pitchFamily="34" charset="0"/>
                        </a:rPr>
                        <a:t>pM253/UH-HR-DH plasmid  </a:t>
                      </a:r>
                    </a:p>
                    <a:p>
                      <a:pPr algn="ctr"/>
                      <a:r>
                        <a:rPr lang="en-US" sz="1200" b="0" dirty="0">
                          <a:solidFill>
                            <a:schemeClr val="tx1"/>
                          </a:solidFill>
                          <a:latin typeface="Arial" panose="020B0604020202020204" pitchFamily="34" charset="0"/>
                          <a:cs typeface="Arial" panose="020B0604020202020204" pitchFamily="34" charset="0"/>
                        </a:rPr>
                        <a:t>(13.5 kb)</a:t>
                      </a:r>
                    </a:p>
                  </a:txBody>
                  <a:tcPr anchor="ctr"/>
                </a:tc>
                <a:tc>
                  <a:txBody>
                    <a:bodyPr/>
                    <a:lstStyle/>
                    <a:p>
                      <a:r>
                        <a:rPr lang="en-US" sz="1200" b="1" dirty="0">
                          <a:solidFill>
                            <a:schemeClr val="tx1"/>
                          </a:solidFill>
                          <a:latin typeface="Arial" panose="020B0604020202020204" pitchFamily="34" charset="0"/>
                          <a:cs typeface="Arial" panose="020B0604020202020204" pitchFamily="34" charset="0"/>
                        </a:rPr>
                        <a:t>UP</a:t>
                      </a:r>
                      <a:r>
                        <a:rPr lang="en-US" sz="1200" dirty="0">
                          <a:solidFill>
                            <a:schemeClr val="tx1"/>
                          </a:solidFill>
                          <a:latin typeface="Arial" panose="020B0604020202020204" pitchFamily="34" charset="0"/>
                          <a:cs typeface="Arial" panose="020B0604020202020204" pitchFamily="34" charset="0"/>
                        </a:rPr>
                        <a:t>: the area lies in between UH and PUH</a:t>
                      </a:r>
                    </a:p>
                  </a:txBody>
                  <a:tcPr/>
                </a:tc>
                <a:tc>
                  <a:txBody>
                    <a:bodyPr/>
                    <a:lstStyle/>
                    <a:p>
                      <a:pPr algn="ctr"/>
                      <a:r>
                        <a:rPr lang="en-US" sz="1200" b="1" dirty="0">
                          <a:solidFill>
                            <a:schemeClr val="tx1"/>
                          </a:solidFill>
                          <a:latin typeface="Arial" panose="020B0604020202020204" pitchFamily="34" charset="0"/>
                          <a:cs typeface="Arial" panose="020B0604020202020204" pitchFamily="34" charset="0"/>
                        </a:rPr>
                        <a:t>692</a:t>
                      </a:r>
                    </a:p>
                  </a:txBody>
                  <a:tcPr anchor="ctr"/>
                </a:tc>
                <a:tc>
                  <a:txBody>
                    <a:bodyPr/>
                    <a:lstStyle/>
                    <a:p>
                      <a:pPr algn="l"/>
                      <a:r>
                        <a:rPr lang="en-US" sz="1200" u="sng" dirty="0">
                          <a:solidFill>
                            <a:schemeClr val="tx1"/>
                          </a:solidFill>
                          <a:latin typeface="Courier New" panose="02070309020205020404" pitchFamily="49" charset="0"/>
                          <a:cs typeface="Courier New" panose="02070309020205020404" pitchFamily="49" charset="0"/>
                        </a:rPr>
                        <a:t>AGCAACACAGTCACAGACTTGGTAAATC</a:t>
                      </a:r>
                    </a:p>
                  </a:txBody>
                  <a:tcPr anchor="ctr"/>
                </a:tc>
                <a:tc>
                  <a:txBody>
                    <a:bodyPr/>
                    <a:lstStyle/>
                    <a:p>
                      <a:pPr algn="l"/>
                      <a:r>
                        <a:rPr lang="en-US" sz="1200" u="sng" dirty="0">
                          <a:solidFill>
                            <a:schemeClr val="tx1"/>
                          </a:solidFill>
                          <a:latin typeface="Courier New" panose="02070309020205020404" pitchFamily="49" charset="0"/>
                          <a:cs typeface="Courier New" panose="02070309020205020404" pitchFamily="49" charset="0"/>
                        </a:rPr>
                        <a:t>CTCATCTGGAGGGTGGTCTGTTCTATC</a:t>
                      </a:r>
                    </a:p>
                  </a:txBody>
                  <a:tcPr anchor="ctr"/>
                </a:tc>
                <a:extLst>
                  <a:ext uri="{0D108BD9-81ED-4DB2-BD59-A6C34878D82A}">
                    <a16:rowId xmlns:a16="http://schemas.microsoft.com/office/drawing/2014/main" val="3399160842"/>
                  </a:ext>
                </a:extLst>
              </a:tr>
              <a:tr h="194988">
                <a:tc vMerge="1">
                  <a:txBody>
                    <a:bodyPr/>
                    <a:lstStyle/>
                    <a:p>
                      <a:pPr algn="ctr"/>
                      <a:endParaRPr lang="en-US" sz="1100" b="0" dirty="0">
                        <a:latin typeface="+mn-lt"/>
                        <a:cs typeface="Courier New" panose="02070309020205020404" pitchFamily="49" charset="0"/>
                      </a:endParaRPr>
                    </a:p>
                  </a:txBody>
                  <a:tcPr anchor="ctr"/>
                </a:tc>
                <a:tc>
                  <a:txBody>
                    <a:bodyPr/>
                    <a:lstStyle/>
                    <a:p>
                      <a:r>
                        <a:rPr lang="en-US" sz="1200" b="1" dirty="0">
                          <a:solidFill>
                            <a:schemeClr val="tx1"/>
                          </a:solidFill>
                          <a:latin typeface="Arial" panose="020B0604020202020204" pitchFamily="34" charset="0"/>
                          <a:cs typeface="Arial" panose="020B0604020202020204" pitchFamily="34" charset="0"/>
                        </a:rPr>
                        <a:t>DP</a:t>
                      </a:r>
                      <a:r>
                        <a:rPr lang="en-US" sz="1200" dirty="0">
                          <a:solidFill>
                            <a:schemeClr val="tx1"/>
                          </a:solidFill>
                          <a:latin typeface="Arial" panose="020B0604020202020204" pitchFamily="34" charset="0"/>
                          <a:cs typeface="Arial" panose="020B0604020202020204" pitchFamily="34" charset="0"/>
                        </a:rPr>
                        <a:t>: same as DH </a:t>
                      </a:r>
                    </a:p>
                  </a:txBody>
                  <a:tcPr/>
                </a:tc>
                <a:tc>
                  <a:txBody>
                    <a:bodyPr/>
                    <a:lstStyle/>
                    <a:p>
                      <a:pPr algn="ctr"/>
                      <a:r>
                        <a:rPr lang="en-US" sz="1200" b="1" dirty="0">
                          <a:solidFill>
                            <a:schemeClr val="tx1"/>
                          </a:solidFill>
                          <a:latin typeface="Arial" panose="020B0604020202020204" pitchFamily="34" charset="0"/>
                          <a:cs typeface="Arial" panose="020B0604020202020204" pitchFamily="34" charset="0"/>
                        </a:rPr>
                        <a:t>634</a:t>
                      </a:r>
                    </a:p>
                  </a:txBody>
                  <a:tcPr anchor="ctr"/>
                </a:tc>
                <a:tc>
                  <a:txBody>
                    <a:bodyPr/>
                    <a:lstStyle/>
                    <a:p>
                      <a:pPr algn="l"/>
                      <a:r>
                        <a:rPr lang="en-US" sz="1200" u="sng" dirty="0">
                          <a:solidFill>
                            <a:schemeClr val="tx1"/>
                          </a:solidFill>
                          <a:latin typeface="Courier New" panose="02070309020205020404" pitchFamily="49" charset="0"/>
                          <a:cs typeface="Courier New" panose="02070309020205020404" pitchFamily="49" charset="0"/>
                        </a:rPr>
                        <a:t>GAGGTCTAGCCCTGTAGTGGCAACAAG</a:t>
                      </a:r>
                    </a:p>
                  </a:txBody>
                  <a:tcPr anchor="ctr"/>
                </a:tc>
                <a:tc>
                  <a:txBody>
                    <a:bodyPr/>
                    <a:lstStyle/>
                    <a:p>
                      <a:pPr algn="l"/>
                      <a:r>
                        <a:rPr lang="en-US" sz="1200" u="sng" dirty="0">
                          <a:solidFill>
                            <a:schemeClr val="tx1"/>
                          </a:solidFill>
                          <a:latin typeface="Courier New" panose="02070309020205020404" pitchFamily="49" charset="0"/>
                          <a:cs typeface="Courier New" panose="02070309020205020404" pitchFamily="49" charset="0"/>
                        </a:rPr>
                        <a:t>TGTGAAAGAAAGCCAGGAAGCTCTCA</a:t>
                      </a:r>
                    </a:p>
                  </a:txBody>
                  <a:tcPr anchor="ctr"/>
                </a:tc>
                <a:extLst>
                  <a:ext uri="{0D108BD9-81ED-4DB2-BD59-A6C34878D82A}">
                    <a16:rowId xmlns:a16="http://schemas.microsoft.com/office/drawing/2014/main" val="372757760"/>
                  </a:ext>
                </a:extLst>
              </a:tr>
              <a:tr h="194988">
                <a:tc rowSpan="2">
                  <a:txBody>
                    <a:bodyPr/>
                    <a:lstStyle/>
                    <a:p>
                      <a:pPr algn="ctr"/>
                      <a:r>
                        <a:rPr lang="en-US" sz="1200" b="1" dirty="0">
                          <a:solidFill>
                            <a:schemeClr val="tx1"/>
                          </a:solidFill>
                          <a:latin typeface="Arial" panose="020B0604020202020204" pitchFamily="34" charset="0"/>
                          <a:cs typeface="Arial" panose="020B0604020202020204" pitchFamily="34" charset="0"/>
                        </a:rPr>
                        <a:t>PUH-</a:t>
                      </a:r>
                      <a:r>
                        <a:rPr lang="en-US" sz="1200" b="1" dirty="0" err="1">
                          <a:solidFill>
                            <a:schemeClr val="tx1"/>
                          </a:solidFill>
                          <a:latin typeface="Arial" panose="020B0604020202020204" pitchFamily="34" charset="0"/>
                          <a:cs typeface="Arial" panose="020B0604020202020204" pitchFamily="34" charset="0"/>
                        </a:rPr>
                        <a:t>loxP</a:t>
                      </a:r>
                      <a:r>
                        <a:rPr lang="en-US" sz="1200" b="1" dirty="0">
                          <a:solidFill>
                            <a:schemeClr val="tx1"/>
                          </a:solidFill>
                          <a:latin typeface="Arial" panose="020B0604020202020204" pitchFamily="34" charset="0"/>
                          <a:cs typeface="Arial" panose="020B0604020202020204" pitchFamily="34" charset="0"/>
                        </a:rPr>
                        <a:t>-Neo-</a:t>
                      </a:r>
                      <a:r>
                        <a:rPr lang="en-US" sz="1200" b="1" dirty="0" err="1">
                          <a:solidFill>
                            <a:schemeClr val="tx1"/>
                          </a:solidFill>
                          <a:latin typeface="Arial" panose="020B0604020202020204" pitchFamily="34" charset="0"/>
                          <a:cs typeface="Arial" panose="020B0604020202020204" pitchFamily="34" charset="0"/>
                        </a:rPr>
                        <a:t>loxP</a:t>
                      </a:r>
                      <a:r>
                        <a:rPr lang="en-US" sz="1200" b="1" dirty="0">
                          <a:solidFill>
                            <a:schemeClr val="tx1"/>
                          </a:solidFill>
                          <a:latin typeface="Arial" panose="020B0604020202020204" pitchFamily="34" charset="0"/>
                          <a:cs typeface="Arial" panose="020B0604020202020204" pitchFamily="34" charset="0"/>
                        </a:rPr>
                        <a:t>-PDH cassette </a:t>
                      </a:r>
                    </a:p>
                    <a:p>
                      <a:pPr algn="ctr"/>
                      <a:r>
                        <a:rPr lang="en-US" sz="1200" b="0" dirty="0">
                          <a:solidFill>
                            <a:schemeClr val="tx1"/>
                          </a:solidFill>
                          <a:latin typeface="Arial" panose="020B0604020202020204" pitchFamily="34" charset="0"/>
                          <a:cs typeface="Arial" panose="020B0604020202020204" pitchFamily="34" charset="0"/>
                        </a:rPr>
                        <a:t>(2.85 kb)</a:t>
                      </a:r>
                    </a:p>
                  </a:txBody>
                  <a:tcPr anchor="ctr"/>
                </a:tc>
                <a:tc>
                  <a:txBody>
                    <a:bodyPr/>
                    <a:lstStyle/>
                    <a:p>
                      <a:r>
                        <a:rPr lang="en-US" sz="1200" b="1" dirty="0">
                          <a:solidFill>
                            <a:schemeClr val="tx1"/>
                          </a:solidFill>
                          <a:latin typeface="Arial" panose="020B0604020202020204" pitchFamily="34" charset="0"/>
                          <a:cs typeface="Arial" panose="020B0604020202020204" pitchFamily="34" charset="0"/>
                        </a:rPr>
                        <a:t>PUH</a:t>
                      </a:r>
                      <a:r>
                        <a:rPr lang="en-US" sz="1200" dirty="0">
                          <a:solidFill>
                            <a:schemeClr val="tx1"/>
                          </a:solidFill>
                          <a:latin typeface="Arial" panose="020B0604020202020204" pitchFamily="34" charset="0"/>
                          <a:cs typeface="Arial" panose="020B0604020202020204" pitchFamily="34" charset="0"/>
                        </a:rPr>
                        <a:t>: 5' TM4SF1 homology arm of </a:t>
                      </a:r>
                      <a:r>
                        <a:rPr lang="en-US" sz="1200" dirty="0" err="1">
                          <a:solidFill>
                            <a:schemeClr val="tx1"/>
                          </a:solidFill>
                          <a:latin typeface="Arial" panose="020B0604020202020204" pitchFamily="34" charset="0"/>
                          <a:cs typeface="Arial" panose="020B0604020202020204" pitchFamily="34" charset="0"/>
                        </a:rPr>
                        <a:t>loxP</a:t>
                      </a:r>
                      <a:r>
                        <a:rPr lang="en-US" sz="1200" dirty="0">
                          <a:solidFill>
                            <a:schemeClr val="tx1"/>
                          </a:solidFill>
                          <a:latin typeface="Arial" panose="020B0604020202020204" pitchFamily="34" charset="0"/>
                          <a:cs typeface="Arial" panose="020B0604020202020204" pitchFamily="34" charset="0"/>
                        </a:rPr>
                        <a:t>-Neo-</a:t>
                      </a:r>
                      <a:r>
                        <a:rPr lang="en-US" sz="1200" dirty="0" err="1">
                          <a:solidFill>
                            <a:schemeClr val="tx1"/>
                          </a:solidFill>
                          <a:latin typeface="Arial" panose="020B0604020202020204" pitchFamily="34" charset="0"/>
                          <a:cs typeface="Arial" panose="020B0604020202020204" pitchFamily="34" charset="0"/>
                        </a:rPr>
                        <a:t>loxP</a:t>
                      </a:r>
                      <a:r>
                        <a:rPr lang="en-US" sz="1200" dirty="0">
                          <a:solidFill>
                            <a:schemeClr val="tx1"/>
                          </a:solidFill>
                          <a:latin typeface="Arial" panose="020B0604020202020204" pitchFamily="34" charset="0"/>
                          <a:cs typeface="Arial" panose="020B0604020202020204" pitchFamily="34" charset="0"/>
                        </a:rPr>
                        <a:t> </a:t>
                      </a:r>
                      <a:r>
                        <a:rPr lang="en-US" sz="1200" dirty="0" err="1">
                          <a:solidFill>
                            <a:schemeClr val="tx1"/>
                          </a:solidFill>
                          <a:latin typeface="Arial" panose="020B0604020202020204" pitchFamily="34" charset="0"/>
                          <a:cs typeface="Arial" panose="020B0604020202020204" pitchFamily="34" charset="0"/>
                        </a:rPr>
                        <a:t>casette</a:t>
                      </a:r>
                      <a:endParaRPr lang="en-US" sz="1200" dirty="0">
                        <a:solidFill>
                          <a:schemeClr val="tx1"/>
                        </a:solidFill>
                        <a:latin typeface="Arial" panose="020B0604020202020204" pitchFamily="34" charset="0"/>
                        <a:cs typeface="Arial" panose="020B0604020202020204" pitchFamily="34" charset="0"/>
                      </a:endParaRPr>
                    </a:p>
                  </a:txBody>
                  <a:tcPr/>
                </a:tc>
                <a:tc>
                  <a:txBody>
                    <a:bodyPr/>
                    <a:lstStyle/>
                    <a:p>
                      <a:pPr algn="ctr"/>
                      <a:r>
                        <a:rPr lang="en-US" sz="1200" b="1" dirty="0">
                          <a:solidFill>
                            <a:schemeClr val="tx1"/>
                          </a:solidFill>
                          <a:latin typeface="Arial" panose="020B0604020202020204" pitchFamily="34" charset="0"/>
                          <a:cs typeface="Arial" panose="020B0604020202020204" pitchFamily="34" charset="0"/>
                        </a:rPr>
                        <a:t>463</a:t>
                      </a:r>
                    </a:p>
                  </a:txBody>
                  <a:tcPr anchor="ctr"/>
                </a:tc>
                <a:tc>
                  <a:txBody>
                    <a:bodyPr/>
                    <a:lstStyle/>
                    <a:p>
                      <a:pPr algn="l"/>
                      <a:r>
                        <a:rPr lang="en-US" sz="1200" u="sng" dirty="0">
                          <a:solidFill>
                            <a:schemeClr val="tx1"/>
                          </a:solidFill>
                          <a:latin typeface="Courier New" panose="02070309020205020404" pitchFamily="49" charset="0"/>
                          <a:cs typeface="Courier New" panose="02070309020205020404" pitchFamily="49" charset="0"/>
                        </a:rPr>
                        <a:t>GTGCCGTGGGCCTCCTTCACCTTTTC</a:t>
                      </a:r>
                    </a:p>
                  </a:txBody>
                  <a:tcPr anchor="ctr"/>
                </a:tc>
                <a:tc>
                  <a:txBody>
                    <a:bodyPr/>
                    <a:lstStyle/>
                    <a:p>
                      <a:pPr algn="l"/>
                      <a:r>
                        <a:rPr lang="en-US" sz="1200" u="sng" dirty="0">
                          <a:solidFill>
                            <a:schemeClr val="tx1"/>
                          </a:solidFill>
                          <a:latin typeface="Courier New" panose="02070309020205020404" pitchFamily="49" charset="0"/>
                          <a:cs typeface="Courier New" panose="02070309020205020404" pitchFamily="49" charset="0"/>
                        </a:rPr>
                        <a:t>GACTGTGCCAGACTTCCCCTTCG</a:t>
                      </a:r>
                      <a:r>
                        <a:rPr lang="en-US" sz="1200" dirty="0">
                          <a:solidFill>
                            <a:schemeClr val="tx1"/>
                          </a:solidFill>
                          <a:latin typeface="Courier New" panose="02070309020205020404" pitchFamily="49" charset="0"/>
                          <a:cs typeface="Courier New" panose="02070309020205020404" pitchFamily="49" charset="0"/>
                        </a:rPr>
                        <a:t>AATAGGAGACCGTGC</a:t>
                      </a:r>
                    </a:p>
                  </a:txBody>
                  <a:tcPr anchor="ctr"/>
                </a:tc>
                <a:extLst>
                  <a:ext uri="{0D108BD9-81ED-4DB2-BD59-A6C34878D82A}">
                    <a16:rowId xmlns:a16="http://schemas.microsoft.com/office/drawing/2014/main" val="189600263"/>
                  </a:ext>
                </a:extLst>
              </a:tr>
              <a:tr h="250699">
                <a:tc vMerge="1">
                  <a:txBody>
                    <a:bodyPr/>
                    <a:lstStyle/>
                    <a:p>
                      <a:endParaRPr lang="en-US" sz="1100" dirty="0">
                        <a:latin typeface="+mn-lt"/>
                        <a:cs typeface="Courier New" panose="02070309020205020404" pitchFamily="49" charset="0"/>
                      </a:endParaRPr>
                    </a:p>
                  </a:txBody>
                  <a:tcPr/>
                </a:tc>
                <a:tc>
                  <a:txBody>
                    <a:bodyPr/>
                    <a:lstStyle/>
                    <a:p>
                      <a:r>
                        <a:rPr lang="en-US" sz="1200" b="1" dirty="0">
                          <a:solidFill>
                            <a:schemeClr val="tx1"/>
                          </a:solidFill>
                          <a:latin typeface="Arial" panose="020B0604020202020204" pitchFamily="34" charset="0"/>
                          <a:cs typeface="Arial" panose="020B0604020202020204" pitchFamily="34" charset="0"/>
                        </a:rPr>
                        <a:t>PDH</a:t>
                      </a:r>
                      <a:r>
                        <a:rPr lang="en-US" sz="1200" dirty="0">
                          <a:solidFill>
                            <a:schemeClr val="tx1"/>
                          </a:solidFill>
                          <a:latin typeface="Arial" panose="020B0604020202020204" pitchFamily="34" charset="0"/>
                          <a:cs typeface="Arial" panose="020B0604020202020204" pitchFamily="34" charset="0"/>
                        </a:rPr>
                        <a:t>: 3' TM4SF1 homology arm of </a:t>
                      </a:r>
                      <a:r>
                        <a:rPr lang="en-US" sz="1200" dirty="0" err="1">
                          <a:solidFill>
                            <a:schemeClr val="tx1"/>
                          </a:solidFill>
                          <a:latin typeface="Arial" panose="020B0604020202020204" pitchFamily="34" charset="0"/>
                          <a:cs typeface="Arial" panose="020B0604020202020204" pitchFamily="34" charset="0"/>
                        </a:rPr>
                        <a:t>loxP</a:t>
                      </a:r>
                      <a:r>
                        <a:rPr lang="en-US" sz="1200" dirty="0">
                          <a:solidFill>
                            <a:schemeClr val="tx1"/>
                          </a:solidFill>
                          <a:latin typeface="Arial" panose="020B0604020202020204" pitchFamily="34" charset="0"/>
                          <a:cs typeface="Arial" panose="020B0604020202020204" pitchFamily="34" charset="0"/>
                        </a:rPr>
                        <a:t>-Neo-</a:t>
                      </a:r>
                      <a:r>
                        <a:rPr lang="en-US" sz="1200" dirty="0" err="1">
                          <a:solidFill>
                            <a:schemeClr val="tx1"/>
                          </a:solidFill>
                          <a:latin typeface="Arial" panose="020B0604020202020204" pitchFamily="34" charset="0"/>
                          <a:cs typeface="Arial" panose="020B0604020202020204" pitchFamily="34" charset="0"/>
                        </a:rPr>
                        <a:t>loxP</a:t>
                      </a:r>
                      <a:r>
                        <a:rPr lang="en-US" sz="1200" dirty="0">
                          <a:solidFill>
                            <a:schemeClr val="tx1"/>
                          </a:solidFill>
                          <a:latin typeface="Arial" panose="020B0604020202020204" pitchFamily="34" charset="0"/>
                          <a:cs typeface="Arial" panose="020B0604020202020204" pitchFamily="34" charset="0"/>
                        </a:rPr>
                        <a:t> </a:t>
                      </a:r>
                      <a:r>
                        <a:rPr lang="en-US" sz="1200" dirty="0" err="1">
                          <a:solidFill>
                            <a:schemeClr val="tx1"/>
                          </a:solidFill>
                          <a:latin typeface="Arial" panose="020B0604020202020204" pitchFamily="34" charset="0"/>
                          <a:cs typeface="Arial" panose="020B0604020202020204" pitchFamily="34" charset="0"/>
                        </a:rPr>
                        <a:t>casette</a:t>
                      </a:r>
                      <a:endParaRPr lang="en-US" sz="1200" dirty="0">
                        <a:solidFill>
                          <a:schemeClr val="tx1"/>
                        </a:solidFill>
                        <a:latin typeface="Arial" panose="020B0604020202020204" pitchFamily="34" charset="0"/>
                        <a:cs typeface="Arial" panose="020B0604020202020204" pitchFamily="34" charset="0"/>
                      </a:endParaRPr>
                    </a:p>
                  </a:txBody>
                  <a:tcPr/>
                </a:tc>
                <a:tc>
                  <a:txBody>
                    <a:bodyPr/>
                    <a:lstStyle/>
                    <a:p>
                      <a:pPr algn="ctr"/>
                      <a:r>
                        <a:rPr lang="en-US" sz="1200" b="1" dirty="0">
                          <a:solidFill>
                            <a:schemeClr val="tx1"/>
                          </a:solidFill>
                          <a:latin typeface="Arial" panose="020B0604020202020204" pitchFamily="34" charset="0"/>
                          <a:cs typeface="Arial" panose="020B0604020202020204" pitchFamily="34" charset="0"/>
                        </a:rPr>
                        <a:t>587</a:t>
                      </a:r>
                    </a:p>
                  </a:txBody>
                  <a:tcPr anchor="ctr"/>
                </a:tc>
                <a:tc>
                  <a:txBody>
                    <a:bodyPr/>
                    <a:lstStyle/>
                    <a:p>
                      <a:pPr algn="l"/>
                      <a:r>
                        <a:rPr lang="en-US" sz="1200" dirty="0">
                          <a:solidFill>
                            <a:schemeClr val="tx1"/>
                          </a:solidFill>
                          <a:latin typeface="Courier New" panose="02070309020205020404" pitchFamily="49" charset="0"/>
                          <a:cs typeface="Courier New" panose="02070309020205020404" pitchFamily="49" charset="0"/>
                        </a:rPr>
                        <a:t>CTCGCGTCTCAATAC</a:t>
                      </a:r>
                      <a:r>
                        <a:rPr lang="en-US" sz="1200" u="sng" dirty="0">
                          <a:solidFill>
                            <a:schemeClr val="tx1"/>
                          </a:solidFill>
                          <a:latin typeface="Courier New" panose="02070309020205020404" pitchFamily="49" charset="0"/>
                          <a:cs typeface="Courier New" panose="02070309020205020404" pitchFamily="49" charset="0"/>
                        </a:rPr>
                        <a:t>CTAGTAACACATTCTTAACCACAATGCT</a:t>
                      </a:r>
                    </a:p>
                  </a:txBody>
                  <a:tcPr anchor="ctr"/>
                </a:tc>
                <a:tc>
                  <a:txBody>
                    <a:bodyPr/>
                    <a:lstStyle/>
                    <a:p>
                      <a:pPr algn="l"/>
                      <a:r>
                        <a:rPr lang="en-US" sz="1200" u="sng" dirty="0">
                          <a:solidFill>
                            <a:schemeClr val="tx1"/>
                          </a:solidFill>
                          <a:latin typeface="Courier New" panose="02070309020205020404" pitchFamily="49" charset="0"/>
                          <a:cs typeface="Courier New" panose="02070309020205020404" pitchFamily="49" charset="0"/>
                        </a:rPr>
                        <a:t>TCAGTGTCGTTAAGAGAGGCCCATTGTC</a:t>
                      </a:r>
                    </a:p>
                  </a:txBody>
                  <a:tcPr anchor="ctr"/>
                </a:tc>
                <a:extLst>
                  <a:ext uri="{0D108BD9-81ED-4DB2-BD59-A6C34878D82A}">
                    <a16:rowId xmlns:a16="http://schemas.microsoft.com/office/drawing/2014/main" val="2221358914"/>
                  </a:ext>
                </a:extLst>
              </a:tr>
              <a:tr h="19498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Arial" panose="020B0604020202020204" pitchFamily="34" charset="0"/>
                          <a:cs typeface="Arial" panose="020B0604020202020204" pitchFamily="34" charset="0"/>
                        </a:rPr>
                        <a:t>pM253/PUH-</a:t>
                      </a:r>
                      <a:r>
                        <a:rPr lang="en-US" sz="1200" b="1" dirty="0" err="1">
                          <a:solidFill>
                            <a:schemeClr val="tx1"/>
                          </a:solidFill>
                          <a:latin typeface="Arial" panose="020B0604020202020204" pitchFamily="34" charset="0"/>
                          <a:cs typeface="Arial" panose="020B0604020202020204" pitchFamily="34" charset="0"/>
                        </a:rPr>
                        <a:t>loxP</a:t>
                      </a:r>
                      <a:r>
                        <a:rPr lang="en-US" sz="1200" b="1" dirty="0">
                          <a:solidFill>
                            <a:schemeClr val="tx1"/>
                          </a:solidFill>
                          <a:latin typeface="Arial" panose="020B0604020202020204" pitchFamily="34" charset="0"/>
                          <a:cs typeface="Arial" panose="020B0604020202020204" pitchFamily="34" charset="0"/>
                        </a:rPr>
                        <a:t>-Neo-</a:t>
                      </a:r>
                      <a:r>
                        <a:rPr lang="en-US" sz="1200" b="1" dirty="0" err="1">
                          <a:solidFill>
                            <a:schemeClr val="tx1"/>
                          </a:solidFill>
                          <a:latin typeface="Arial" panose="020B0604020202020204" pitchFamily="34" charset="0"/>
                          <a:cs typeface="Arial" panose="020B0604020202020204" pitchFamily="34" charset="0"/>
                        </a:rPr>
                        <a:t>loxP</a:t>
                      </a:r>
                      <a:r>
                        <a:rPr lang="en-US" sz="1200" b="1" dirty="0">
                          <a:solidFill>
                            <a:schemeClr val="tx1"/>
                          </a:solidFill>
                          <a:latin typeface="Arial" panose="020B0604020202020204" pitchFamily="34" charset="0"/>
                          <a:cs typeface="Arial" panose="020B0604020202020204" pitchFamily="34" charset="0"/>
                        </a:rPr>
                        <a:t>-PDH targeting plasmid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Arial" panose="020B0604020202020204" pitchFamily="34" charset="0"/>
                          <a:cs typeface="Arial" panose="020B0604020202020204" pitchFamily="34" charset="0"/>
                        </a:rPr>
                        <a:t>(12.9 kb)</a:t>
                      </a:r>
                    </a:p>
                  </a:txBody>
                  <a:tcPr anchor="ctr"/>
                </a:tc>
                <a:tc>
                  <a:txBody>
                    <a:bodyPr/>
                    <a:lstStyle/>
                    <a:p>
                      <a:r>
                        <a:rPr lang="en-US" sz="1200" b="1" dirty="0">
                          <a:solidFill>
                            <a:schemeClr val="tx1"/>
                          </a:solidFill>
                          <a:latin typeface="Arial" panose="020B0604020202020204" pitchFamily="34" charset="0"/>
                          <a:cs typeface="Arial" panose="020B0604020202020204" pitchFamily="34" charset="0"/>
                        </a:rPr>
                        <a:t>TM-UPH-Neo</a:t>
                      </a:r>
                      <a:r>
                        <a:rPr lang="en-US" sz="1200" dirty="0">
                          <a:solidFill>
                            <a:schemeClr val="tx1"/>
                          </a:solidFill>
                          <a:latin typeface="Arial" panose="020B0604020202020204" pitchFamily="34" charset="0"/>
                          <a:cs typeface="Arial" panose="020B0604020202020204" pitchFamily="34" charset="0"/>
                        </a:rPr>
                        <a:t>:  adjacent to 5’ end of PUH and 5’ end of Neo</a:t>
                      </a:r>
                    </a:p>
                  </a:txBody>
                  <a:tcPr/>
                </a:tc>
                <a:tc>
                  <a:txBody>
                    <a:bodyPr/>
                    <a:lstStyle/>
                    <a:p>
                      <a:pPr algn="ctr"/>
                      <a:r>
                        <a:rPr lang="en-US" sz="1200" b="1" dirty="0">
                          <a:solidFill>
                            <a:schemeClr val="tx1"/>
                          </a:solidFill>
                          <a:latin typeface="Arial" panose="020B0604020202020204" pitchFamily="34" charset="0"/>
                          <a:cs typeface="Arial" panose="020B0604020202020204" pitchFamily="34" charset="0"/>
                        </a:rPr>
                        <a:t>717</a:t>
                      </a:r>
                    </a:p>
                  </a:txBody>
                  <a:tcPr anchor="ctr"/>
                </a:tc>
                <a:tc>
                  <a:txBody>
                    <a:bodyPr/>
                    <a:lstStyle/>
                    <a:p>
                      <a:pPr algn="l"/>
                      <a:r>
                        <a:rPr lang="en-US" sz="1200" u="sng" dirty="0">
                          <a:solidFill>
                            <a:schemeClr val="tx1"/>
                          </a:solidFill>
                          <a:latin typeface="Courier New" panose="02070309020205020404" pitchFamily="49" charset="0"/>
                          <a:cs typeface="Courier New" panose="02070309020205020404" pitchFamily="49" charset="0"/>
                        </a:rPr>
                        <a:t>GTCCAGTTGGGAATGTGACCTCTTCAC</a:t>
                      </a:r>
                    </a:p>
                  </a:txBody>
                  <a:tcPr anchor="ctr"/>
                </a:tc>
                <a:tc>
                  <a:txBody>
                    <a:bodyPr/>
                    <a:lstStyle/>
                    <a:p>
                      <a:pPr algn="l"/>
                      <a:r>
                        <a:rPr lang="en-US" sz="1200" u="none" dirty="0">
                          <a:solidFill>
                            <a:schemeClr val="tx1"/>
                          </a:solidFill>
                          <a:latin typeface="Courier New" panose="02070309020205020404" pitchFamily="49" charset="0"/>
                          <a:cs typeface="Courier New" panose="02070309020205020404" pitchFamily="49" charset="0"/>
                        </a:rPr>
                        <a:t>GAAGAGTCCTGAGGCGGAAAGAACCAGCT</a:t>
                      </a:r>
                    </a:p>
                  </a:txBody>
                  <a:tcPr anchor="ctr"/>
                </a:tc>
                <a:extLst>
                  <a:ext uri="{0D108BD9-81ED-4DB2-BD59-A6C34878D82A}">
                    <a16:rowId xmlns:a16="http://schemas.microsoft.com/office/drawing/2014/main" val="672451409"/>
                  </a:ext>
                </a:extLst>
              </a:tr>
              <a:tr h="181060">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Arial" panose="020B0604020202020204" pitchFamily="34" charset="0"/>
                          <a:cs typeface="Arial" panose="020B0604020202020204" pitchFamily="34" charset="0"/>
                        </a:rPr>
                        <a:t>Genotyping</a:t>
                      </a:r>
                      <a:r>
                        <a:rPr lang="en-US" sz="1200" dirty="0">
                          <a:solidFill>
                            <a:schemeClr val="tx1"/>
                          </a:solidFill>
                          <a:latin typeface="Arial" panose="020B0604020202020204" pitchFamily="34" charset="0"/>
                          <a:cs typeface="Arial" panose="020B0604020202020204" pitchFamily="34" charset="0"/>
                        </a:rPr>
                        <a:t> </a:t>
                      </a:r>
                    </a:p>
                  </a:txBody>
                  <a:tcPr anchor="ctr">
                    <a:solidFill>
                      <a:schemeClr val="accent1">
                        <a:lumMod val="20000"/>
                        <a:lumOff val="80000"/>
                      </a:schemeClr>
                    </a:solidFill>
                  </a:tcPr>
                </a:tc>
                <a:tc>
                  <a:txBody>
                    <a:bodyPr/>
                    <a:lstStyle/>
                    <a:p>
                      <a:r>
                        <a:rPr lang="en-US" sz="1200" b="1" dirty="0">
                          <a:solidFill>
                            <a:schemeClr val="tx1"/>
                          </a:solidFill>
                          <a:latin typeface="Arial" panose="020B0604020202020204" pitchFamily="34" charset="0"/>
                          <a:cs typeface="Arial" panose="020B0604020202020204" pitchFamily="34" charset="0"/>
                        </a:rPr>
                        <a:t>Wild type</a:t>
                      </a:r>
                      <a:endParaRPr lang="en-US" sz="1200" dirty="0">
                        <a:solidFill>
                          <a:schemeClr val="tx1"/>
                        </a:solidFill>
                        <a:latin typeface="Arial" panose="020B0604020202020204" pitchFamily="34" charset="0"/>
                        <a:cs typeface="Arial" panose="020B0604020202020204" pitchFamily="34" charset="0"/>
                      </a:endParaRPr>
                    </a:p>
                  </a:txBody>
                  <a:tcPr/>
                </a:tc>
                <a:tc>
                  <a:txBody>
                    <a:bodyPr/>
                    <a:lstStyle/>
                    <a:p>
                      <a:pPr algn="ctr"/>
                      <a:r>
                        <a:rPr lang="en-US" sz="1200" b="1" dirty="0">
                          <a:solidFill>
                            <a:schemeClr val="tx1"/>
                          </a:solidFill>
                          <a:latin typeface="Arial" panose="020B0604020202020204" pitchFamily="34" charset="0"/>
                          <a:cs typeface="Arial" panose="020B0604020202020204" pitchFamily="34" charset="0"/>
                        </a:rPr>
                        <a:t>596</a:t>
                      </a:r>
                    </a:p>
                  </a:txBody>
                  <a:tcPr anchor="ctr"/>
                </a:tc>
                <a:tc>
                  <a:txBody>
                    <a:bodyPr/>
                    <a:lstStyle/>
                    <a:p>
                      <a:pPr algn="l"/>
                      <a:r>
                        <a:rPr lang="en-US" sz="1200" u="sng" dirty="0">
                          <a:solidFill>
                            <a:schemeClr val="tx1"/>
                          </a:solidFill>
                          <a:latin typeface="Courier New" panose="02070309020205020404" pitchFamily="49" charset="0"/>
                          <a:cs typeface="Courier New" panose="02070309020205020404" pitchFamily="49" charset="0"/>
                        </a:rPr>
                        <a:t>CAGACTGGAAACGGTCCAAAAGGCTGCAAG</a:t>
                      </a:r>
                    </a:p>
                  </a:txBody>
                  <a:tcPr anchor="ctr"/>
                </a:tc>
                <a:tc>
                  <a:txBody>
                    <a:bodyPr/>
                    <a:lstStyle/>
                    <a:p>
                      <a:pPr algn="l"/>
                      <a:r>
                        <a:rPr lang="en-US" sz="1200" u="sng" dirty="0">
                          <a:solidFill>
                            <a:schemeClr val="tx1"/>
                          </a:solidFill>
                          <a:latin typeface="Courier New" panose="02070309020205020404" pitchFamily="49" charset="0"/>
                          <a:cs typeface="Courier New" panose="02070309020205020404" pitchFamily="49" charset="0"/>
                        </a:rPr>
                        <a:t>GAAACGGCTGAGGTGGTCCTCCGTAGCATAC</a:t>
                      </a:r>
                    </a:p>
                  </a:txBody>
                  <a:tcPr anchor="ctr"/>
                </a:tc>
                <a:extLst>
                  <a:ext uri="{0D108BD9-81ED-4DB2-BD59-A6C34878D82A}">
                    <a16:rowId xmlns:a16="http://schemas.microsoft.com/office/drawing/2014/main" val="815144527"/>
                  </a:ext>
                </a:extLst>
              </a:tr>
              <a:tr h="181060">
                <a:tc vMerge="1">
                  <a:txBody>
                    <a:bodyPr/>
                    <a:lstStyle/>
                    <a:p>
                      <a:pPr algn="ctr"/>
                      <a:endParaRPr lang="en-US" sz="1100" dirty="0">
                        <a:latin typeface="+mn-lt"/>
                        <a:cs typeface="Courier New" panose="02070309020205020404" pitchFamily="49" charset="0"/>
                      </a:endParaRPr>
                    </a:p>
                  </a:txBody>
                  <a:tcPr/>
                </a:tc>
                <a:tc>
                  <a:txBody>
                    <a:bodyPr/>
                    <a:lstStyle/>
                    <a:p>
                      <a:r>
                        <a:rPr lang="en-US" sz="1200" b="1" dirty="0">
                          <a:solidFill>
                            <a:schemeClr val="tx1"/>
                          </a:solidFill>
                          <a:latin typeface="Arial" panose="020B0604020202020204" pitchFamily="34" charset="0"/>
                          <a:cs typeface="Arial" panose="020B0604020202020204" pitchFamily="34" charset="0"/>
                        </a:rPr>
                        <a:t>Knockout</a:t>
                      </a:r>
                      <a:endParaRPr lang="en-US" sz="1200" dirty="0">
                        <a:solidFill>
                          <a:schemeClr val="tx1"/>
                        </a:solidFill>
                        <a:latin typeface="Arial" panose="020B0604020202020204" pitchFamily="34" charset="0"/>
                        <a:cs typeface="Arial" panose="020B0604020202020204" pitchFamily="34" charset="0"/>
                      </a:endParaRPr>
                    </a:p>
                  </a:txBody>
                  <a:tcPr/>
                </a:tc>
                <a:tc>
                  <a:txBody>
                    <a:bodyPr/>
                    <a:lstStyle/>
                    <a:p>
                      <a:pPr algn="ctr"/>
                      <a:r>
                        <a:rPr lang="en-US" sz="1200" b="1" dirty="0">
                          <a:solidFill>
                            <a:schemeClr val="tx1"/>
                          </a:solidFill>
                          <a:latin typeface="Arial" panose="020B0604020202020204" pitchFamily="34" charset="0"/>
                          <a:cs typeface="Arial" panose="020B0604020202020204" pitchFamily="34" charset="0"/>
                        </a:rPr>
                        <a:t>397</a:t>
                      </a:r>
                    </a:p>
                  </a:txBody>
                  <a:tcPr anchor="ctr"/>
                </a:tc>
                <a:tc>
                  <a:txBody>
                    <a:bodyPr/>
                    <a:lstStyle/>
                    <a:p>
                      <a:pPr algn="l"/>
                      <a:r>
                        <a:rPr lang="en-US" sz="1200" u="sng" dirty="0">
                          <a:solidFill>
                            <a:schemeClr val="tx1"/>
                          </a:solidFill>
                          <a:latin typeface="Courier New" panose="02070309020205020404" pitchFamily="49" charset="0"/>
                          <a:cs typeface="Courier New" panose="02070309020205020404" pitchFamily="49" charset="0"/>
                        </a:rPr>
                        <a:t>CAGACTGGAAACGGTCCAAAAGGCTGCAAG</a:t>
                      </a:r>
                    </a:p>
                  </a:txBody>
                  <a:tcPr anchor="ctr"/>
                </a:tc>
                <a:tc>
                  <a:txBody>
                    <a:bodyPr/>
                    <a:lstStyle/>
                    <a:p>
                      <a:pPr algn="l"/>
                      <a:r>
                        <a:rPr lang="en-US" sz="1200" dirty="0">
                          <a:solidFill>
                            <a:schemeClr val="tx1"/>
                          </a:solidFill>
                          <a:latin typeface="Courier New" panose="02070309020205020404" pitchFamily="49" charset="0"/>
                          <a:cs typeface="Courier New" panose="02070309020205020404" pitchFamily="49" charset="0"/>
                        </a:rPr>
                        <a:t>CTGGTTGCTGACTAATTGAGATGCATGCTTTGC</a:t>
                      </a:r>
                    </a:p>
                  </a:txBody>
                  <a:tcPr anchor="ctr"/>
                </a:tc>
                <a:extLst>
                  <a:ext uri="{0D108BD9-81ED-4DB2-BD59-A6C34878D82A}">
                    <a16:rowId xmlns:a16="http://schemas.microsoft.com/office/drawing/2014/main" val="2113019327"/>
                  </a:ext>
                </a:extLst>
              </a:tr>
              <a:tr h="181060">
                <a:tc gridSpan="5">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u="sng" dirty="0">
                          <a:solidFill>
                            <a:schemeClr val="tx1"/>
                          </a:solidFill>
                          <a:latin typeface="Arial" panose="020B0604020202020204" pitchFamily="34" charset="0"/>
                          <a:cs typeface="Arial" panose="020B0604020202020204" pitchFamily="34" charset="0"/>
                        </a:rPr>
                        <a:t>underline</a:t>
                      </a:r>
                      <a:r>
                        <a:rPr lang="en-US" sz="1200" dirty="0">
                          <a:solidFill>
                            <a:schemeClr val="tx1"/>
                          </a:solidFill>
                          <a:latin typeface="Arial" panose="020B0604020202020204" pitchFamily="34" charset="0"/>
                          <a:cs typeface="Arial" panose="020B0604020202020204" pitchFamily="34" charset="0"/>
                        </a:rPr>
                        <a:t>: part of </a:t>
                      </a:r>
                      <a:r>
                        <a:rPr lang="en-US" sz="1200" i="1" dirty="0">
                          <a:solidFill>
                            <a:schemeClr val="tx1"/>
                          </a:solidFill>
                          <a:latin typeface="Arial" panose="020B0604020202020204" pitchFamily="34" charset="0"/>
                          <a:cs typeface="Arial" panose="020B0604020202020204" pitchFamily="34" charset="0"/>
                        </a:rPr>
                        <a:t>Tm4sf1</a:t>
                      </a:r>
                      <a:r>
                        <a:rPr lang="en-US" sz="1200" dirty="0">
                          <a:solidFill>
                            <a:schemeClr val="tx1"/>
                          </a:solidFill>
                          <a:latin typeface="Arial" panose="020B0604020202020204" pitchFamily="34" charset="0"/>
                          <a:cs typeface="Arial" panose="020B0604020202020204" pitchFamily="34" charset="0"/>
                        </a:rPr>
                        <a:t> genomic sequence</a:t>
                      </a:r>
                    </a:p>
                  </a:txBody>
                  <a:tcPr anchor="ctr">
                    <a:solidFill>
                      <a:schemeClr val="bg1"/>
                    </a:solidFill>
                  </a:tcPr>
                </a:tc>
                <a:tc hMerge="1">
                  <a:txBody>
                    <a:bodyPr/>
                    <a:lstStyle/>
                    <a:p>
                      <a:endParaRPr lang="en-US" sz="1100" dirty="0">
                        <a:latin typeface="+mn-lt"/>
                        <a:cs typeface="Courier New" panose="02070309020205020404" pitchFamily="49" charset="0"/>
                      </a:endParaRPr>
                    </a:p>
                  </a:txBody>
                  <a:tcPr/>
                </a:tc>
                <a:tc hMerge="1">
                  <a:txBody>
                    <a:bodyPr/>
                    <a:lstStyle/>
                    <a:p>
                      <a:pPr algn="ctr"/>
                      <a:endParaRPr lang="en-US" sz="1000" b="1" dirty="0">
                        <a:latin typeface="Courier New" panose="02070309020205020404" pitchFamily="49" charset="0"/>
                        <a:cs typeface="Courier New" panose="02070309020205020404" pitchFamily="49" charset="0"/>
                      </a:endParaRPr>
                    </a:p>
                  </a:txBody>
                  <a:tcPr anchor="ctr"/>
                </a:tc>
                <a:tc hMerge="1">
                  <a:txBody>
                    <a:bodyPr/>
                    <a:lstStyle/>
                    <a:p>
                      <a:pPr algn="ctr"/>
                      <a:endParaRPr lang="en-US" sz="1000" u="sng" dirty="0">
                        <a:latin typeface="Courier New" panose="02070309020205020404" pitchFamily="49" charset="0"/>
                        <a:cs typeface="Courier New" panose="02070309020205020404" pitchFamily="49" charset="0"/>
                      </a:endParaRPr>
                    </a:p>
                  </a:txBody>
                  <a:tcPr anchor="ctr"/>
                </a:tc>
                <a:tc hMerge="1">
                  <a:txBody>
                    <a:bodyPr/>
                    <a:lstStyle/>
                    <a:p>
                      <a:pPr algn="ctr"/>
                      <a:endParaRPr lang="en-US" sz="1000" dirty="0">
                        <a:latin typeface="Courier New" pitchFamily="49" charset="0"/>
                        <a:cs typeface="Courier New" pitchFamily="49" charset="0"/>
                      </a:endParaRPr>
                    </a:p>
                  </a:txBody>
                  <a:tcPr anchor="ctr"/>
                </a:tc>
                <a:extLst>
                  <a:ext uri="{0D108BD9-81ED-4DB2-BD59-A6C34878D82A}">
                    <a16:rowId xmlns:a16="http://schemas.microsoft.com/office/drawing/2014/main" val="3252050854"/>
                  </a:ext>
                </a:extLst>
              </a:tr>
            </a:tbl>
          </a:graphicData>
        </a:graphic>
      </p:graphicFrame>
    </p:spTree>
    <p:extLst>
      <p:ext uri="{BB962C8B-B14F-4D97-AF65-F5344CB8AC3E}">
        <p14:creationId xmlns:p14="http://schemas.microsoft.com/office/powerpoint/2010/main" val="20001797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19DB922-42CB-D817-3578-192D7ACEC31A}"/>
              </a:ext>
            </a:extLst>
          </p:cNvPr>
          <p:cNvGraphicFramePr>
            <a:graphicFrameLocks noGrp="1"/>
          </p:cNvGraphicFramePr>
          <p:nvPr>
            <p:extLst>
              <p:ext uri="{D42A27DB-BD31-4B8C-83A1-F6EECF244321}">
                <p14:modId xmlns:p14="http://schemas.microsoft.com/office/powerpoint/2010/main" val="1255762618"/>
              </p:ext>
            </p:extLst>
          </p:nvPr>
        </p:nvGraphicFramePr>
        <p:xfrm>
          <a:off x="2211977" y="1349700"/>
          <a:ext cx="7689669" cy="3291840"/>
        </p:xfrm>
        <a:graphic>
          <a:graphicData uri="http://schemas.openxmlformats.org/drawingml/2006/table">
            <a:tbl>
              <a:tblPr firstRow="1" bandRow="1">
                <a:tableStyleId>{5C22544A-7EE6-4342-B048-85BDC9FD1C3A}</a:tableStyleId>
              </a:tblPr>
              <a:tblGrid>
                <a:gridCol w="589115">
                  <a:extLst>
                    <a:ext uri="{9D8B030D-6E8A-4147-A177-3AD203B41FA5}">
                      <a16:colId xmlns:a16="http://schemas.microsoft.com/office/drawing/2014/main" val="3398583142"/>
                    </a:ext>
                  </a:extLst>
                </a:gridCol>
                <a:gridCol w="508157">
                  <a:extLst>
                    <a:ext uri="{9D8B030D-6E8A-4147-A177-3AD203B41FA5}">
                      <a16:colId xmlns:a16="http://schemas.microsoft.com/office/drawing/2014/main" val="1022050098"/>
                    </a:ext>
                  </a:extLst>
                </a:gridCol>
                <a:gridCol w="1010202">
                  <a:extLst>
                    <a:ext uri="{9D8B030D-6E8A-4147-A177-3AD203B41FA5}">
                      <a16:colId xmlns:a16="http://schemas.microsoft.com/office/drawing/2014/main" val="1924165310"/>
                    </a:ext>
                  </a:extLst>
                </a:gridCol>
                <a:gridCol w="2795452">
                  <a:extLst>
                    <a:ext uri="{9D8B030D-6E8A-4147-A177-3AD203B41FA5}">
                      <a16:colId xmlns:a16="http://schemas.microsoft.com/office/drawing/2014/main" val="717686739"/>
                    </a:ext>
                  </a:extLst>
                </a:gridCol>
                <a:gridCol w="2786743">
                  <a:extLst>
                    <a:ext uri="{9D8B030D-6E8A-4147-A177-3AD203B41FA5}">
                      <a16:colId xmlns:a16="http://schemas.microsoft.com/office/drawing/2014/main" val="2041860246"/>
                    </a:ext>
                  </a:extLst>
                </a:gridCol>
              </a:tblGrid>
              <a:tr h="194988">
                <a:tc grid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Arial" panose="020B0604020202020204" pitchFamily="34" charset="0"/>
                          <a:cs typeface="Arial" panose="020B0604020202020204" pitchFamily="34" charset="0"/>
                        </a:rPr>
                        <a:t>Table S2. Real-time PCR primer sequences used in MGTP approach to quantitative real-time PCR</a:t>
                      </a:r>
                    </a:p>
                  </a:txBody>
                  <a:tcPr anchor="ctr">
                    <a:solidFill>
                      <a:schemeClr val="bg1"/>
                    </a:solidFill>
                  </a:tcPr>
                </a:tc>
                <a:tc hMerge="1">
                  <a:txBody>
                    <a:bodyPr/>
                    <a:lstStyle/>
                    <a:p>
                      <a:endParaRPr lang="en-US"/>
                    </a:p>
                  </a:txBody>
                  <a:tcPr/>
                </a:tc>
                <a:tc hMerge="1">
                  <a:txBody>
                    <a:bodyPr/>
                    <a:lstStyle/>
                    <a:p>
                      <a:endParaRPr lang="en-US"/>
                    </a:p>
                  </a:txBody>
                  <a:tcPr/>
                </a:tc>
                <a:tc hMerge="1">
                  <a:txBody>
                    <a:bodyPr/>
                    <a:lstStyle/>
                    <a:p>
                      <a:pPr algn="l"/>
                      <a:endParaRPr lang="en-US" sz="1100" dirty="0">
                        <a:latin typeface="+mn-lt"/>
                        <a:cs typeface="Courier New" panose="02070309020205020404" pitchFamily="49" charset="0"/>
                      </a:endParaRPr>
                    </a:p>
                  </a:txBody>
                  <a:tcPr anchor="ctr">
                    <a:solidFill>
                      <a:schemeClr val="bg1"/>
                    </a:solidFill>
                  </a:tcPr>
                </a:tc>
                <a:tc hMerge="1">
                  <a:txBody>
                    <a:bodyPr/>
                    <a:lstStyle/>
                    <a:p>
                      <a:pPr algn="l"/>
                      <a:endParaRPr lang="en-US" sz="1100" dirty="0">
                        <a:latin typeface="+mn-lt"/>
                        <a:cs typeface="Courier New" panose="02070309020205020404" pitchFamily="49" charset="0"/>
                      </a:endParaRPr>
                    </a:p>
                  </a:txBody>
                  <a:tcPr anchor="ctr">
                    <a:solidFill>
                      <a:schemeClr val="bg1"/>
                    </a:solidFill>
                  </a:tcPr>
                </a:tc>
                <a:extLst>
                  <a:ext uri="{0D108BD9-81ED-4DB2-BD59-A6C34878D82A}">
                    <a16:rowId xmlns:a16="http://schemas.microsoft.com/office/drawing/2014/main" val="2704845487"/>
                  </a:ext>
                </a:extLst>
              </a:tr>
              <a:tr h="194988">
                <a:tc gridSpan="2">
                  <a:txBody>
                    <a:bodyPr/>
                    <a:lstStyle/>
                    <a:p>
                      <a:pPr algn="ctr"/>
                      <a:r>
                        <a:rPr lang="en-US" sz="1200" b="1" dirty="0">
                          <a:solidFill>
                            <a:schemeClr val="tx1"/>
                          </a:solidFill>
                          <a:latin typeface="Arial" panose="020B0604020202020204" pitchFamily="34" charset="0"/>
                          <a:cs typeface="Arial" panose="020B0604020202020204" pitchFamily="34" charset="0"/>
                        </a:rPr>
                        <a:t>Gene</a:t>
                      </a:r>
                    </a:p>
                  </a:txBody>
                  <a:tcPr anchor="ctr"/>
                </a:tc>
                <a:tc hMerge="1">
                  <a:txBody>
                    <a:bodyPr/>
                    <a:lstStyle/>
                    <a:p>
                      <a:endParaRPr lang="en-US"/>
                    </a:p>
                  </a:txBody>
                  <a:tcPr/>
                </a:tc>
                <a:tc>
                  <a:txBody>
                    <a:bodyPr/>
                    <a:lstStyle/>
                    <a:p>
                      <a:pPr algn="ctr"/>
                      <a:r>
                        <a:rPr lang="en-US" sz="1200" b="1" dirty="0">
                          <a:solidFill>
                            <a:schemeClr val="tx1"/>
                          </a:solidFill>
                          <a:latin typeface="Arial" panose="020B0604020202020204" pitchFamily="34" charset="0"/>
                          <a:cs typeface="Arial" panose="020B0604020202020204" pitchFamily="34" charset="0"/>
                        </a:rPr>
                        <a:t>Species</a:t>
                      </a:r>
                    </a:p>
                  </a:txBody>
                  <a:tcPr anchor="ctr"/>
                </a:tc>
                <a:tc>
                  <a:txBody>
                    <a:bodyPr/>
                    <a:lstStyle/>
                    <a:p>
                      <a:pPr algn="ctr"/>
                      <a:r>
                        <a:rPr lang="en-US" sz="1200" b="1" dirty="0">
                          <a:solidFill>
                            <a:schemeClr val="tx1"/>
                          </a:solidFill>
                          <a:latin typeface="Arial" panose="020B0604020202020204" pitchFamily="34" charset="0"/>
                          <a:cs typeface="Arial" panose="020B0604020202020204" pitchFamily="34" charset="0"/>
                        </a:rPr>
                        <a:t>Forward (5’ to 3’)</a:t>
                      </a:r>
                    </a:p>
                  </a:txBody>
                  <a:tcPr anchor="ctr"/>
                </a:tc>
                <a:tc>
                  <a:txBody>
                    <a:bodyPr/>
                    <a:lstStyle/>
                    <a:p>
                      <a:pPr algn="ctr"/>
                      <a:r>
                        <a:rPr lang="en-US" sz="1200" b="1" dirty="0">
                          <a:solidFill>
                            <a:schemeClr val="tx1"/>
                          </a:solidFill>
                          <a:latin typeface="Arial" panose="020B0604020202020204" pitchFamily="34" charset="0"/>
                          <a:cs typeface="Arial" panose="020B0604020202020204" pitchFamily="34" charset="0"/>
                        </a:rPr>
                        <a:t>Reverse (5’ to 3’)</a:t>
                      </a:r>
                    </a:p>
                  </a:txBody>
                  <a:tcPr anchor="ctr"/>
                </a:tc>
                <a:extLst>
                  <a:ext uri="{0D108BD9-81ED-4DB2-BD59-A6C34878D82A}">
                    <a16:rowId xmlns:a16="http://schemas.microsoft.com/office/drawing/2014/main" val="1444474013"/>
                  </a:ext>
                </a:extLst>
              </a:tr>
              <a:tr h="271590">
                <a:tc gridSpan="2">
                  <a:txBody>
                    <a:bodyPr/>
                    <a:lstStyle/>
                    <a:p>
                      <a:pPr algn="l"/>
                      <a:r>
                        <a:rPr lang="en-US" sz="1200" b="1" dirty="0">
                          <a:solidFill>
                            <a:schemeClr val="tx1"/>
                          </a:solidFill>
                          <a:latin typeface="Arial" panose="020B0604020202020204" pitchFamily="34" charset="0"/>
                          <a:cs typeface="Arial" panose="020B0604020202020204" pitchFamily="34" charset="0"/>
                        </a:rPr>
                        <a:t>TM4SF1</a:t>
                      </a:r>
                    </a:p>
                  </a:txBody>
                  <a:tcPr anchor="ctr"/>
                </a:tc>
                <a:tc hMerge="1">
                  <a:txBody>
                    <a:bodyPr/>
                    <a:lstStyle/>
                    <a:p>
                      <a:endParaRPr lang="en-US"/>
                    </a:p>
                  </a:txBody>
                  <a:tcPr/>
                </a:tc>
                <a:tc>
                  <a:txBody>
                    <a:bodyPr/>
                    <a:lstStyle/>
                    <a:p>
                      <a:pPr algn="l"/>
                      <a:r>
                        <a:rPr lang="en-US" sz="1200" b="1" u="none" dirty="0">
                          <a:solidFill>
                            <a:schemeClr val="tx1"/>
                          </a:solidFill>
                          <a:latin typeface="Arial" panose="020B0604020202020204" pitchFamily="34" charset="0"/>
                          <a:cs typeface="Arial" panose="020B0604020202020204" pitchFamily="34" charset="0"/>
                        </a:rPr>
                        <a:t>Human</a:t>
                      </a:r>
                    </a:p>
                  </a:txBody>
                  <a:tcPr anchor="ctr"/>
                </a:tc>
                <a:tc>
                  <a:txBody>
                    <a:bodyPr/>
                    <a:lstStyle/>
                    <a:p>
                      <a:pPr algn="l" fontAlgn="b"/>
                      <a:r>
                        <a:rPr lang="en-US" sz="1200" b="0" i="0" u="none" strike="noStrike">
                          <a:effectLst/>
                          <a:latin typeface="Courier New" panose="02070309020205020404" pitchFamily="49" charset="0"/>
                          <a:cs typeface="Courier New" panose="02070309020205020404" pitchFamily="49" charset="0"/>
                        </a:rPr>
                        <a:t>CGTGTGGTTCTTTTCTGGCA</a:t>
                      </a:r>
                    </a:p>
                  </a:txBody>
                  <a:tcPr marL="9525" marR="9525" marT="9525" marB="0" anchor="ctr"/>
                </a:tc>
                <a:tc>
                  <a:txBody>
                    <a:bodyPr/>
                    <a:lstStyle/>
                    <a:p>
                      <a:pPr algn="l" fontAlgn="b"/>
                      <a:r>
                        <a:rPr lang="en-US" sz="1200" b="0" i="0" u="none" strike="noStrike" dirty="0">
                          <a:effectLst/>
                          <a:latin typeface="Courier New" panose="02070309020205020404" pitchFamily="49" charset="0"/>
                          <a:cs typeface="Courier New" panose="02070309020205020404" pitchFamily="49" charset="0"/>
                        </a:rPr>
                        <a:t>CCAGCCCAATGAAGACAAATG</a:t>
                      </a:r>
                    </a:p>
                  </a:txBody>
                  <a:tcPr marL="9525" marR="9525" marT="9525" marB="0" anchor="ctr"/>
                </a:tc>
                <a:extLst>
                  <a:ext uri="{0D108BD9-81ED-4DB2-BD59-A6C34878D82A}">
                    <a16:rowId xmlns:a16="http://schemas.microsoft.com/office/drawing/2014/main" val="3995568672"/>
                  </a:ext>
                </a:extLst>
              </a:tr>
              <a:tr h="271590">
                <a:tc gridSpan="2">
                  <a:txBody>
                    <a:bodyPr/>
                    <a:lstStyle/>
                    <a:p>
                      <a:pPr algn="l"/>
                      <a:r>
                        <a:rPr lang="en-US" sz="1200" b="1" dirty="0">
                          <a:solidFill>
                            <a:schemeClr val="tx1"/>
                          </a:solidFill>
                          <a:latin typeface="Arial" panose="020B0604020202020204" pitchFamily="34" charset="0"/>
                          <a:cs typeface="Arial" panose="020B0604020202020204" pitchFamily="34" charset="0"/>
                        </a:rPr>
                        <a:t>TM4SF1</a:t>
                      </a:r>
                    </a:p>
                  </a:txBody>
                  <a:tcPr anchor="ctr"/>
                </a:tc>
                <a:tc hMerge="1">
                  <a:txBody>
                    <a:bodyPr/>
                    <a:lstStyle/>
                    <a:p>
                      <a:endParaRPr lang="en-US"/>
                    </a:p>
                  </a:txBody>
                  <a:tcPr/>
                </a:tc>
                <a:tc>
                  <a:txBody>
                    <a:bodyPr/>
                    <a:lstStyle/>
                    <a:p>
                      <a:pPr algn="l"/>
                      <a:r>
                        <a:rPr lang="en-US" sz="1200" b="1" u="none" dirty="0">
                          <a:solidFill>
                            <a:schemeClr val="tx1"/>
                          </a:solidFill>
                          <a:latin typeface="Arial" panose="020B0604020202020204" pitchFamily="34" charset="0"/>
                          <a:cs typeface="Arial" panose="020B0604020202020204" pitchFamily="34" charset="0"/>
                        </a:rPr>
                        <a:t>Mouse</a:t>
                      </a:r>
                    </a:p>
                  </a:txBody>
                  <a:tcPr anchor="ctr"/>
                </a:tc>
                <a:tc>
                  <a:txBody>
                    <a:bodyPr/>
                    <a:lstStyle/>
                    <a:p>
                      <a:pPr algn="l" fontAlgn="b"/>
                      <a:r>
                        <a:rPr lang="en-US" sz="1200" b="0" i="0" u="none" strike="noStrike" dirty="0">
                          <a:effectLst/>
                          <a:latin typeface="Courier New" panose="02070309020205020404" pitchFamily="49" charset="0"/>
                          <a:cs typeface="Courier New" panose="02070309020205020404" pitchFamily="49" charset="0"/>
                        </a:rPr>
                        <a:t>CATCACTGGGTTTGGCAGAA</a:t>
                      </a:r>
                    </a:p>
                  </a:txBody>
                  <a:tcPr marL="9525" marR="9525" marT="9525" marB="0" anchor="ctr"/>
                </a:tc>
                <a:tc>
                  <a:txBody>
                    <a:bodyPr/>
                    <a:lstStyle/>
                    <a:p>
                      <a:pPr algn="l" fontAlgn="b"/>
                      <a:r>
                        <a:rPr lang="en-US" sz="1200" b="0" i="0" u="none" strike="noStrike" dirty="0">
                          <a:effectLst/>
                          <a:latin typeface="Courier New" panose="02070309020205020404" pitchFamily="49" charset="0"/>
                          <a:cs typeface="Courier New" panose="02070309020205020404" pitchFamily="49" charset="0"/>
                        </a:rPr>
                        <a:t>TCAGTGCTGGCAAAGGTGTAGT</a:t>
                      </a:r>
                    </a:p>
                  </a:txBody>
                  <a:tcPr marL="9525" marR="9525" marT="9525" marB="0" anchor="ctr"/>
                </a:tc>
                <a:extLst>
                  <a:ext uri="{0D108BD9-81ED-4DB2-BD59-A6C34878D82A}">
                    <a16:rowId xmlns:a16="http://schemas.microsoft.com/office/drawing/2014/main" val="281207155"/>
                  </a:ext>
                </a:extLst>
              </a:tr>
              <a:tr h="271590">
                <a:tc gridSpan="2">
                  <a:txBody>
                    <a:bodyPr/>
                    <a:lstStyle/>
                    <a:p>
                      <a:pPr algn="l"/>
                      <a:r>
                        <a:rPr lang="en-US" sz="1200" b="1" dirty="0">
                          <a:solidFill>
                            <a:schemeClr val="tx1"/>
                          </a:solidFill>
                          <a:latin typeface="Arial" panose="020B0604020202020204" pitchFamily="34" charset="0"/>
                          <a:cs typeface="Arial" panose="020B0604020202020204" pitchFamily="34" charset="0"/>
                        </a:rPr>
                        <a:t>CD31</a:t>
                      </a:r>
                    </a:p>
                  </a:txBody>
                  <a:tcPr anchor="ctr"/>
                </a:tc>
                <a:tc hMerge="1">
                  <a:txBody>
                    <a:bodyPr/>
                    <a:lstStyle/>
                    <a:p>
                      <a:endParaRPr lang="en-US"/>
                    </a:p>
                  </a:txBody>
                  <a:tcPr/>
                </a:tc>
                <a:tc>
                  <a:txBody>
                    <a:bodyPr/>
                    <a:lstStyle/>
                    <a:p>
                      <a:pPr algn="l"/>
                      <a:r>
                        <a:rPr lang="en-US" sz="1200" b="1" u="none" dirty="0">
                          <a:solidFill>
                            <a:schemeClr val="tx1"/>
                          </a:solidFill>
                          <a:latin typeface="Arial" panose="020B0604020202020204" pitchFamily="34" charset="0"/>
                          <a:cs typeface="Arial" panose="020B0604020202020204" pitchFamily="34" charset="0"/>
                        </a:rPr>
                        <a:t>Mouse</a:t>
                      </a:r>
                    </a:p>
                  </a:txBody>
                  <a:tcPr anchor="ctr"/>
                </a:tc>
                <a:tc>
                  <a:txBody>
                    <a:bodyPr/>
                    <a:lstStyle/>
                    <a:p>
                      <a:pPr algn="l" fontAlgn="b"/>
                      <a:r>
                        <a:rPr lang="en-US" sz="1200" b="0" i="0" u="none" strike="noStrike">
                          <a:effectLst/>
                          <a:latin typeface="Courier New" panose="02070309020205020404" pitchFamily="49" charset="0"/>
                          <a:cs typeface="Courier New" panose="02070309020205020404" pitchFamily="49" charset="0"/>
                        </a:rPr>
                        <a:t>GAGCCCAATCACGTTTCAGTTT</a:t>
                      </a:r>
                    </a:p>
                  </a:txBody>
                  <a:tcPr marL="9525" marR="9525" marT="9525" marB="0" anchor="ctr"/>
                </a:tc>
                <a:tc>
                  <a:txBody>
                    <a:bodyPr/>
                    <a:lstStyle/>
                    <a:p>
                      <a:pPr algn="l" fontAlgn="b"/>
                      <a:r>
                        <a:rPr lang="en-US" sz="1200" b="0" i="0" u="none" strike="noStrike">
                          <a:effectLst/>
                          <a:latin typeface="Courier New" panose="02070309020205020404" pitchFamily="49" charset="0"/>
                          <a:cs typeface="Courier New" panose="02070309020205020404" pitchFamily="49" charset="0"/>
                        </a:rPr>
                        <a:t>TCCTTCCTGCTTCTTGCTAGCT</a:t>
                      </a:r>
                    </a:p>
                  </a:txBody>
                  <a:tcPr marL="9525" marR="9525" marT="9525" marB="0" anchor="ctr"/>
                </a:tc>
                <a:extLst>
                  <a:ext uri="{0D108BD9-81ED-4DB2-BD59-A6C34878D82A}">
                    <a16:rowId xmlns:a16="http://schemas.microsoft.com/office/drawing/2014/main" val="494206943"/>
                  </a:ext>
                </a:extLst>
              </a:tr>
              <a:tr h="194988">
                <a:tc gridSpan="2">
                  <a:txBody>
                    <a:bodyPr/>
                    <a:lstStyle/>
                    <a:p>
                      <a:pPr algn="l"/>
                      <a:r>
                        <a:rPr lang="en-US" sz="1200" b="1" dirty="0">
                          <a:solidFill>
                            <a:schemeClr val="tx1"/>
                          </a:solidFill>
                          <a:latin typeface="Arial" panose="020B0604020202020204" pitchFamily="34" charset="0"/>
                          <a:cs typeface="Arial" panose="020B0604020202020204" pitchFamily="34" charset="0"/>
                        </a:rPr>
                        <a:t>CD144</a:t>
                      </a:r>
                    </a:p>
                  </a:txBody>
                  <a:tcPr anchor="ctr"/>
                </a:tc>
                <a:tc hMerge="1">
                  <a:txBody>
                    <a:bodyPr/>
                    <a:lstStyle/>
                    <a:p>
                      <a:endParaRPr lang="en-US"/>
                    </a:p>
                  </a:txBody>
                  <a:tcPr/>
                </a:tc>
                <a:tc>
                  <a:txBody>
                    <a:bodyPr/>
                    <a:lstStyle/>
                    <a:p>
                      <a:pPr algn="l"/>
                      <a:r>
                        <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Mouse</a:t>
                      </a:r>
                      <a:endParaRPr lang="en-US" sz="1200" b="1" u="none" dirty="0">
                        <a:solidFill>
                          <a:schemeClr val="tx1"/>
                        </a:solidFill>
                        <a:latin typeface="Arial" panose="020B0604020202020204" pitchFamily="34" charset="0"/>
                        <a:cs typeface="Arial" panose="020B0604020202020204" pitchFamily="34" charset="0"/>
                      </a:endParaRPr>
                    </a:p>
                  </a:txBody>
                  <a:tcPr anchor="ctr"/>
                </a:tc>
                <a:tc>
                  <a:txBody>
                    <a:bodyPr/>
                    <a:lstStyle/>
                    <a:p>
                      <a:pPr algn="l" fontAlgn="b"/>
                      <a:r>
                        <a:rPr lang="en-US" sz="1200" b="0" i="0" u="none" strike="noStrike">
                          <a:effectLst/>
                          <a:latin typeface="Courier New" panose="02070309020205020404" pitchFamily="49" charset="0"/>
                          <a:cs typeface="Courier New" panose="02070309020205020404" pitchFamily="49" charset="0"/>
                        </a:rPr>
                        <a:t>CAACTTCACCCTCATAAACAACCAT</a:t>
                      </a:r>
                    </a:p>
                  </a:txBody>
                  <a:tcPr marL="9525" marR="9525" marT="9525" marB="0" anchor="ctr"/>
                </a:tc>
                <a:tc>
                  <a:txBody>
                    <a:bodyPr/>
                    <a:lstStyle/>
                    <a:p>
                      <a:pPr algn="l" fontAlgn="b"/>
                      <a:r>
                        <a:rPr lang="en-US" sz="1200" b="0" i="0" u="none" strike="noStrike">
                          <a:effectLst/>
                          <a:latin typeface="Courier New" panose="02070309020205020404" pitchFamily="49" charset="0"/>
                          <a:cs typeface="Courier New" panose="02070309020205020404" pitchFamily="49" charset="0"/>
                        </a:rPr>
                        <a:t>ACTTGGCATGCTCCCGATT</a:t>
                      </a:r>
                    </a:p>
                  </a:txBody>
                  <a:tcPr marL="9525" marR="9525" marT="9525" marB="0" anchor="ctr"/>
                </a:tc>
                <a:extLst>
                  <a:ext uri="{0D108BD9-81ED-4DB2-BD59-A6C34878D82A}">
                    <a16:rowId xmlns:a16="http://schemas.microsoft.com/office/drawing/2014/main" val="3399160842"/>
                  </a:ext>
                </a:extLst>
              </a:tr>
              <a:tr h="194988">
                <a:tc gridSpan="2">
                  <a:txBody>
                    <a:bodyPr/>
                    <a:lstStyle/>
                    <a:p>
                      <a:pPr algn="l"/>
                      <a:r>
                        <a:rPr lang="en-US" sz="1200" b="1" dirty="0">
                          <a:solidFill>
                            <a:schemeClr val="tx1"/>
                          </a:solidFill>
                          <a:latin typeface="Arial" panose="020B0604020202020204" pitchFamily="34" charset="0"/>
                          <a:cs typeface="Arial" panose="020B0604020202020204" pitchFamily="34" charset="0"/>
                        </a:rPr>
                        <a:t>Tie1</a:t>
                      </a:r>
                    </a:p>
                  </a:txBody>
                  <a:tcPr anchor="ctr"/>
                </a:tc>
                <a:tc hMerge="1">
                  <a:txBody>
                    <a:bodyPr/>
                    <a:lstStyle/>
                    <a:p>
                      <a:endParaRPr lang="en-US"/>
                    </a:p>
                  </a:txBody>
                  <a:tcPr/>
                </a:tc>
                <a:tc>
                  <a:txBody>
                    <a:bodyPr/>
                    <a:lstStyle/>
                    <a:p>
                      <a:pPr algn="l"/>
                      <a:r>
                        <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Mouse</a:t>
                      </a:r>
                      <a:endParaRPr lang="en-US" sz="1200" b="1" u="none" dirty="0">
                        <a:solidFill>
                          <a:schemeClr val="tx1"/>
                        </a:solidFill>
                        <a:latin typeface="Arial" panose="020B0604020202020204" pitchFamily="34" charset="0"/>
                        <a:cs typeface="Arial" panose="020B0604020202020204" pitchFamily="34" charset="0"/>
                      </a:endParaRPr>
                    </a:p>
                  </a:txBody>
                  <a:tcPr anchor="ctr"/>
                </a:tc>
                <a:tc>
                  <a:txBody>
                    <a:bodyPr/>
                    <a:lstStyle/>
                    <a:p>
                      <a:pPr algn="l" fontAlgn="b"/>
                      <a:r>
                        <a:rPr lang="en-US" sz="1200" b="0" i="0" u="none" strike="noStrike">
                          <a:effectLst/>
                          <a:latin typeface="Courier New" panose="02070309020205020404" pitchFamily="49" charset="0"/>
                          <a:cs typeface="Courier New" panose="02070309020205020404" pitchFamily="49" charset="0"/>
                        </a:rPr>
                        <a:t>CAAGGTCACACACACGGTGAA</a:t>
                      </a:r>
                    </a:p>
                  </a:txBody>
                  <a:tcPr marL="9525" marR="9525" marT="9525" marB="0" anchor="ctr"/>
                </a:tc>
                <a:tc>
                  <a:txBody>
                    <a:bodyPr/>
                    <a:lstStyle/>
                    <a:p>
                      <a:pPr algn="l" fontAlgn="b"/>
                      <a:r>
                        <a:rPr lang="en-US" sz="1200" b="0" i="0" u="none" strike="noStrike">
                          <a:effectLst/>
                          <a:latin typeface="Courier New" panose="02070309020205020404" pitchFamily="49" charset="0"/>
                          <a:cs typeface="Courier New" panose="02070309020205020404" pitchFamily="49" charset="0"/>
                        </a:rPr>
                        <a:t>GCCAGTCTAGGGTATTGAAGTAGG</a:t>
                      </a:r>
                    </a:p>
                  </a:txBody>
                  <a:tcPr marL="9525" marR="9525" marT="9525" marB="0" anchor="ctr"/>
                </a:tc>
                <a:extLst>
                  <a:ext uri="{0D108BD9-81ED-4DB2-BD59-A6C34878D82A}">
                    <a16:rowId xmlns:a16="http://schemas.microsoft.com/office/drawing/2014/main" val="372757760"/>
                  </a:ext>
                </a:extLst>
              </a:tr>
              <a:tr h="194988">
                <a:tc gridSpan="2">
                  <a:txBody>
                    <a:bodyPr/>
                    <a:lstStyle/>
                    <a:p>
                      <a:pPr algn="l"/>
                      <a:r>
                        <a:rPr lang="en-US" sz="1200" b="1" dirty="0">
                          <a:solidFill>
                            <a:schemeClr val="tx1"/>
                          </a:solidFill>
                          <a:latin typeface="Arial" panose="020B0604020202020204" pitchFamily="34" charset="0"/>
                          <a:cs typeface="Arial" panose="020B0604020202020204" pitchFamily="34" charset="0"/>
                        </a:rPr>
                        <a:t>Tie2</a:t>
                      </a:r>
                    </a:p>
                  </a:txBody>
                  <a:tcPr anchor="ctr"/>
                </a:tc>
                <a:tc hMerge="1">
                  <a:txBody>
                    <a:bodyPr/>
                    <a:lstStyle/>
                    <a:p>
                      <a:endParaRPr lang="en-US"/>
                    </a:p>
                  </a:txBody>
                  <a:tcPr/>
                </a:tc>
                <a:tc>
                  <a:txBody>
                    <a:bodyPr/>
                    <a:lstStyle/>
                    <a:p>
                      <a:pPr algn="l"/>
                      <a:r>
                        <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Mouse</a:t>
                      </a:r>
                      <a:endParaRPr lang="en-US" sz="1200" b="1" u="none" dirty="0">
                        <a:solidFill>
                          <a:schemeClr val="tx1"/>
                        </a:solidFill>
                        <a:latin typeface="Arial" panose="020B0604020202020204" pitchFamily="34" charset="0"/>
                        <a:cs typeface="Arial" panose="020B0604020202020204" pitchFamily="34" charset="0"/>
                      </a:endParaRPr>
                    </a:p>
                  </a:txBody>
                  <a:tcPr anchor="ctr"/>
                </a:tc>
                <a:tc>
                  <a:txBody>
                    <a:bodyPr/>
                    <a:lstStyle/>
                    <a:p>
                      <a:pPr algn="l" fontAlgn="b"/>
                      <a:r>
                        <a:rPr lang="en-US" sz="1200" b="0" i="0" u="none" strike="noStrike">
                          <a:effectLst/>
                          <a:latin typeface="Courier New" panose="02070309020205020404" pitchFamily="49" charset="0"/>
                          <a:cs typeface="Courier New" panose="02070309020205020404" pitchFamily="49" charset="0"/>
                        </a:rPr>
                        <a:t>ACTCTTCATGTACAACGGCCATT </a:t>
                      </a:r>
                    </a:p>
                  </a:txBody>
                  <a:tcPr marL="9525" marR="9525" marT="9525" marB="0" anchor="ctr"/>
                </a:tc>
                <a:tc>
                  <a:txBody>
                    <a:bodyPr/>
                    <a:lstStyle/>
                    <a:p>
                      <a:pPr algn="l" fontAlgn="b"/>
                      <a:r>
                        <a:rPr lang="en-US" sz="1200" b="0" i="0" u="none" strike="noStrike">
                          <a:effectLst/>
                          <a:latin typeface="Courier New" panose="02070309020205020404" pitchFamily="49" charset="0"/>
                          <a:cs typeface="Courier New" panose="02070309020205020404" pitchFamily="49" charset="0"/>
                        </a:rPr>
                        <a:t>AGTGGGTGGCTTGCTTGGTA </a:t>
                      </a:r>
                    </a:p>
                  </a:txBody>
                  <a:tcPr marL="9525" marR="9525" marT="9525" marB="0" anchor="ctr"/>
                </a:tc>
                <a:extLst>
                  <a:ext uri="{0D108BD9-81ED-4DB2-BD59-A6C34878D82A}">
                    <a16:rowId xmlns:a16="http://schemas.microsoft.com/office/drawing/2014/main" val="189600263"/>
                  </a:ext>
                </a:extLst>
              </a:tr>
              <a:tr h="250699">
                <a:tc gridSpan="2">
                  <a:txBody>
                    <a:bodyPr/>
                    <a:lstStyle/>
                    <a:p>
                      <a:pPr algn="l"/>
                      <a:r>
                        <a:rPr lang="en-US" sz="1200" b="1" dirty="0">
                          <a:solidFill>
                            <a:schemeClr val="tx1"/>
                          </a:solidFill>
                          <a:latin typeface="Arial" panose="020B0604020202020204" pitchFamily="34" charset="0"/>
                          <a:cs typeface="Arial" panose="020B0604020202020204" pitchFamily="34" charset="0"/>
                        </a:rPr>
                        <a:t>VEGFR1</a:t>
                      </a:r>
                    </a:p>
                  </a:txBody>
                  <a:tcPr anchor="ctr"/>
                </a:tc>
                <a:tc hMerge="1">
                  <a:txBody>
                    <a:bodyPr/>
                    <a:lstStyle/>
                    <a:p>
                      <a:endParaRPr lang="en-US"/>
                    </a:p>
                  </a:txBody>
                  <a:tcPr/>
                </a:tc>
                <a:tc>
                  <a:txBody>
                    <a:bodyPr/>
                    <a:lstStyle/>
                    <a:p>
                      <a:pPr algn="l"/>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Mouse</a:t>
                      </a:r>
                      <a:endParaRPr lang="en-US" sz="1200" b="1" u="none" dirty="0">
                        <a:solidFill>
                          <a:schemeClr val="tx1"/>
                        </a:solidFill>
                        <a:latin typeface="Arial" panose="020B0604020202020204" pitchFamily="34" charset="0"/>
                        <a:cs typeface="Arial" panose="020B0604020202020204" pitchFamily="34" charset="0"/>
                      </a:endParaRPr>
                    </a:p>
                  </a:txBody>
                  <a:tcPr anchor="ctr"/>
                </a:tc>
                <a:tc>
                  <a:txBody>
                    <a:bodyPr/>
                    <a:lstStyle/>
                    <a:p>
                      <a:pPr algn="l" fontAlgn="b"/>
                      <a:r>
                        <a:rPr lang="en-US" sz="1200" b="0" i="0" u="none" strike="noStrike">
                          <a:effectLst/>
                          <a:latin typeface="Courier New" panose="02070309020205020404" pitchFamily="49" charset="0"/>
                          <a:cs typeface="Courier New" panose="02070309020205020404" pitchFamily="49" charset="0"/>
                        </a:rPr>
                        <a:t>GAGGAGGATGAGGGTGTCTATAGGT</a:t>
                      </a:r>
                    </a:p>
                  </a:txBody>
                  <a:tcPr marL="9525" marR="9525" marT="9525" marB="0" anchor="ctr"/>
                </a:tc>
                <a:tc>
                  <a:txBody>
                    <a:bodyPr/>
                    <a:lstStyle/>
                    <a:p>
                      <a:pPr algn="l" fontAlgn="b"/>
                      <a:r>
                        <a:rPr lang="en-US" sz="1200" b="0" i="0" u="none" strike="noStrike">
                          <a:effectLst/>
                          <a:latin typeface="Courier New" panose="02070309020205020404" pitchFamily="49" charset="0"/>
                          <a:cs typeface="Courier New" panose="02070309020205020404" pitchFamily="49" charset="0"/>
                        </a:rPr>
                        <a:t>GTGATCAGCTCCAGGTTTGACTT</a:t>
                      </a:r>
                    </a:p>
                  </a:txBody>
                  <a:tcPr marL="9525" marR="9525" marT="9525" marB="0" anchor="ctr"/>
                </a:tc>
                <a:extLst>
                  <a:ext uri="{0D108BD9-81ED-4DB2-BD59-A6C34878D82A}">
                    <a16:rowId xmlns:a16="http://schemas.microsoft.com/office/drawing/2014/main" val="2221358914"/>
                  </a:ext>
                </a:extLst>
              </a:tr>
              <a:tr h="194988">
                <a:tc gridSpan="2">
                  <a:txBody>
                    <a:bodyPr/>
                    <a:lstStyle/>
                    <a:p>
                      <a:pPr algn="l"/>
                      <a:r>
                        <a:rPr lang="en-US" sz="1200" b="1" dirty="0">
                          <a:solidFill>
                            <a:schemeClr val="tx1"/>
                          </a:solidFill>
                          <a:latin typeface="Arial" panose="020B0604020202020204" pitchFamily="34" charset="0"/>
                          <a:cs typeface="Arial" panose="020B0604020202020204" pitchFamily="34" charset="0"/>
                        </a:rPr>
                        <a:t>VEGFR2</a:t>
                      </a:r>
                    </a:p>
                  </a:txBody>
                  <a:tcPr anchor="ctr"/>
                </a:tc>
                <a:tc hMerge="1">
                  <a:txBody>
                    <a:bodyPr/>
                    <a:lstStyle/>
                    <a:p>
                      <a:endParaRPr lang="en-US"/>
                    </a:p>
                  </a:txBody>
                  <a:tcPr/>
                </a:tc>
                <a:tc>
                  <a:txBody>
                    <a:bodyPr/>
                    <a:lstStyle/>
                    <a:p>
                      <a:pPr algn="l"/>
                      <a:r>
                        <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Mouse</a:t>
                      </a:r>
                      <a:endParaRPr lang="en-US" sz="1200" b="1" u="none" dirty="0">
                        <a:solidFill>
                          <a:schemeClr val="tx1"/>
                        </a:solidFill>
                        <a:latin typeface="Arial" panose="020B0604020202020204" pitchFamily="34" charset="0"/>
                        <a:cs typeface="Arial" panose="020B0604020202020204" pitchFamily="34" charset="0"/>
                      </a:endParaRPr>
                    </a:p>
                  </a:txBody>
                  <a:tcPr anchor="ctr"/>
                </a:tc>
                <a:tc>
                  <a:txBody>
                    <a:bodyPr/>
                    <a:lstStyle/>
                    <a:p>
                      <a:pPr algn="l" fontAlgn="b"/>
                      <a:r>
                        <a:rPr lang="en-US" sz="1200" b="0" i="0" u="none" strike="noStrike">
                          <a:effectLst/>
                          <a:latin typeface="Courier New" panose="02070309020205020404" pitchFamily="49" charset="0"/>
                          <a:cs typeface="Courier New" panose="02070309020205020404" pitchFamily="49" charset="0"/>
                        </a:rPr>
                        <a:t>GCCCTGCTGTGGTCTCACTAC</a:t>
                      </a:r>
                    </a:p>
                  </a:txBody>
                  <a:tcPr marL="9525" marR="9525" marT="9525" marB="0" anchor="ctr"/>
                </a:tc>
                <a:tc>
                  <a:txBody>
                    <a:bodyPr/>
                    <a:lstStyle/>
                    <a:p>
                      <a:pPr algn="l" fontAlgn="b"/>
                      <a:r>
                        <a:rPr lang="en-US" sz="1200" b="0" i="0" u="none" strike="noStrike">
                          <a:effectLst/>
                          <a:latin typeface="Courier New" panose="02070309020205020404" pitchFamily="49" charset="0"/>
                          <a:cs typeface="Courier New" panose="02070309020205020404" pitchFamily="49" charset="0"/>
                        </a:rPr>
                        <a:t>CAAAGCATTGCCCATTCGAT</a:t>
                      </a:r>
                    </a:p>
                  </a:txBody>
                  <a:tcPr marL="9525" marR="9525" marT="9525" marB="0" anchor="ctr"/>
                </a:tc>
                <a:extLst>
                  <a:ext uri="{0D108BD9-81ED-4DB2-BD59-A6C34878D82A}">
                    <a16:rowId xmlns:a16="http://schemas.microsoft.com/office/drawing/2014/main" val="672451409"/>
                  </a:ext>
                </a:extLst>
              </a:tr>
              <a:tr h="181060">
                <a:tc gridSpan="2">
                  <a:txBody>
                    <a:bodyPr/>
                    <a:lstStyle/>
                    <a:p>
                      <a:pPr algn="l"/>
                      <a:r>
                        <a:rPr lang="en-US" sz="1200" b="1" dirty="0">
                          <a:solidFill>
                            <a:schemeClr val="tx1"/>
                          </a:solidFill>
                          <a:latin typeface="Arial" panose="020B0604020202020204" pitchFamily="34" charset="0"/>
                          <a:cs typeface="Arial" panose="020B0604020202020204" pitchFamily="34" charset="0"/>
                        </a:rPr>
                        <a:t>VEGFA</a:t>
                      </a:r>
                    </a:p>
                  </a:txBody>
                  <a:tcPr anchor="ctr"/>
                </a:tc>
                <a:tc hMerge="1">
                  <a:txBody>
                    <a:bodyPr/>
                    <a:lstStyle/>
                    <a:p>
                      <a:endParaRPr lang="en-US"/>
                    </a:p>
                  </a:txBody>
                  <a:tcPr/>
                </a:tc>
                <a:tc>
                  <a:txBody>
                    <a:bodyPr/>
                    <a:lstStyle/>
                    <a:p>
                      <a:pPr algn="l"/>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Mouse</a:t>
                      </a:r>
                      <a:endParaRPr lang="en-US" sz="1200" b="1" u="none" dirty="0">
                        <a:solidFill>
                          <a:schemeClr val="tx1"/>
                        </a:solidFill>
                        <a:latin typeface="Arial" panose="020B0604020202020204" pitchFamily="34" charset="0"/>
                        <a:cs typeface="Arial" panose="020B0604020202020204" pitchFamily="34" charset="0"/>
                      </a:endParaRPr>
                    </a:p>
                  </a:txBody>
                  <a:tcPr anchor="ctr"/>
                </a:tc>
                <a:tc>
                  <a:txBody>
                    <a:bodyPr/>
                    <a:lstStyle/>
                    <a:p>
                      <a:pPr algn="l" fontAlgn="b"/>
                      <a:r>
                        <a:rPr lang="en-US" sz="1200" b="0" i="0" u="none" strike="noStrike" dirty="0">
                          <a:effectLst/>
                          <a:latin typeface="Courier New" panose="02070309020205020404" pitchFamily="49" charset="0"/>
                          <a:cs typeface="Courier New" panose="02070309020205020404" pitchFamily="49" charset="0"/>
                        </a:rPr>
                        <a:t>GGAGATCCTTCGAGGAGCACTT</a:t>
                      </a:r>
                    </a:p>
                  </a:txBody>
                  <a:tcPr marL="9525" marR="9525" marT="9525" marB="0" anchor="ctr"/>
                </a:tc>
                <a:tc>
                  <a:txBody>
                    <a:bodyPr/>
                    <a:lstStyle/>
                    <a:p>
                      <a:pPr algn="l" fontAlgn="b"/>
                      <a:r>
                        <a:rPr lang="en-US" sz="1200" b="0" i="0" u="none" strike="noStrike" dirty="0">
                          <a:effectLst/>
                          <a:latin typeface="Courier New" panose="02070309020205020404" pitchFamily="49" charset="0"/>
                          <a:cs typeface="Courier New" panose="02070309020205020404" pitchFamily="49" charset="0"/>
                        </a:rPr>
                        <a:t>GGCGATTTAGCAGCAGATATAAGAA</a:t>
                      </a:r>
                    </a:p>
                  </a:txBody>
                  <a:tcPr marL="9525" marR="9525" marT="9525" marB="0" anchor="ctr"/>
                </a:tc>
                <a:extLst>
                  <a:ext uri="{0D108BD9-81ED-4DB2-BD59-A6C34878D82A}">
                    <a16:rowId xmlns:a16="http://schemas.microsoft.com/office/drawing/2014/main" val="815144527"/>
                  </a:ext>
                </a:extLst>
              </a:tr>
              <a:tr h="181060">
                <a:tc>
                  <a:txBody>
                    <a:bodyPr/>
                    <a:lstStyle/>
                    <a:p>
                      <a:pPr algn="l"/>
                      <a:endParaRPr lang="en-US" sz="1200" b="1" dirty="0">
                        <a:latin typeface="+mn-lt"/>
                        <a:cs typeface="Courier New" panose="02070309020205020404" pitchFamily="49" charset="0"/>
                      </a:endParaRPr>
                    </a:p>
                  </a:txBody>
                  <a:tcPr anchor="ctr">
                    <a:solidFill>
                      <a:schemeClr val="bg1"/>
                    </a:solidFill>
                  </a:tcPr>
                </a:tc>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mn-lt"/>
                        <a:cs typeface="Courier New" panose="02070309020205020404" pitchFamily="49" charset="0"/>
                      </a:endParaRPr>
                    </a:p>
                  </a:txBody>
                  <a:tcPr anchor="ctr">
                    <a:solidFill>
                      <a:schemeClr val="bg1"/>
                    </a:solidFill>
                  </a:tcPr>
                </a:tc>
                <a:tc hMerge="1">
                  <a:txBody>
                    <a:bodyPr/>
                    <a:lstStyle/>
                    <a:p>
                      <a:endParaRPr lang="en-US"/>
                    </a:p>
                  </a:txBody>
                  <a:tcPr/>
                </a:tc>
                <a:tc hMerge="1">
                  <a:txBody>
                    <a:bodyPr/>
                    <a:lstStyle/>
                    <a:p>
                      <a:pPr algn="ctr"/>
                      <a:endParaRPr lang="en-US" sz="1000" u="sng" dirty="0">
                        <a:latin typeface="Courier New" panose="02070309020205020404" pitchFamily="49" charset="0"/>
                        <a:cs typeface="Courier New" panose="02070309020205020404" pitchFamily="49" charset="0"/>
                      </a:endParaRPr>
                    </a:p>
                  </a:txBody>
                  <a:tcPr anchor="ctr"/>
                </a:tc>
                <a:tc hMerge="1">
                  <a:txBody>
                    <a:bodyPr/>
                    <a:lstStyle/>
                    <a:p>
                      <a:pPr algn="ctr"/>
                      <a:endParaRPr lang="en-US" sz="1000" dirty="0">
                        <a:latin typeface="Courier New" pitchFamily="49" charset="0"/>
                        <a:cs typeface="Courier New" pitchFamily="49" charset="0"/>
                      </a:endParaRPr>
                    </a:p>
                  </a:txBody>
                  <a:tcPr anchor="ctr"/>
                </a:tc>
                <a:extLst>
                  <a:ext uri="{0D108BD9-81ED-4DB2-BD59-A6C34878D82A}">
                    <a16:rowId xmlns:a16="http://schemas.microsoft.com/office/drawing/2014/main" val="3252050854"/>
                  </a:ext>
                </a:extLst>
              </a:tr>
            </a:tbl>
          </a:graphicData>
        </a:graphic>
      </p:graphicFrame>
    </p:spTree>
    <p:extLst>
      <p:ext uri="{BB962C8B-B14F-4D97-AF65-F5344CB8AC3E}">
        <p14:creationId xmlns:p14="http://schemas.microsoft.com/office/powerpoint/2010/main" val="17120350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9491</TotalTime>
  <Words>1344</Words>
  <Application>Microsoft Office PowerPoint</Application>
  <PresentationFormat>Widescreen</PresentationFormat>
  <Paragraphs>234</Paragraphs>
  <Slides>7</Slides>
  <Notes>2</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7</vt:i4>
      </vt:variant>
    </vt:vector>
  </HeadingPairs>
  <TitlesOfParts>
    <vt:vector size="13" baseType="lpstr">
      <vt:lpstr>Arial</vt:lpstr>
      <vt:lpstr>Calibri</vt:lpstr>
      <vt:lpstr>Calibri Light</vt:lpstr>
      <vt:lpstr>Courier New</vt:lpstr>
      <vt:lpstr>Office Theme</vt:lpstr>
      <vt:lpstr>Prism 9</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Shou-Ching Jaminet</dc:creator>
  <cp:lastModifiedBy>Shou-Ching Jaminet</cp:lastModifiedBy>
  <cp:revision>241</cp:revision>
  <dcterms:created xsi:type="dcterms:W3CDTF">2023-01-05T14:31:28Z</dcterms:created>
  <dcterms:modified xsi:type="dcterms:W3CDTF">2023-08-07T19:15:48Z</dcterms:modified>
</cp:coreProperties>
</file>