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8" r:id="rId3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8A00"/>
    <a:srgbClr val="BECCD5"/>
    <a:srgbClr val="004987"/>
    <a:srgbClr val="1F4165"/>
    <a:srgbClr val="77BDDA"/>
    <a:srgbClr val="F2AF33"/>
    <a:srgbClr val="18466B"/>
    <a:srgbClr val="255E9C"/>
    <a:srgbClr val="35629F"/>
    <a:srgbClr val="252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18"/>
    <p:restoredTop sz="94672"/>
  </p:normalViewPr>
  <p:slideViewPr>
    <p:cSldViewPr snapToGrid="0" snapToObjects="1">
      <p:cViewPr varScale="1">
        <p:scale>
          <a:sx n="86" d="100"/>
          <a:sy n="86" d="100"/>
        </p:scale>
        <p:origin x="6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2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90C74-1D60-0747-97FC-0F1D48081F58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011F9-C3E4-7C44-9793-D975BF8AEEC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844E6-3321-5B4E-8C29-3BBF9C2160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BD898-A793-B54D-9BA9-31711EA6602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/>
          <p:cNvSpPr/>
          <p:nvPr/>
        </p:nvSpPr>
        <p:spPr>
          <a:xfrm>
            <a:off x="4312920" y="1092835"/>
            <a:ext cx="7693025" cy="4401185"/>
          </a:xfrm>
          <a:prstGeom prst="rect">
            <a:avLst/>
          </a:prstGeom>
          <a:solidFill>
            <a:srgbClr val="CF8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zh-CN" b="1" dirty="0">
              <a:solidFill>
                <a:schemeClr val="bg1"/>
              </a:solidFill>
              <a:latin typeface="等线" panose="02010600030101010101" charset="-122"/>
            </a:endParaRPr>
          </a:p>
        </p:txBody>
      </p:sp>
      <p:sp>
        <p:nvSpPr>
          <p:cNvPr id="17" name="Rectangle 9"/>
          <p:cNvSpPr/>
          <p:nvPr/>
        </p:nvSpPr>
        <p:spPr>
          <a:xfrm>
            <a:off x="330200" y="1047750"/>
            <a:ext cx="3975735" cy="5554345"/>
          </a:xfrm>
          <a:prstGeom prst="rect">
            <a:avLst/>
          </a:prstGeom>
          <a:solidFill>
            <a:srgbClr val="0049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endParaRPr altLang="zh-CN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  <a:p>
            <a:pPr algn="l"/>
            <a:endParaRPr altLang="zh-CN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  <a:p>
            <a:pPr algn="l"/>
            <a:endParaRPr altLang="zh-CN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  <a:p>
            <a:pPr algn="l"/>
            <a:endParaRPr altLang="zh-CN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  <a:p>
            <a:pPr algn="ctr"/>
            <a:endParaRPr altLang="zh-CN" sz="1600" b="1" dirty="0">
              <a:solidFill>
                <a:srgbClr val="CF8A00"/>
              </a:solidFill>
              <a:latin typeface="News Gothic MT" panose="020B0503020103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4605" y="-4445"/>
            <a:ext cx="12206605" cy="901700"/>
          </a:xfrm>
          <a:prstGeom prst="rect">
            <a:avLst/>
          </a:prstGeom>
          <a:solidFill>
            <a:srgbClr val="0049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100" b="1">
                <a:latin typeface="News Gothic MT" panose="020B0503020103020203" pitchFamily="34" charset="0"/>
                <a:sym typeface="+mn-ea"/>
              </a:rPr>
              <a:t>The impact of surgical case order on short-term and long-term outcomes in patients undergoing laparoscopic gastrectomy: a propensity matched study</a:t>
            </a:r>
            <a:endParaRPr lang="en-US" sz="2100" b="1">
              <a:latin typeface="News Gothic MT" panose="020B0503020103020203" pitchFamily="34" charset="0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09600" y="1179830"/>
            <a:ext cx="3276600" cy="259715"/>
          </a:xfrm>
          <a:prstGeom prst="roundRect">
            <a:avLst>
              <a:gd name="adj" fmla="val 36987"/>
            </a:avLst>
          </a:prstGeom>
          <a:solidFill>
            <a:srgbClr val="1E9E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9" tIns="60984" rIns="121969" bIns="60984" rtlCol="0" anchor="ctr"/>
          <a:p>
            <a:pPr marL="0" marR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100" b="1" i="0" u="none" strike="noStrike" kern="1200" cap="none" spc="0" normalizeH="0" baseline="0" noProof="1">
                <a:latin typeface="News Gothic MT" panose="020B0503020103020203" pitchFamily="34" charset="0"/>
                <a:cs typeface="+mn-cs"/>
              </a:rPr>
              <a:t>Background and aim</a:t>
            </a:r>
            <a:endParaRPr kumimoji="0" lang="en-US" sz="2100" b="1" i="0" u="none" strike="noStrike" kern="1200" cap="none" spc="0" normalizeH="0" baseline="0" noProof="1">
              <a:latin typeface="News Gothic MT" panose="020B0503020103020203" pitchFamily="34" charset="0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984250" y="3999230"/>
            <a:ext cx="2526665" cy="301625"/>
          </a:xfrm>
          <a:prstGeom prst="roundRect">
            <a:avLst>
              <a:gd name="adj" fmla="val 36987"/>
            </a:avLst>
          </a:prstGeom>
          <a:solidFill>
            <a:srgbClr val="1E9E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9" tIns="60984" rIns="121969" bIns="60984" rtlCol="0" anchor="ctr"/>
          <a:p>
            <a:pPr marL="0" marR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100" b="1">
                <a:latin typeface="News Gothic MT" panose="020B0503020103020203" pitchFamily="34" charset="0"/>
                <a:sym typeface="+mn-ea"/>
              </a:rPr>
              <a:t>Methods </a:t>
            </a:r>
            <a:endParaRPr kumimoji="0" lang="en-US" sz="2100" b="1" i="0" u="none" strike="noStrike" kern="1200" cap="none" spc="0" normalizeH="0" baseline="0" noProof="1">
              <a:latin typeface="News Gothic MT" panose="020B0503020103020203" pitchFamily="34" charset="0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30835" y="4427220"/>
            <a:ext cx="3851910" cy="19646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0" indent="0" algn="just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sz="1600" b="1" dirty="0">
                <a:solidFill>
                  <a:srgbClr val="CF8A00"/>
                </a:solidFill>
                <a:latin typeface="News Gothic MT" panose="020B0503020103020203" pitchFamily="34" charset="0"/>
                <a:sym typeface="+mn-ea"/>
              </a:rPr>
              <a:t>included patients who underwent laparoscopy-assisted radical gastrectomy between January 2016 and December 2017. In total, 1235 patients (No.1 (n=497), No.2 (n=426), and Other groups (n=312)) were included in the propensity score matching (PSM, 1:1:1).</a:t>
            </a:r>
            <a:endParaRPr sz="1600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</p:txBody>
      </p:sp>
      <p:cxnSp>
        <p:nvCxnSpPr>
          <p:cNvPr id="22" name="Straight Arrow Connector 19"/>
          <p:cNvCxnSpPr/>
          <p:nvPr/>
        </p:nvCxnSpPr>
        <p:spPr>
          <a:xfrm flipV="1">
            <a:off x="4171482" y="3423209"/>
            <a:ext cx="408830" cy="11112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6518275" y="1322070"/>
            <a:ext cx="2807335" cy="243840"/>
          </a:xfrm>
          <a:prstGeom prst="roundRect">
            <a:avLst>
              <a:gd name="adj" fmla="val 36987"/>
            </a:avLst>
          </a:prstGeom>
          <a:solidFill>
            <a:srgbClr val="1E9E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69" tIns="60984" rIns="121969" bIns="60984" rtlCol="0" anchor="ctr"/>
          <a:p>
            <a:pPr marL="0" marR="0" indent="0" algn="ctr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100" b="1" i="0" u="none" strike="noStrike" kern="1200" cap="none" spc="0" normalizeH="0" baseline="0" noProof="1">
                <a:latin typeface="News Gothic MT" panose="020B0503020103020203" pitchFamily="34" charset="0"/>
                <a:cs typeface="+mn-cs"/>
              </a:rPr>
              <a:t>Results</a:t>
            </a:r>
            <a:endParaRPr kumimoji="0" lang="en-US" sz="2100" b="1" i="0" u="none" strike="noStrike" kern="1200" cap="none" spc="0" normalizeH="0" baseline="0" noProof="1">
              <a:latin typeface="News Gothic MT" panose="020B0503020103020203" pitchFamily="34" charset="0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52925" y="5638800"/>
            <a:ext cx="7652385" cy="1221105"/>
            <a:chOff x="6855" y="8880"/>
            <a:chExt cx="12051" cy="1923"/>
          </a:xfrm>
        </p:grpSpPr>
        <p:sp>
          <p:nvSpPr>
            <p:cNvPr id="10" name="Rectangle 9"/>
            <p:cNvSpPr/>
            <p:nvPr/>
          </p:nvSpPr>
          <p:spPr>
            <a:xfrm>
              <a:off x="6855" y="8880"/>
              <a:ext cx="12051" cy="1499"/>
            </a:xfrm>
            <a:prstGeom prst="rect">
              <a:avLst/>
            </a:prstGeom>
            <a:solidFill>
              <a:srgbClr val="BECC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lvl="1" algn="l">
                <a:lnSpc>
                  <a:spcPct val="150000"/>
                </a:lnSpc>
              </a:pPr>
              <a:endParaRPr altLang="zh-CN" sz="1600" b="1" dirty="0">
                <a:solidFill>
                  <a:srgbClr val="CF8A00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10258" y="8916"/>
              <a:ext cx="4985" cy="470"/>
            </a:xfrm>
            <a:prstGeom prst="roundRect">
              <a:avLst>
                <a:gd name="adj" fmla="val 36987"/>
              </a:avLst>
            </a:prstGeom>
            <a:solidFill>
              <a:srgbClr val="1E9E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69" tIns="60984" rIns="121969" bIns="60984" rtlCol="0" anchor="ctr"/>
            <a:p>
              <a:pPr marL="0" marR="0" indent="0" algn="ctr" defTabSz="1219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sz="2100" b="1" i="0" u="none" strike="noStrike" kern="1200" cap="none" spc="0" normalizeH="0" baseline="0" noProof="1">
                  <a:latin typeface="News Gothic MT" panose="020B0503020103020203" pitchFamily="34" charset="0"/>
                  <a:cs typeface="+mn-cs"/>
                </a:rPr>
                <a:t>Conclusions</a:t>
              </a:r>
              <a:endParaRPr kumimoji="0" lang="en-US" sz="2100" b="1" i="0" u="none" strike="noStrike" kern="1200" cap="none" spc="0" normalizeH="0" baseline="0" noProof="1">
                <a:latin typeface="News Gothic MT" panose="020B0503020103020203" pitchFamily="34" charset="0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7103" y="9386"/>
              <a:ext cx="11492" cy="141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marL="0" marR="0" lvl="1" indent="0" algn="l" defTabSz="1219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sz="1600" b="1" dirty="0">
                  <a:solidFill>
                    <a:srgbClr val="CF8A00"/>
                  </a:solidFill>
                  <a:latin typeface="News Gothic MT" panose="020B0503020103020203" pitchFamily="34" charset="0"/>
                  <a:sym typeface="+mn-ea"/>
                </a:rPr>
                <a:t>Surgeons should reasonably schedule surgeries to provide better medical services and to improve patient motivation and care.</a:t>
              </a:r>
              <a:endParaRPr sz="1600" b="1" dirty="0">
                <a:solidFill>
                  <a:srgbClr val="CF8A00"/>
                </a:solidFill>
                <a:latin typeface="News Gothic MT" panose="020B0503020103020203" pitchFamily="34" charset="0"/>
                <a:sym typeface="+mn-ea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7990" y="1532890"/>
            <a:ext cx="3785235" cy="23399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0" indent="0" algn="just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sz="1600" b="1" dirty="0">
                <a:solidFill>
                  <a:srgbClr val="CF8A00"/>
                </a:solidFill>
                <a:latin typeface="News Gothic MT" panose="020B0503020103020203" pitchFamily="34" charset="0"/>
                <a:sym typeface="+mn-ea"/>
              </a:rPr>
              <a:t>Whether the surgical case order is an important factor affecting the short- and long-term outcomes of patients with GC has always been a concern.</a:t>
            </a:r>
            <a:endParaRPr sz="1600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  <a:p>
            <a:pPr marL="0" marR="0" indent="0" algn="just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600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  <a:p>
            <a:pPr marL="0" marR="0" indent="0" algn="just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1600" b="1" dirty="0">
                <a:solidFill>
                  <a:srgbClr val="CF8A00"/>
                </a:solidFill>
                <a:latin typeface="News Gothic MT" panose="020B0503020103020203" pitchFamily="34" charset="0"/>
                <a:sym typeface="+mn-ea"/>
              </a:rPr>
              <a:t>T</a:t>
            </a:r>
            <a:r>
              <a:rPr sz="1600" b="1" dirty="0">
                <a:solidFill>
                  <a:srgbClr val="CF8A00"/>
                </a:solidFill>
                <a:latin typeface="News Gothic MT" panose="020B0503020103020203" pitchFamily="34" charset="0"/>
                <a:sym typeface="+mn-ea"/>
              </a:rPr>
              <a:t>o compare the short- and long-term outcomes of different surgical case orders</a:t>
            </a:r>
            <a:endParaRPr sz="1600" b="1" dirty="0">
              <a:solidFill>
                <a:srgbClr val="CF8A00"/>
              </a:solidFill>
              <a:latin typeface="News Gothic MT" panose="020B0503020103020203" pitchFamily="34" charset="0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755" y="1652270"/>
            <a:ext cx="4113530" cy="1586230"/>
          </a:xfrm>
          <a:prstGeom prst="rect">
            <a:avLst/>
          </a:prstGeom>
        </p:spPr>
      </p:pic>
      <p:pic>
        <p:nvPicPr>
          <p:cNvPr id="16" name="图片 15" descr="Fig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950" y="1652270"/>
            <a:ext cx="2764790" cy="1555115"/>
          </a:xfrm>
          <a:prstGeom prst="rect">
            <a:avLst/>
          </a:prstGeom>
        </p:spPr>
      </p:pic>
      <p:pic>
        <p:nvPicPr>
          <p:cNvPr id="19" name="图片 18" descr="eFig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985" y="3313430"/>
            <a:ext cx="2460625" cy="949325"/>
          </a:xfrm>
          <a:prstGeom prst="rect">
            <a:avLst/>
          </a:prstGeom>
        </p:spPr>
      </p:pic>
      <p:pic>
        <p:nvPicPr>
          <p:cNvPr id="23" name="图片 22" descr="eFig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950" y="4337685"/>
            <a:ext cx="2764155" cy="1066800"/>
          </a:xfrm>
          <a:prstGeom prst="rect">
            <a:avLst/>
          </a:prstGeom>
        </p:spPr>
      </p:pic>
      <p:pic>
        <p:nvPicPr>
          <p:cNvPr id="24" name="图片 23" descr="eFig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5540" y="4315460"/>
            <a:ext cx="2866390" cy="11049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COMMONDATA" val="eyJoZGlkIjoiODI2ZjViOGIzOTUwY2U2ODZiNzBiMDQxZGRkZWRhNzkifQ=="/>
  <p:tag name="KSO_WPP_MARK_KEY" val="2c32753a-d4cd-4e1f-9231-fc8a54f021f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790</Words>
  <Application>WPS 演示</Application>
  <PresentationFormat>宽屏</PresentationFormat>
  <Paragraphs>23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等线</vt:lpstr>
      <vt:lpstr>News Gothic MT</vt:lpstr>
      <vt:lpstr>微软雅黑</vt:lpstr>
      <vt:lpstr>Arial Unicode MS</vt:lpstr>
      <vt:lpstr>Calibri Light</vt:lpstr>
      <vt:lpstr>Calibri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 Schmidt</dc:creator>
  <cp:lastModifiedBy>镜花水月</cp:lastModifiedBy>
  <cp:revision>28</cp:revision>
  <dcterms:created xsi:type="dcterms:W3CDTF">2020-02-13T15:45:00Z</dcterms:created>
  <dcterms:modified xsi:type="dcterms:W3CDTF">2023-06-03T10:32:01Z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A7B61AB3E973416F83FFDF5039675810</vt:lpwstr>
  </property>
  <property fmtid="{D5CDD505-2E9C-101B-9397-08002B2CF9AE}" pid="3" name="KSOProductBuildVer">
    <vt:lpwstr>2052-11.1.0.14309</vt:lpwstr>
  </property>
</Properties>
</file>