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sldIdLst>
    <p:sldId id="263" r:id="rId2"/>
    <p:sldId id="264" r:id="rId3"/>
    <p:sldId id="277" r:id="rId4"/>
    <p:sldId id="271" r:id="rId5"/>
    <p:sldId id="265" r:id="rId6"/>
    <p:sldId id="272" r:id="rId7"/>
    <p:sldId id="273" r:id="rId8"/>
    <p:sldId id="278" r:id="rId9"/>
    <p:sldId id="275" r:id="rId10"/>
    <p:sldId id="276" r:id="rId11"/>
    <p:sldId id="279" r:id="rId12"/>
    <p:sldId id="280" r:id="rId13"/>
    <p:sldId id="281" r:id="rId14"/>
    <p:sldId id="282" r:id="rId15"/>
    <p:sldId id="283" r:id="rId16"/>
    <p:sldId id="284" r:id="rId1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E56217-1F9C-E542-9B36-42A9C45522DA}" v="3" dt="2022-06-06T05:47:32.27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71"/>
    <p:restoredTop sz="96203"/>
  </p:normalViewPr>
  <p:slideViewPr>
    <p:cSldViewPr snapToGrid="0" snapToObjects="1">
      <p:cViewPr>
        <p:scale>
          <a:sx n="158" d="100"/>
          <a:sy n="158" d="100"/>
        </p:scale>
        <p:origin x="-64" y="-3152"/>
      </p:cViewPr>
      <p:guideLst/>
    </p:cSldViewPr>
  </p:slideViewPr>
  <p:notesTextViewPr>
    <p:cViewPr>
      <p:scale>
        <a:sx n="135" d="100"/>
        <a:sy n="13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isha Kunder" userId="47f0e158-7e4c-4baa-98aa-bafc8f9c7a21" providerId="ADAL" clId="{8EE56217-1F9C-E542-9B36-42A9C45522DA}"/>
    <pc:docChg chg="custSel modSld">
      <pc:chgData name="Anisha Kunder" userId="47f0e158-7e4c-4baa-98aa-bafc8f9c7a21" providerId="ADAL" clId="{8EE56217-1F9C-E542-9B36-42A9C45522DA}" dt="2022-06-06T05:47:32.271" v="55"/>
      <pc:docMkLst>
        <pc:docMk/>
      </pc:docMkLst>
      <pc:sldChg chg="modSp mod">
        <pc:chgData name="Anisha Kunder" userId="47f0e158-7e4c-4baa-98aa-bafc8f9c7a21" providerId="ADAL" clId="{8EE56217-1F9C-E542-9B36-42A9C45522DA}" dt="2022-06-06T05:47:32.271" v="55"/>
        <pc:sldMkLst>
          <pc:docMk/>
          <pc:sldMk cId="3741770298" sldId="256"/>
        </pc:sldMkLst>
        <pc:spChg chg="mod">
          <ac:chgData name="Anisha Kunder" userId="47f0e158-7e4c-4baa-98aa-bafc8f9c7a21" providerId="ADAL" clId="{8EE56217-1F9C-E542-9B36-42A9C45522DA}" dt="2022-06-06T05:47:32.271" v="55"/>
          <ac:spMkLst>
            <pc:docMk/>
            <pc:sldMk cId="3741770298" sldId="256"/>
            <ac:spMk id="18" creationId="{7DC9E1FB-D719-964D-A4A7-DF203F869FE8}"/>
          </ac:spMkLst>
        </pc:spChg>
      </pc:sldChg>
      <pc:sldChg chg="modSp mod">
        <pc:chgData name="Anisha Kunder" userId="47f0e158-7e4c-4baa-98aa-bafc8f9c7a21" providerId="ADAL" clId="{8EE56217-1F9C-E542-9B36-42A9C45522DA}" dt="2022-06-06T05:40:47.322" v="13" actId="207"/>
        <pc:sldMkLst>
          <pc:docMk/>
          <pc:sldMk cId="1846066257" sldId="263"/>
        </pc:sldMkLst>
        <pc:spChg chg="mod">
          <ac:chgData name="Anisha Kunder" userId="47f0e158-7e4c-4baa-98aa-bafc8f9c7a21" providerId="ADAL" clId="{8EE56217-1F9C-E542-9B36-42A9C45522DA}" dt="2022-06-06T05:40:47.322" v="13" actId="207"/>
          <ac:spMkLst>
            <pc:docMk/>
            <pc:sldMk cId="1846066257" sldId="263"/>
            <ac:spMk id="2" creationId="{B6BE832A-2F5B-7D4E-BFBC-E3B67DD38F8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D9403B-CAA0-F14C-ABFB-5F1C5B175DE2}" type="datetimeFigureOut">
              <a:rPr kumimoji="1" lang="ja-JP" altLang="en-US" smtClean="0"/>
              <a:t>2023/6/6</a:t>
            </a:fld>
            <a:endParaRPr kumimoji="1" lang="ja-JP" altLang="en-US"/>
          </a:p>
        </p:txBody>
      </p:sp>
      <p:sp>
        <p:nvSpPr>
          <p:cNvPr id="4" name="スライド イメージ プレースホルダー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83F15D-54F5-C54D-941A-E95E88254BE2}" type="slidenum">
              <a:rPr kumimoji="1" lang="ja-JP" altLang="en-US" smtClean="0"/>
              <a:t>‹#›</a:t>
            </a:fld>
            <a:endParaRPr kumimoji="1" lang="ja-JP" altLang="en-US"/>
          </a:p>
        </p:txBody>
      </p:sp>
    </p:spTree>
    <p:extLst>
      <p:ext uri="{BB962C8B-B14F-4D97-AF65-F5344CB8AC3E}">
        <p14:creationId xmlns:p14="http://schemas.microsoft.com/office/powerpoint/2010/main" val="291399639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783F15D-54F5-C54D-941A-E95E88254BE2}" type="slidenum">
              <a:rPr kumimoji="1" lang="ja-JP" altLang="en-US" smtClean="0"/>
              <a:t>5</a:t>
            </a:fld>
            <a:endParaRPr kumimoji="1" lang="ja-JP" altLang="en-US"/>
          </a:p>
        </p:txBody>
      </p:sp>
    </p:spTree>
    <p:extLst>
      <p:ext uri="{BB962C8B-B14F-4D97-AF65-F5344CB8AC3E}">
        <p14:creationId xmlns:p14="http://schemas.microsoft.com/office/powerpoint/2010/main" val="3922215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783F15D-54F5-C54D-941A-E95E88254BE2}" type="slidenum">
              <a:rPr kumimoji="1" lang="ja-JP" altLang="en-US" smtClean="0"/>
              <a:t>6</a:t>
            </a:fld>
            <a:endParaRPr kumimoji="1" lang="ja-JP" altLang="en-US"/>
          </a:p>
        </p:txBody>
      </p:sp>
    </p:spTree>
    <p:extLst>
      <p:ext uri="{BB962C8B-B14F-4D97-AF65-F5344CB8AC3E}">
        <p14:creationId xmlns:p14="http://schemas.microsoft.com/office/powerpoint/2010/main" val="2323795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783F15D-54F5-C54D-941A-E95E88254BE2}" type="slidenum">
              <a:rPr kumimoji="1" lang="ja-JP" altLang="en-US" smtClean="0"/>
              <a:t>7</a:t>
            </a:fld>
            <a:endParaRPr kumimoji="1" lang="ja-JP" altLang="en-US"/>
          </a:p>
        </p:txBody>
      </p:sp>
    </p:spTree>
    <p:extLst>
      <p:ext uri="{BB962C8B-B14F-4D97-AF65-F5344CB8AC3E}">
        <p14:creationId xmlns:p14="http://schemas.microsoft.com/office/powerpoint/2010/main" val="2524382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783F15D-54F5-C54D-941A-E95E88254BE2}" type="slidenum">
              <a:rPr kumimoji="1" lang="ja-JP" altLang="en-US" smtClean="0"/>
              <a:t>9</a:t>
            </a:fld>
            <a:endParaRPr kumimoji="1" lang="ja-JP" altLang="en-US"/>
          </a:p>
        </p:txBody>
      </p:sp>
    </p:spTree>
    <p:extLst>
      <p:ext uri="{BB962C8B-B14F-4D97-AF65-F5344CB8AC3E}">
        <p14:creationId xmlns:p14="http://schemas.microsoft.com/office/powerpoint/2010/main" val="2475066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354357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3677675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308592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175466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2975590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2421733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4053824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3231262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1756597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3950993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F404ABE-5B51-D04A-BF2A-C388F217B931}" type="datetimeFigureOut">
              <a:rPr kumimoji="1" lang="ja-JP" altLang="en-US" smtClean="0"/>
              <a:t>2023/6/6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1925480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F404ABE-5B51-D04A-BF2A-C388F217B931}" type="datetimeFigureOut">
              <a:rPr kumimoji="1" lang="ja-JP" altLang="en-US" smtClean="0"/>
              <a:t>2023/6/6</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F1221C51-2608-784B-BF9A-DC425319B486}" type="slidenum">
              <a:rPr kumimoji="1" lang="ja-JP" altLang="en-US" smtClean="0"/>
              <a:t>‹#›</a:t>
            </a:fld>
            <a:endParaRPr kumimoji="1" lang="ja-JP" altLang="en-US"/>
          </a:p>
        </p:txBody>
      </p:sp>
    </p:spTree>
    <p:extLst>
      <p:ext uri="{BB962C8B-B14F-4D97-AF65-F5344CB8AC3E}">
        <p14:creationId xmlns:p14="http://schemas.microsoft.com/office/powerpoint/2010/main" val="6194996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5.tiff"/><Relationship Id="rId4" Type="http://schemas.openxmlformats.org/officeDocument/2006/relationships/image" Target="../media/image4.tif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3.emf"/><Relationship Id="rId13" Type="http://schemas.openxmlformats.org/officeDocument/2006/relationships/image" Target="../media/image18.emf"/><Relationship Id="rId3" Type="http://schemas.openxmlformats.org/officeDocument/2006/relationships/image" Target="../media/image8.emf"/><Relationship Id="rId7" Type="http://schemas.openxmlformats.org/officeDocument/2006/relationships/image" Target="../media/image12.emf"/><Relationship Id="rId12" Type="http://schemas.openxmlformats.org/officeDocument/2006/relationships/image" Target="../media/image17.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emf"/><Relationship Id="rId11" Type="http://schemas.openxmlformats.org/officeDocument/2006/relationships/image" Target="../media/image16.emf"/><Relationship Id="rId5" Type="http://schemas.openxmlformats.org/officeDocument/2006/relationships/image" Target="../media/image10.emf"/><Relationship Id="rId10" Type="http://schemas.openxmlformats.org/officeDocument/2006/relationships/image" Target="../media/image15.emf"/><Relationship Id="rId4" Type="http://schemas.openxmlformats.org/officeDocument/2006/relationships/image" Target="../media/image9.emf"/><Relationship Id="rId9" Type="http://schemas.openxmlformats.org/officeDocument/2006/relationships/image" Target="../media/image14.emf"/></Relationships>
</file>

<file path=ppt/slides/_rels/slide7.xml.rels><?xml version="1.0" encoding="UTF-8" standalone="yes"?>
<Relationships xmlns="http://schemas.openxmlformats.org/package/2006/relationships"><Relationship Id="rId8" Type="http://schemas.openxmlformats.org/officeDocument/2006/relationships/image" Target="../media/image24.emf"/><Relationship Id="rId13" Type="http://schemas.openxmlformats.org/officeDocument/2006/relationships/image" Target="../media/image29.emf"/><Relationship Id="rId3" Type="http://schemas.openxmlformats.org/officeDocument/2006/relationships/image" Target="../media/image19.emf"/><Relationship Id="rId7" Type="http://schemas.openxmlformats.org/officeDocument/2006/relationships/image" Target="../media/image23.emf"/><Relationship Id="rId12" Type="http://schemas.openxmlformats.org/officeDocument/2006/relationships/image" Target="../media/image28.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emf"/><Relationship Id="rId11" Type="http://schemas.openxmlformats.org/officeDocument/2006/relationships/image" Target="../media/image27.emf"/><Relationship Id="rId5" Type="http://schemas.openxmlformats.org/officeDocument/2006/relationships/image" Target="../media/image21.emf"/><Relationship Id="rId10" Type="http://schemas.openxmlformats.org/officeDocument/2006/relationships/image" Target="../media/image26.emf"/><Relationship Id="rId4" Type="http://schemas.openxmlformats.org/officeDocument/2006/relationships/image" Target="../media/image20.emf"/><Relationship Id="rId9" Type="http://schemas.openxmlformats.org/officeDocument/2006/relationships/image" Target="../media/image25.emf"/></Relationships>
</file>

<file path=ppt/slides/_rels/slide8.xml.rels><?xml version="1.0" encoding="UTF-8" standalone="yes"?>
<Relationships xmlns="http://schemas.openxmlformats.org/package/2006/relationships"><Relationship Id="rId8" Type="http://schemas.openxmlformats.org/officeDocument/2006/relationships/image" Target="../media/image36.emf"/><Relationship Id="rId13" Type="http://schemas.openxmlformats.org/officeDocument/2006/relationships/image" Target="../media/image41.emf"/><Relationship Id="rId18" Type="http://schemas.openxmlformats.org/officeDocument/2006/relationships/image" Target="../media/image46.emf"/><Relationship Id="rId3" Type="http://schemas.openxmlformats.org/officeDocument/2006/relationships/image" Target="../media/image31.emf"/><Relationship Id="rId7" Type="http://schemas.openxmlformats.org/officeDocument/2006/relationships/image" Target="../media/image35.emf"/><Relationship Id="rId12" Type="http://schemas.openxmlformats.org/officeDocument/2006/relationships/image" Target="../media/image40.emf"/><Relationship Id="rId17" Type="http://schemas.openxmlformats.org/officeDocument/2006/relationships/image" Target="../media/image45.emf"/><Relationship Id="rId2" Type="http://schemas.openxmlformats.org/officeDocument/2006/relationships/image" Target="../media/image30.emf"/><Relationship Id="rId16" Type="http://schemas.openxmlformats.org/officeDocument/2006/relationships/image" Target="../media/image44.emf"/><Relationship Id="rId1" Type="http://schemas.openxmlformats.org/officeDocument/2006/relationships/slideLayout" Target="../slideLayouts/slideLayout2.xml"/><Relationship Id="rId6" Type="http://schemas.openxmlformats.org/officeDocument/2006/relationships/image" Target="../media/image34.emf"/><Relationship Id="rId11" Type="http://schemas.openxmlformats.org/officeDocument/2006/relationships/image" Target="../media/image39.emf"/><Relationship Id="rId5" Type="http://schemas.openxmlformats.org/officeDocument/2006/relationships/image" Target="../media/image33.emf"/><Relationship Id="rId15" Type="http://schemas.openxmlformats.org/officeDocument/2006/relationships/image" Target="../media/image43.emf"/><Relationship Id="rId10" Type="http://schemas.openxmlformats.org/officeDocument/2006/relationships/image" Target="../media/image38.emf"/><Relationship Id="rId19" Type="http://schemas.openxmlformats.org/officeDocument/2006/relationships/image" Target="../media/image47.emf"/><Relationship Id="rId4" Type="http://schemas.openxmlformats.org/officeDocument/2006/relationships/image" Target="../media/image32.emf"/><Relationship Id="rId9" Type="http://schemas.openxmlformats.org/officeDocument/2006/relationships/image" Target="../media/image37.emf"/><Relationship Id="rId14" Type="http://schemas.openxmlformats.org/officeDocument/2006/relationships/image" Target="../media/image42.emf"/></Relationships>
</file>

<file path=ppt/slides/_rels/slide9.xml.rels><?xml version="1.0" encoding="UTF-8" standalone="yes"?>
<Relationships xmlns="http://schemas.openxmlformats.org/package/2006/relationships"><Relationship Id="rId8" Type="http://schemas.openxmlformats.org/officeDocument/2006/relationships/image" Target="../media/image53.emf"/><Relationship Id="rId13" Type="http://schemas.openxmlformats.org/officeDocument/2006/relationships/image" Target="../media/image58.emf"/><Relationship Id="rId3" Type="http://schemas.openxmlformats.org/officeDocument/2006/relationships/image" Target="../media/image48.emf"/><Relationship Id="rId7" Type="http://schemas.openxmlformats.org/officeDocument/2006/relationships/image" Target="../media/image52.emf"/><Relationship Id="rId12" Type="http://schemas.openxmlformats.org/officeDocument/2006/relationships/image" Target="../media/image57.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1.emf"/><Relationship Id="rId11" Type="http://schemas.openxmlformats.org/officeDocument/2006/relationships/image" Target="../media/image56.emf"/><Relationship Id="rId5" Type="http://schemas.openxmlformats.org/officeDocument/2006/relationships/image" Target="../media/image50.emf"/><Relationship Id="rId10" Type="http://schemas.openxmlformats.org/officeDocument/2006/relationships/image" Target="../media/image55.emf"/><Relationship Id="rId4" Type="http://schemas.openxmlformats.org/officeDocument/2006/relationships/image" Target="../media/image49.emf"/><Relationship Id="rId9" Type="http://schemas.openxmlformats.org/officeDocument/2006/relationships/image" Target="../media/image54.emf"/><Relationship Id="rId14" Type="http://schemas.openxmlformats.org/officeDocument/2006/relationships/image" Target="../media/image5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BE832A-2F5B-7D4E-BFBC-E3B67DD38F8D}"/>
              </a:ext>
            </a:extLst>
          </p:cNvPr>
          <p:cNvSpPr>
            <a:spLocks noGrp="1"/>
          </p:cNvSpPr>
          <p:nvPr>
            <p:ph type="title"/>
          </p:nvPr>
        </p:nvSpPr>
        <p:spPr>
          <a:xfrm>
            <a:off x="471488" y="4580186"/>
            <a:ext cx="5915025" cy="745629"/>
          </a:xfrm>
        </p:spPr>
        <p:txBody>
          <a:bodyPr>
            <a:normAutofit/>
          </a:bodyPr>
          <a:lstStyle/>
          <a:p>
            <a:pPr algn="ctr"/>
            <a:r>
              <a:rPr kumimoji="1" lang="en-US" altLang="ja-JP" dirty="0">
                <a:latin typeface="Arial" panose="020B0604020202020204" pitchFamily="34" charset="0"/>
                <a:cs typeface="Arial" panose="020B0604020202020204" pitchFamily="34" charset="0"/>
              </a:rPr>
              <a:t>Additional file</a:t>
            </a:r>
            <a:endParaRPr kumimoji="1" lang="ja-JP"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6066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88FEBA4-2FA0-B33B-97EC-0F3BFA4E3F50}"/>
              </a:ext>
            </a:extLst>
          </p:cNvPr>
          <p:cNvSpPr txBox="1"/>
          <p:nvPr/>
        </p:nvSpPr>
        <p:spPr>
          <a:xfrm>
            <a:off x="546131" y="429600"/>
            <a:ext cx="5822544" cy="2276842"/>
          </a:xfrm>
          <a:prstGeom prst="rect">
            <a:avLst/>
          </a:prstGeom>
          <a:noFill/>
        </p:spPr>
        <p:txBody>
          <a:bodyPr wrap="square">
            <a:spAutoFit/>
          </a:bodyPr>
          <a:lstStyle/>
          <a:p>
            <a:pPr algn="just">
              <a:lnSpc>
                <a:spcPct val="200000"/>
              </a:lnSpc>
              <a:spcAft>
                <a:spcPts val="600"/>
              </a:spcAft>
            </a:pPr>
            <a:r>
              <a:rPr lang="en-US" altLang="ja-JP" sz="1000" b="1" dirty="0">
                <a:effectLst/>
                <a:latin typeface="Times New Roman" panose="02020603050405020304" pitchFamily="18" charset="0"/>
                <a:ea typeface="SimSun" panose="02010600030101010101" pitchFamily="2" charset="-122"/>
                <a:cs typeface="Times New Roman" panose="02020603050405020304" pitchFamily="18" charset="0"/>
              </a:rPr>
              <a:t>Fig. S8 </a:t>
            </a:r>
            <a:r>
              <a:rPr lang="en-US" altLang="ja-JP" sz="1000" b="1" dirty="0">
                <a:effectLst/>
                <a:latin typeface="Times New Roman" panose="02020603050405020304" pitchFamily="18" charset="0"/>
                <a:ea typeface="Times New Roman" panose="02020603050405020304" pitchFamily="18" charset="0"/>
                <a:cs typeface="Times New Roman" panose="02020603050405020304" pitchFamily="18" charset="0"/>
              </a:rPr>
              <a:t>Summary of the GSEA results from the METABRIC datasets.</a:t>
            </a:r>
            <a:r>
              <a:rPr lang="en-US" altLang="ja-JP" sz="1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a</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–m) </a:t>
            </a:r>
            <a:r>
              <a:rPr lang="en-US" altLang="ja-JP" sz="1000" dirty="0">
                <a:effectLst/>
                <a:latin typeface="Times New Roman" panose="02020603050405020304" pitchFamily="18" charset="0"/>
                <a:ea typeface="Times New Roman" panose="02020603050405020304" pitchFamily="18" charset="0"/>
                <a:cs typeface="Times New Roman" panose="02020603050405020304" pitchFamily="18" charset="0"/>
              </a:rPr>
              <a:t>GSEA results from the METABRIC datasets. Biological processes positively or </a:t>
            </a:r>
            <a:r>
              <a:rPr lang="en-US" altLang="ja-JP" sz="1000" dirty="0">
                <a:latin typeface="Times New Roman" panose="02020603050405020304" pitchFamily="18" charset="0"/>
                <a:ea typeface="Times New Roman" panose="02020603050405020304" pitchFamily="18" charset="0"/>
                <a:cs typeface="Times New Roman" panose="02020603050405020304" pitchFamily="18" charset="0"/>
              </a:rPr>
              <a:t>negativ</a:t>
            </a:r>
            <a:r>
              <a:rPr lang="en-US" altLang="ja-JP" sz="1000" dirty="0">
                <a:effectLst/>
                <a:latin typeface="Times New Roman" panose="02020603050405020304" pitchFamily="18" charset="0"/>
                <a:ea typeface="Times New Roman" panose="02020603050405020304" pitchFamily="18" charset="0"/>
                <a:cs typeface="Times New Roman" panose="02020603050405020304" pitchFamily="18" charset="0"/>
              </a:rPr>
              <a:t>ely correlated with the </a:t>
            </a:r>
            <a:r>
              <a:rPr lang="en-US" altLang="ja-JP" sz="1000" dirty="0">
                <a:latin typeface="Times New Roman" panose="02020603050405020304" pitchFamily="18" charset="0"/>
                <a:ea typeface="Times New Roman" panose="02020603050405020304" pitchFamily="18" charset="0"/>
                <a:cs typeface="Times New Roman" panose="02020603050405020304" pitchFamily="18" charset="0"/>
              </a:rPr>
              <a:t>indicated</a:t>
            </a:r>
            <a:r>
              <a:rPr lang="en-US" altLang="ja-JP" sz="1000" dirty="0">
                <a:effectLst/>
                <a:latin typeface="Times New Roman" panose="02020603050405020304" pitchFamily="18" charset="0"/>
                <a:ea typeface="Times New Roman" panose="02020603050405020304" pitchFamily="18" charset="0"/>
                <a:cs typeface="Times New Roman" panose="02020603050405020304" pitchFamily="18" charset="0"/>
              </a:rPr>
              <a:t> gene expression are depicted in a descending order of the absolute value of the </a:t>
            </a:r>
            <a:r>
              <a:rPr lang="en-US" altLang="ja-JP" sz="1000" dirty="0" err="1">
                <a:effectLst/>
                <a:latin typeface="Times New Roman" panose="02020603050405020304" pitchFamily="18" charset="0"/>
                <a:ea typeface="Times New Roman" panose="02020603050405020304" pitchFamily="18" charset="0"/>
                <a:cs typeface="Times New Roman" panose="02020603050405020304" pitchFamily="18" charset="0"/>
              </a:rPr>
              <a:t>NSE</a:t>
            </a:r>
            <a:r>
              <a:rPr lang="en-US" altLang="ja-JP" sz="1000" dirty="0">
                <a:effectLst/>
                <a:latin typeface="Times New Roman" panose="02020603050405020304" pitchFamily="18" charset="0"/>
                <a:ea typeface="Times New Roman" panose="02020603050405020304" pitchFamily="18" charset="0"/>
                <a:cs typeface="Times New Roman" panose="02020603050405020304" pitchFamily="18" charset="0"/>
              </a:rPr>
              <a:t> with absolute values of the log-transformed nominal p-values and FDR q-values. Thresholds of the nominal p-value and FDR q-value are set to &lt;0.05 and &lt;0.25, respectively, and the boundaries are denoted by dashed lines. </a:t>
            </a:r>
          </a:p>
          <a:p>
            <a:pPr algn="just">
              <a:lnSpc>
                <a:spcPct val="200000"/>
              </a:lnSpc>
              <a:spcAft>
                <a:spcPts val="600"/>
              </a:spcAft>
            </a:pP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Abbreviations: </a:t>
            </a:r>
            <a:r>
              <a:rPr lang="en-US" altLang="ja-JP" sz="1000" dirty="0" err="1">
                <a:latin typeface="Times New Roman" panose="02020603050405020304" pitchFamily="18" charset="0"/>
                <a:ea typeface="SimSun" panose="02010600030101010101" pitchFamily="2" charset="-122"/>
                <a:cs typeface="Times New Roman" panose="02020603050405020304" pitchFamily="18" charset="0"/>
              </a:rPr>
              <a:t>GSEA</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 Gene Set Enrichment Analysis; </a:t>
            </a:r>
            <a:r>
              <a:rPr lang="en-US" altLang="ja-JP" sz="1000" dirty="0" err="1">
                <a:latin typeface="Times New Roman" panose="02020603050405020304" pitchFamily="18" charset="0"/>
                <a:ea typeface="SimSun" panose="02010600030101010101" pitchFamily="2" charset="-122"/>
                <a:cs typeface="Times New Roman" panose="02020603050405020304" pitchFamily="18" charset="0"/>
              </a:rPr>
              <a:t>METABRIC</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 Molecular Taxonomy of Breast Cancer International Consortium; and </a:t>
            </a:r>
            <a:r>
              <a:rPr lang="en-US" altLang="ja-JP" sz="1000" dirty="0" err="1">
                <a:latin typeface="Times New Roman" panose="02020603050405020304" pitchFamily="18" charset="0"/>
                <a:ea typeface="SimSun" panose="02010600030101010101" pitchFamily="2" charset="-122"/>
                <a:cs typeface="Times New Roman" panose="02020603050405020304" pitchFamily="18" charset="0"/>
              </a:rPr>
              <a:t>NSE</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a:t>
            </a:r>
            <a:r>
              <a:rPr lang="en-US" altLang="ja-JP" sz="1000" dirty="0">
                <a:latin typeface="Times New Roman" panose="02020603050405020304" pitchFamily="18" charset="0"/>
                <a:ea typeface="Times New Roman" panose="02020603050405020304" pitchFamily="18" charset="0"/>
                <a:cs typeface="Times New Roman" panose="02020603050405020304" pitchFamily="18" charset="0"/>
              </a:rPr>
              <a:t> normalized enrichment score </a:t>
            </a:r>
            <a:endParaRPr lang="ja-JP" altLang="ja-JP" sz="1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020636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9F578045-1073-6F0F-219C-2C37E923D907}"/>
              </a:ext>
            </a:extLst>
          </p:cNvPr>
          <p:cNvSpPr txBox="1"/>
          <p:nvPr/>
        </p:nvSpPr>
        <p:spPr>
          <a:xfrm>
            <a:off x="517728" y="4511279"/>
            <a:ext cx="5822544" cy="2276842"/>
          </a:xfrm>
          <a:prstGeom prst="rect">
            <a:avLst/>
          </a:prstGeom>
          <a:noFill/>
        </p:spPr>
        <p:txBody>
          <a:bodyPr wrap="square">
            <a:spAutoFit/>
          </a:bodyPr>
          <a:lstStyle/>
          <a:p>
            <a:pPr algn="just">
              <a:lnSpc>
                <a:spcPct val="200000"/>
              </a:lnSpc>
              <a:spcAft>
                <a:spcPts val="600"/>
              </a:spcAft>
            </a:pPr>
            <a:r>
              <a:rPr lang="en-US" altLang="ja-JP" sz="1000" b="1" dirty="0">
                <a:effectLst/>
                <a:latin typeface="Times New Roman" panose="02020603050405020304" pitchFamily="18" charset="0"/>
                <a:ea typeface="SimSun" panose="02010600030101010101" pitchFamily="2" charset="-122"/>
                <a:cs typeface="Times New Roman" panose="02020603050405020304" pitchFamily="18" charset="0"/>
              </a:rPr>
              <a:t>Fig. S9 </a:t>
            </a:r>
            <a:r>
              <a:rPr lang="en-US" altLang="ja-JP" sz="1000" b="1" i="1" dirty="0">
                <a:effectLst/>
                <a:latin typeface="Times New Roman" panose="02020603050405020304" pitchFamily="18" charset="0"/>
                <a:ea typeface="Times New Roman" panose="02020603050405020304" pitchFamily="18" charset="0"/>
                <a:cs typeface="Times New Roman" panose="02020603050405020304" pitchFamily="18" charset="0"/>
              </a:rPr>
              <a:t>AZGP1</a:t>
            </a:r>
            <a:r>
              <a:rPr lang="en-US" altLang="ja-JP" sz="1000" b="1" dirty="0">
                <a:effectLst/>
                <a:latin typeface="Times New Roman" panose="02020603050405020304" pitchFamily="18" charset="0"/>
                <a:ea typeface="Times New Roman" panose="02020603050405020304" pitchFamily="18" charset="0"/>
                <a:cs typeface="Times New Roman" panose="02020603050405020304" pitchFamily="18" charset="0"/>
              </a:rPr>
              <a:t> expression in normal and cancerous tissues.</a:t>
            </a:r>
            <a:r>
              <a:rPr lang="en-US" altLang="ja-JP" sz="1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Raw data evaluated by RNA sequencing for </a:t>
            </a:r>
            <a:r>
              <a:rPr lang="en-US" altLang="ja-JP" sz="1000" i="1" dirty="0">
                <a:effectLst/>
                <a:latin typeface="Times New Roman" panose="02020603050405020304" pitchFamily="18" charset="0"/>
                <a:ea typeface="SimSun" panose="02010600030101010101" pitchFamily="2" charset="-122"/>
                <a:cs typeface="Times New Roman" panose="02020603050405020304" pitchFamily="18" charset="0"/>
              </a:rPr>
              <a:t>AZGP1</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 expression in (a) normal and (2) cancer tissues are downloaded from The Human Protein Atlas website (https://www.proteinatlas.org/ENSG00000160862-AZGP1; accessed on November 07, 2022).</a:t>
            </a:r>
            <a:r>
              <a:rPr lang="ja-JP" altLang="en-US" sz="1000" dirty="0">
                <a:latin typeface="Times New Roman" panose="02020603050405020304" pitchFamily="18" charset="0"/>
                <a:ea typeface="SimSun" panose="02010600030101010101" pitchFamily="2" charset="-122"/>
                <a:cs typeface="Times New Roman" panose="02020603050405020304" pitchFamily="18" charset="0"/>
              </a:rPr>
              <a:t>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The e</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xpression values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i.e., </a:t>
            </a:r>
            <a:r>
              <a:rPr lang="en-US" altLang="ja-JP" sz="1000" dirty="0" err="1">
                <a:effectLst/>
                <a:latin typeface="Times New Roman" panose="02020603050405020304" pitchFamily="18" charset="0"/>
                <a:ea typeface="SimSun" panose="02010600030101010101" pitchFamily="2" charset="-122"/>
                <a:cs typeface="Times New Roman" panose="02020603050405020304" pitchFamily="18" charset="0"/>
              </a:rPr>
              <a:t>TPM</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 and FPKM values) are log-transformed and summarized. The Kruskal</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Wallis test </a:t>
            </a:r>
            <a:r>
              <a:rPr lang="en-US" altLang="ja-JP" sz="1000">
                <a:effectLst/>
                <a:latin typeface="Times New Roman" panose="02020603050405020304" pitchFamily="18" charset="0"/>
                <a:ea typeface="SimSun" panose="02010600030101010101" pitchFamily="2" charset="-122"/>
                <a:cs typeface="Times New Roman" panose="02020603050405020304" pitchFamily="18" charset="0"/>
              </a:rPr>
              <a:t>and Dunn's </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multiple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comparisons test are conducted for multiple comparisons. Compared with the mammary gland or breast cancer tissues, significant differences (</a:t>
            </a:r>
            <a:r>
              <a:rPr lang="en-US" altLang="ja-JP" sz="1000" i="1" dirty="0">
                <a:latin typeface="Times New Roman" panose="02020603050405020304" pitchFamily="18" charset="0"/>
                <a:ea typeface="SimSun" panose="02010600030101010101" pitchFamily="2" charset="-122"/>
                <a:cs typeface="Times New Roman" panose="02020603050405020304" pitchFamily="18" charset="0"/>
              </a:rPr>
              <a:t>p</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&lt;0.05) are indicated by "*".</a:t>
            </a:r>
          </a:p>
          <a:p>
            <a:pPr algn="just">
              <a:lnSpc>
                <a:spcPct val="200000"/>
              </a:lnSpc>
              <a:spcAft>
                <a:spcPts val="600"/>
              </a:spcAft>
            </a:pP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Abbreviations: </a:t>
            </a:r>
            <a:r>
              <a:rPr lang="en-US" altLang="ja-JP" sz="1000" dirty="0" err="1">
                <a:latin typeface="Times New Roman" panose="02020603050405020304" pitchFamily="18" charset="0"/>
                <a:ea typeface="SimSun" panose="02010600030101010101" pitchFamily="2" charset="-122"/>
                <a:cs typeface="Times New Roman" panose="02020603050405020304" pitchFamily="18" charset="0"/>
              </a:rPr>
              <a:t>FPKM</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 Fragments Per </a:t>
            </a:r>
            <a:r>
              <a:rPr lang="en-US" altLang="ja-JP" sz="1000" dirty="0" err="1">
                <a:latin typeface="Times New Roman" panose="02020603050405020304" pitchFamily="18" charset="0"/>
                <a:ea typeface="SimSun" panose="02010600030101010101" pitchFamily="2" charset="-122"/>
                <a:cs typeface="Times New Roman" panose="02020603050405020304" pitchFamily="18" charset="0"/>
              </a:rPr>
              <a:t>Kilobase</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 Million; </a:t>
            </a:r>
            <a:r>
              <a:rPr lang="en-US" altLang="ja-JP" sz="1000" dirty="0" err="1">
                <a:latin typeface="Times New Roman" panose="02020603050405020304" pitchFamily="18" charset="0"/>
                <a:ea typeface="SimSun" panose="02010600030101010101" pitchFamily="2" charset="-122"/>
                <a:cs typeface="Times New Roman" panose="02020603050405020304" pitchFamily="18" charset="0"/>
              </a:rPr>
              <a:t>TPM</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 transcripts per million</a:t>
            </a:r>
          </a:p>
        </p:txBody>
      </p:sp>
      <p:pic>
        <p:nvPicPr>
          <p:cNvPr id="6" name="図 5">
            <a:extLst>
              <a:ext uri="{FF2B5EF4-FFF2-40B4-BE49-F238E27FC236}">
                <a16:creationId xmlns:a16="http://schemas.microsoft.com/office/drawing/2014/main" id="{EB38F12B-0591-2BC2-4BC9-D8491A3D5A91}"/>
              </a:ext>
            </a:extLst>
          </p:cNvPr>
          <p:cNvPicPr>
            <a:picLocks noChangeAspect="1"/>
          </p:cNvPicPr>
          <p:nvPr/>
        </p:nvPicPr>
        <p:blipFill>
          <a:blip r:embed="rId2"/>
          <a:stretch>
            <a:fillRect/>
          </a:stretch>
        </p:blipFill>
        <p:spPr>
          <a:xfrm>
            <a:off x="240789" y="603869"/>
            <a:ext cx="3130767" cy="3540748"/>
          </a:xfrm>
          <a:prstGeom prst="rect">
            <a:avLst/>
          </a:prstGeom>
        </p:spPr>
      </p:pic>
      <p:pic>
        <p:nvPicPr>
          <p:cNvPr id="7" name="図 6">
            <a:extLst>
              <a:ext uri="{FF2B5EF4-FFF2-40B4-BE49-F238E27FC236}">
                <a16:creationId xmlns:a16="http://schemas.microsoft.com/office/drawing/2014/main" id="{DC3353D6-7745-5F8E-5EFA-6BFB2BA3B49D}"/>
              </a:ext>
            </a:extLst>
          </p:cNvPr>
          <p:cNvPicPr>
            <a:picLocks noChangeAspect="1"/>
          </p:cNvPicPr>
          <p:nvPr/>
        </p:nvPicPr>
        <p:blipFill>
          <a:blip r:embed="rId3"/>
          <a:stretch>
            <a:fillRect/>
          </a:stretch>
        </p:blipFill>
        <p:spPr>
          <a:xfrm>
            <a:off x="3429000" y="603869"/>
            <a:ext cx="3186673" cy="3130767"/>
          </a:xfrm>
          <a:prstGeom prst="rect">
            <a:avLst/>
          </a:prstGeom>
        </p:spPr>
      </p:pic>
      <p:sp>
        <p:nvSpPr>
          <p:cNvPr id="8" name="テキスト ボックス 207">
            <a:extLst>
              <a:ext uri="{FF2B5EF4-FFF2-40B4-BE49-F238E27FC236}">
                <a16:creationId xmlns:a16="http://schemas.microsoft.com/office/drawing/2014/main" id="{998F08F9-6116-1C11-CAEE-5BA8F5C72EB6}"/>
              </a:ext>
            </a:extLst>
          </p:cNvPr>
          <p:cNvSpPr txBox="1">
            <a:spLocks noChangeAspect="1" noEditPoints="1" noChangeArrowheads="1" noChangeShapeType="1" noTextEdit="1"/>
          </p:cNvSpPr>
          <p:nvPr/>
        </p:nvSpPr>
        <p:spPr>
          <a:xfrm>
            <a:off x="159880" y="262356"/>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9" name="テキスト ボックス 196">
            <a:extLst>
              <a:ext uri="{FF2B5EF4-FFF2-40B4-BE49-F238E27FC236}">
                <a16:creationId xmlns:a16="http://schemas.microsoft.com/office/drawing/2014/main" id="{D924220C-118E-A737-0BE1-A227B176FFA1}"/>
              </a:ext>
            </a:extLst>
          </p:cNvPr>
          <p:cNvSpPr txBox="1">
            <a:spLocks noChangeAspect="1" noEditPoints="1" noChangeArrowheads="1" noChangeShapeType="1" noTextEdit="1"/>
          </p:cNvSpPr>
          <p:nvPr/>
        </p:nvSpPr>
        <p:spPr>
          <a:xfrm>
            <a:off x="3344957" y="266630"/>
            <a:ext cx="149860" cy="250453"/>
          </a:xfrm>
          <a:prstGeom prst="rect">
            <a:avLst/>
          </a:prstGeom>
          <a:noFill/>
        </p:spPr>
        <p:txBody>
          <a:bodyPr wrap="square" rtlCol="0">
            <a:spAutoFit/>
          </a:bodyPr>
          <a:lstStyle/>
          <a:p>
            <a:pPr algn="just">
              <a:lnSpc>
                <a:spcPts val="1300"/>
              </a:lnSpc>
            </a:pPr>
            <a:r>
              <a:rPr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b</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31439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ADF1068C-D186-E166-AB1A-AC97F450493A}"/>
              </a:ext>
            </a:extLst>
          </p:cNvPr>
          <p:cNvGraphicFramePr>
            <a:graphicFrameLocks noGrp="1"/>
          </p:cNvGraphicFramePr>
          <p:nvPr>
            <p:extLst>
              <p:ext uri="{D42A27DB-BD31-4B8C-83A1-F6EECF244321}">
                <p14:modId xmlns:p14="http://schemas.microsoft.com/office/powerpoint/2010/main" val="1330572451"/>
              </p:ext>
            </p:extLst>
          </p:nvPr>
        </p:nvGraphicFramePr>
        <p:xfrm>
          <a:off x="471488" y="647104"/>
          <a:ext cx="5915024" cy="1690006"/>
        </p:xfrm>
        <a:graphic>
          <a:graphicData uri="http://schemas.openxmlformats.org/drawingml/2006/table">
            <a:tbl>
              <a:tblPr/>
              <a:tblGrid>
                <a:gridCol w="555890">
                  <a:extLst>
                    <a:ext uri="{9D8B030D-6E8A-4147-A177-3AD203B41FA5}">
                      <a16:colId xmlns:a16="http://schemas.microsoft.com/office/drawing/2014/main" val="457283092"/>
                    </a:ext>
                  </a:extLst>
                </a:gridCol>
                <a:gridCol w="1676358">
                  <a:extLst>
                    <a:ext uri="{9D8B030D-6E8A-4147-A177-3AD203B41FA5}">
                      <a16:colId xmlns:a16="http://schemas.microsoft.com/office/drawing/2014/main" val="3125682763"/>
                    </a:ext>
                  </a:extLst>
                </a:gridCol>
                <a:gridCol w="616691">
                  <a:extLst>
                    <a:ext uri="{9D8B030D-6E8A-4147-A177-3AD203B41FA5}">
                      <a16:colId xmlns:a16="http://schemas.microsoft.com/office/drawing/2014/main" val="1536088943"/>
                    </a:ext>
                  </a:extLst>
                </a:gridCol>
                <a:gridCol w="3066085">
                  <a:extLst>
                    <a:ext uri="{9D8B030D-6E8A-4147-A177-3AD203B41FA5}">
                      <a16:colId xmlns:a16="http://schemas.microsoft.com/office/drawing/2014/main" val="1063468852"/>
                    </a:ext>
                  </a:extLst>
                </a:gridCol>
              </a:tblGrid>
              <a:tr h="150480">
                <a:tc gridSpan="4">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Table S1. Antibodies used for the histological evaluation of breast cancer  tissues</a:t>
                      </a:r>
                    </a:p>
                  </a:txBody>
                  <a:tcPr marL="8682" marR="8682" marT="8682"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23324500"/>
                  </a:ext>
                </a:extLst>
              </a:tr>
              <a:tr h="150480">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Antigen</a:t>
                      </a:r>
                    </a:p>
                  </a:txBody>
                  <a:tcPr marL="8682" marR="8682" marT="868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Antibody</a:t>
                      </a:r>
                    </a:p>
                  </a:txBody>
                  <a:tcPr marL="8682" marR="8682" marT="868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Clone</a:t>
                      </a:r>
                    </a:p>
                  </a:txBody>
                  <a:tcPr marL="8682" marR="8682" marT="868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Vender</a:t>
                      </a:r>
                    </a:p>
                  </a:txBody>
                  <a:tcPr marL="8682" marR="8682" marT="868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1999944"/>
                  </a:ext>
                </a:extLst>
              </a:tr>
              <a:tr h="150480">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ER</a:t>
                      </a:r>
                    </a:p>
                  </a:txBody>
                  <a:tcPr marL="8682" marR="8682" marT="868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rabbit monoclonal antibodie</a:t>
                      </a:r>
                    </a:p>
                  </a:txBody>
                  <a:tcPr marL="8682" marR="8682" marT="868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SP1</a:t>
                      </a:r>
                    </a:p>
                  </a:txBody>
                  <a:tcPr marL="8682" marR="8682" marT="8682"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Ventana Medical Systems Japan Inc. Tokyo, Japan</a:t>
                      </a:r>
                    </a:p>
                  </a:txBody>
                  <a:tcPr marL="8682" marR="8682" marT="8682"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51105893"/>
                  </a:ext>
                </a:extLst>
              </a:tr>
              <a:tr h="150480">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PgR</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rabbit monoclonal antibodie</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1E2</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Ventana Medical Systems Japan Inc. Tokyo, Japan</a:t>
                      </a:r>
                    </a:p>
                  </a:txBody>
                  <a:tcPr marL="8682" marR="8682" marT="8682" marB="0" anchor="ctr">
                    <a:lnL>
                      <a:noFill/>
                    </a:lnL>
                    <a:lnR>
                      <a:noFill/>
                    </a:lnR>
                    <a:lnT>
                      <a:noFill/>
                    </a:lnT>
                    <a:lnB>
                      <a:noFill/>
                    </a:lnB>
                  </a:tcPr>
                </a:tc>
                <a:extLst>
                  <a:ext uri="{0D108BD9-81ED-4DB2-BD59-A6C34878D82A}">
                    <a16:rowId xmlns:a16="http://schemas.microsoft.com/office/drawing/2014/main" val="3350786724"/>
                  </a:ext>
                </a:extLst>
              </a:tr>
              <a:tr h="150480">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HER2</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rabbit monoclonal antibodie</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4B5</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Roche Diagnostics K.K. Tokyo, Japan</a:t>
                      </a:r>
                    </a:p>
                  </a:txBody>
                  <a:tcPr marL="8682" marR="8682" marT="8682" marB="0" anchor="ctr">
                    <a:lnL>
                      <a:noFill/>
                    </a:lnL>
                    <a:lnR>
                      <a:noFill/>
                    </a:lnR>
                    <a:lnT>
                      <a:noFill/>
                    </a:lnT>
                    <a:lnB>
                      <a:noFill/>
                    </a:lnB>
                  </a:tcPr>
                </a:tc>
                <a:extLst>
                  <a:ext uri="{0D108BD9-81ED-4DB2-BD59-A6C34878D82A}">
                    <a16:rowId xmlns:a16="http://schemas.microsoft.com/office/drawing/2014/main" val="1549711293"/>
                  </a:ext>
                </a:extLst>
              </a:tr>
              <a:tr h="150480">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AR</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rabbit monoclonal antibodie</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AR27</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Leica Biosystems Inc. Wetzlar, Germany</a:t>
                      </a:r>
                    </a:p>
                  </a:txBody>
                  <a:tcPr marL="8682" marR="8682" marT="8682" marB="0" anchor="ctr">
                    <a:lnL>
                      <a:noFill/>
                    </a:lnL>
                    <a:lnR>
                      <a:noFill/>
                    </a:lnR>
                    <a:lnT>
                      <a:noFill/>
                    </a:lnT>
                    <a:lnB>
                      <a:noFill/>
                    </a:lnB>
                  </a:tcPr>
                </a:tc>
                <a:extLst>
                  <a:ext uri="{0D108BD9-81ED-4DB2-BD59-A6C34878D82A}">
                    <a16:rowId xmlns:a16="http://schemas.microsoft.com/office/drawing/2014/main" val="3276680528"/>
                  </a:ext>
                </a:extLst>
              </a:tr>
              <a:tr h="150480">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PD-L1</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rabbit monoclonal antibodie</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SP142</a:t>
                      </a:r>
                    </a:p>
                  </a:txBody>
                  <a:tcPr marL="8682" marR="8682" marT="8682" marB="0" anchor="ctr">
                    <a:lnL>
                      <a:noFill/>
                    </a:lnL>
                    <a:lnR>
                      <a:noFill/>
                    </a:lnR>
                    <a:lnT>
                      <a:noFill/>
                    </a:lnT>
                    <a:lnB>
                      <a:noFill/>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Spring Bioscience, Pleasanton, CA, USA</a:t>
                      </a:r>
                    </a:p>
                  </a:txBody>
                  <a:tcPr marL="8682" marR="8682" marT="8682" marB="0" anchor="ctr">
                    <a:lnL>
                      <a:noFill/>
                    </a:lnL>
                    <a:lnR>
                      <a:noFill/>
                    </a:lnR>
                    <a:lnT>
                      <a:noFill/>
                    </a:lnT>
                    <a:lnB>
                      <a:noFill/>
                    </a:lnB>
                  </a:tcPr>
                </a:tc>
                <a:extLst>
                  <a:ext uri="{0D108BD9-81ED-4DB2-BD59-A6C34878D82A}">
                    <a16:rowId xmlns:a16="http://schemas.microsoft.com/office/drawing/2014/main" val="269820632"/>
                  </a:ext>
                </a:extLst>
              </a:tr>
              <a:tr h="150480">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ZAG</a:t>
                      </a:r>
                    </a:p>
                  </a:txBody>
                  <a:tcPr marL="8682" marR="8682" marT="868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mouse monoclonal antibody</a:t>
                      </a:r>
                    </a:p>
                  </a:txBody>
                  <a:tcPr marL="8682" marR="8682" marT="868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1D4</a:t>
                      </a:r>
                    </a:p>
                  </a:txBody>
                  <a:tcPr marL="8682" marR="8682" marT="8682"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900" b="0" i="0" u="none" strike="noStrike">
                          <a:solidFill>
                            <a:srgbClr val="000000"/>
                          </a:solidFill>
                          <a:effectLst/>
                          <a:latin typeface="Arial" panose="020B0604020202020204" pitchFamily="34" charset="0"/>
                          <a:ea typeface="游ゴシック" panose="020B0400000000000000" pitchFamily="34" charset="-128"/>
                        </a:rPr>
                        <a:t>Santa Cruz Biotechnology, Inc. Dallas, TX, US</a:t>
                      </a:r>
                    </a:p>
                  </a:txBody>
                  <a:tcPr marL="8682" marR="8682" marT="8682"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1480143"/>
                  </a:ext>
                </a:extLst>
              </a:tr>
              <a:tr h="486166">
                <a:tc gridSpan="4">
                  <a:txBody>
                    <a:bodyPr/>
                    <a:lstStyle/>
                    <a:p>
                      <a:pPr algn="l" fontAlgn="ctr"/>
                      <a:r>
                        <a:rPr lang="en-US" sz="900" b="0" i="0" u="none" strike="noStrike" dirty="0">
                          <a:solidFill>
                            <a:srgbClr val="000000"/>
                          </a:solidFill>
                          <a:effectLst/>
                          <a:latin typeface="Arial" panose="020B0604020202020204" pitchFamily="34" charset="0"/>
                          <a:ea typeface="游ゴシック" panose="020B0400000000000000" pitchFamily="34" charset="-128"/>
                        </a:rPr>
                        <a:t>Abbreviations- ZAG: Alpha-2-glycoprotein 1, zinc-binding; HER2: Human epidermal growth factor receptor 2; PD-L1: programmed death-1 (PD-1) ligand 1; ER: estrogen receptor; PgR: progesterone receptor; and AR: androgen receptor</a:t>
                      </a:r>
                    </a:p>
                  </a:txBody>
                  <a:tcPr marL="8682" marR="8682" marT="8682"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71326717"/>
                  </a:ext>
                </a:extLst>
              </a:tr>
            </a:tbl>
          </a:graphicData>
        </a:graphic>
      </p:graphicFrame>
    </p:spTree>
    <p:extLst>
      <p:ext uri="{BB962C8B-B14F-4D97-AF65-F5344CB8AC3E}">
        <p14:creationId xmlns:p14="http://schemas.microsoft.com/office/powerpoint/2010/main" val="3082147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57460B5F-1AB6-78DA-0E2A-E5B4DCD2609F}"/>
              </a:ext>
            </a:extLst>
          </p:cNvPr>
          <p:cNvPicPr>
            <a:picLocks noChangeAspect="1"/>
          </p:cNvPicPr>
          <p:nvPr/>
        </p:nvPicPr>
        <p:blipFill>
          <a:blip r:embed="rId2"/>
          <a:stretch>
            <a:fillRect/>
          </a:stretch>
        </p:blipFill>
        <p:spPr>
          <a:xfrm rot="5400000">
            <a:off x="-355804" y="2781292"/>
            <a:ext cx="8969192" cy="4343415"/>
          </a:xfrm>
          <a:prstGeom prst="rect">
            <a:avLst/>
          </a:prstGeom>
        </p:spPr>
      </p:pic>
    </p:spTree>
    <p:extLst>
      <p:ext uri="{BB962C8B-B14F-4D97-AF65-F5344CB8AC3E}">
        <p14:creationId xmlns:p14="http://schemas.microsoft.com/office/powerpoint/2010/main" val="266071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7603A9F4-B073-8852-1E54-1FF836C045F2}"/>
              </a:ext>
            </a:extLst>
          </p:cNvPr>
          <p:cNvGraphicFramePr>
            <a:graphicFrameLocks noGrp="1"/>
          </p:cNvGraphicFramePr>
          <p:nvPr>
            <p:extLst>
              <p:ext uri="{D42A27DB-BD31-4B8C-83A1-F6EECF244321}">
                <p14:modId xmlns:p14="http://schemas.microsoft.com/office/powerpoint/2010/main" val="2638392946"/>
              </p:ext>
            </p:extLst>
          </p:nvPr>
        </p:nvGraphicFramePr>
        <p:xfrm>
          <a:off x="564629" y="531696"/>
          <a:ext cx="3810000" cy="3479800"/>
        </p:xfrm>
        <a:graphic>
          <a:graphicData uri="http://schemas.openxmlformats.org/drawingml/2006/table">
            <a:tbl>
              <a:tblPr/>
              <a:tblGrid>
                <a:gridCol w="952500">
                  <a:extLst>
                    <a:ext uri="{9D8B030D-6E8A-4147-A177-3AD203B41FA5}">
                      <a16:colId xmlns:a16="http://schemas.microsoft.com/office/drawing/2014/main" val="3438877203"/>
                    </a:ext>
                  </a:extLst>
                </a:gridCol>
                <a:gridCol w="952500">
                  <a:extLst>
                    <a:ext uri="{9D8B030D-6E8A-4147-A177-3AD203B41FA5}">
                      <a16:colId xmlns:a16="http://schemas.microsoft.com/office/drawing/2014/main" val="1202659603"/>
                    </a:ext>
                  </a:extLst>
                </a:gridCol>
                <a:gridCol w="952500">
                  <a:extLst>
                    <a:ext uri="{9D8B030D-6E8A-4147-A177-3AD203B41FA5}">
                      <a16:colId xmlns:a16="http://schemas.microsoft.com/office/drawing/2014/main" val="1875760014"/>
                    </a:ext>
                  </a:extLst>
                </a:gridCol>
                <a:gridCol w="952500">
                  <a:extLst>
                    <a:ext uri="{9D8B030D-6E8A-4147-A177-3AD203B41FA5}">
                      <a16:colId xmlns:a16="http://schemas.microsoft.com/office/drawing/2014/main" val="2416246109"/>
                    </a:ext>
                  </a:extLst>
                </a:gridCol>
              </a:tblGrid>
              <a:tr h="165100">
                <a:tc gridSpan="4">
                  <a:txBody>
                    <a:bodyPr/>
                    <a:lstStyle/>
                    <a:p>
                      <a:pPr algn="l" rtl="0" fontAlgn="ctr"/>
                      <a:r>
                        <a:rPr lang="en-US" sz="1000" b="0" i="0" u="none" strike="noStrike">
                          <a:solidFill>
                            <a:srgbClr val="000000"/>
                          </a:solidFill>
                          <a:effectLst/>
                          <a:latin typeface="Arial" panose="020B0604020202020204" pitchFamily="34" charset="0"/>
                          <a:ea typeface="游ゴシック" panose="020B0400000000000000" pitchFamily="34" charset="-128"/>
                        </a:rPr>
                        <a:t>Table S3.  Immune cell composition (count/g) by the ZAG status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95873340"/>
                  </a:ext>
                </a:extLst>
              </a:tr>
              <a:tr h="165100">
                <a:tc>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ZAG</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000" b="0" i="0" u="none" strike="noStrike">
                          <a:solidFill>
                            <a:srgbClr val="333333"/>
                          </a:solidFill>
                          <a:effectLst/>
                          <a:latin typeface="Arial" panose="020B0604020202020204" pitchFamily="34" charset="0"/>
                          <a:ea typeface="游ゴシック" panose="020B0400000000000000" pitchFamily="34" charset="-128"/>
                        </a:rPr>
                        <a:t>High</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333333"/>
                          </a:solidFill>
                          <a:effectLst/>
                          <a:latin typeface="Arial" panose="020B0604020202020204" pitchFamily="34" charset="0"/>
                          <a:ea typeface="游ゴシック" panose="020B0400000000000000" pitchFamily="34" charset="-128"/>
                        </a:rPr>
                        <a:t>Low</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a:solidFill>
                            <a:srgbClr val="000000"/>
                          </a:solidFill>
                          <a:effectLst/>
                          <a:latin typeface="Arial" panose="020B0604020202020204" pitchFamily="34" charset="0"/>
                          <a:ea typeface="游ゴシック" panose="020B0400000000000000" pitchFamily="34" charset="-128"/>
                        </a:rPr>
                        <a:t>p</a:t>
                      </a:r>
                      <a:r>
                        <a:rPr lang="en-US" sz="1000" b="0" i="0" u="none" strike="noStrike">
                          <a:solidFill>
                            <a:srgbClr val="000000"/>
                          </a:solidFill>
                          <a:effectLst/>
                          <a:latin typeface="Arial" panose="020B0604020202020204" pitchFamily="34" charset="0"/>
                          <a:ea typeface="游ゴシック" panose="020B0400000000000000" pitchFamily="34" charset="-128"/>
                        </a:rPr>
                        <a:t>-value</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733940098"/>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Lineage</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333333"/>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333333"/>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Arial" panose="020B0604020202020204" pitchFamily="34" charset="0"/>
                          <a:ea typeface="游ゴシック" panose="020B0400000000000000" pitchFamily="34" charset="-128"/>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0369808"/>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Leukocyte</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135692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238138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0.294*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79828321"/>
                  </a:ext>
                </a:extLst>
              </a:tr>
              <a:tr h="165100">
                <a:tc>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Total T</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74889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126212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0.478*</a:t>
                      </a:r>
                    </a:p>
                  </a:txBody>
                  <a:tcPr marL="9525" marR="9525" marT="9525" marB="0" anchor="ctr">
                    <a:lnL>
                      <a:noFill/>
                    </a:lnL>
                    <a:lnR>
                      <a:noFill/>
                    </a:lnR>
                    <a:lnT>
                      <a:noFill/>
                    </a:lnT>
                    <a:lnB>
                      <a:noFill/>
                    </a:lnB>
                  </a:tcPr>
                </a:tc>
                <a:extLst>
                  <a:ext uri="{0D108BD9-81ED-4DB2-BD59-A6C34878D82A}">
                    <a16:rowId xmlns:a16="http://schemas.microsoft.com/office/drawing/2014/main" val="4277163229"/>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CD4＋T</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36223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45364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0.677*</a:t>
                      </a:r>
                    </a:p>
                  </a:txBody>
                  <a:tcPr marL="9525" marR="9525" marT="9525" marB="0" anchor="ctr">
                    <a:lnL>
                      <a:noFill/>
                    </a:lnL>
                    <a:lnR>
                      <a:noFill/>
                    </a:lnR>
                    <a:lnT>
                      <a:noFill/>
                    </a:lnT>
                    <a:lnB>
                      <a:noFill/>
                    </a:lnB>
                  </a:tcPr>
                </a:tc>
                <a:extLst>
                  <a:ext uri="{0D108BD9-81ED-4DB2-BD59-A6C34878D82A}">
                    <a16:rowId xmlns:a16="http://schemas.microsoft.com/office/drawing/2014/main" val="3746824315"/>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CD8＋T</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26723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50227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0.521*</a:t>
                      </a:r>
                    </a:p>
                  </a:txBody>
                  <a:tcPr marL="9525" marR="9525" marT="9525" marB="0" anchor="ctr">
                    <a:lnL>
                      <a:noFill/>
                    </a:lnL>
                    <a:lnR>
                      <a:noFill/>
                    </a:lnR>
                    <a:lnT>
                      <a:noFill/>
                    </a:lnT>
                    <a:lnB>
                      <a:noFill/>
                    </a:lnB>
                  </a:tcPr>
                </a:tc>
                <a:extLst>
                  <a:ext uri="{0D108BD9-81ED-4DB2-BD59-A6C34878D82A}">
                    <a16:rowId xmlns:a16="http://schemas.microsoft.com/office/drawing/2014/main" val="625005396"/>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B</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10071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11070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0.884*</a:t>
                      </a:r>
                    </a:p>
                  </a:txBody>
                  <a:tcPr marL="9525" marR="9525" marT="9525" marB="0" anchor="ctr">
                    <a:lnL>
                      <a:noFill/>
                    </a:lnL>
                    <a:lnR>
                      <a:noFill/>
                    </a:lnR>
                    <a:lnT>
                      <a:noFill/>
                    </a:lnT>
                    <a:lnB>
                      <a:noFill/>
                    </a:lnB>
                  </a:tcPr>
                </a:tc>
                <a:extLst>
                  <a:ext uri="{0D108BD9-81ED-4DB2-BD59-A6C34878D82A}">
                    <a16:rowId xmlns:a16="http://schemas.microsoft.com/office/drawing/2014/main" val="3379230316"/>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Mo / M</a:t>
                      </a:r>
                      <a:r>
                        <a:rPr lang="el-GR" sz="1000" b="0" i="0" u="none" strike="noStrike">
                          <a:solidFill>
                            <a:srgbClr val="000000"/>
                          </a:solidFill>
                          <a:effectLst/>
                          <a:latin typeface="Arial" panose="020B0604020202020204" pitchFamily="34" charset="0"/>
                          <a:ea typeface="游ゴシック" panose="020B0400000000000000" pitchFamily="34" charset="-128"/>
                        </a:rPr>
                        <a:t>φ</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6302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17327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0.021*</a:t>
                      </a:r>
                    </a:p>
                  </a:txBody>
                  <a:tcPr marL="9525" marR="9525" marT="9525" marB="0" anchor="ctr">
                    <a:lnL>
                      <a:noFill/>
                    </a:lnL>
                    <a:lnR>
                      <a:noFill/>
                    </a:lnR>
                    <a:lnT>
                      <a:noFill/>
                    </a:lnT>
                    <a:lnB>
                      <a:noFill/>
                    </a:lnB>
                  </a:tcPr>
                </a:tc>
                <a:extLst>
                  <a:ext uri="{0D108BD9-81ED-4DB2-BD59-A6C34878D82A}">
                    <a16:rowId xmlns:a16="http://schemas.microsoft.com/office/drawing/2014/main" val="1718146199"/>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CD16+ Mo</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682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1761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0.049*</a:t>
                      </a:r>
                    </a:p>
                  </a:txBody>
                  <a:tcPr marL="9525" marR="9525" marT="9525" marB="0" anchor="ctr">
                    <a:lnL>
                      <a:noFill/>
                    </a:lnL>
                    <a:lnR>
                      <a:noFill/>
                    </a:lnR>
                    <a:lnT>
                      <a:noFill/>
                    </a:lnT>
                    <a:lnB>
                      <a:noFill/>
                    </a:lnB>
                  </a:tcPr>
                </a:tc>
                <a:extLst>
                  <a:ext uri="{0D108BD9-81ED-4DB2-BD59-A6C34878D82A}">
                    <a16:rowId xmlns:a16="http://schemas.microsoft.com/office/drawing/2014/main" val="1245384405"/>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MDSC</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182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911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0.005*</a:t>
                      </a:r>
                    </a:p>
                  </a:txBody>
                  <a:tcPr marL="9525" marR="9525" marT="9525" marB="0" anchor="ctr">
                    <a:lnL>
                      <a:noFill/>
                    </a:lnL>
                    <a:lnR>
                      <a:noFill/>
                    </a:lnR>
                    <a:lnT>
                      <a:noFill/>
                    </a:lnT>
                    <a:lnB>
                      <a:noFill/>
                    </a:lnB>
                  </a:tcPr>
                </a:tc>
                <a:extLst>
                  <a:ext uri="{0D108BD9-81ED-4DB2-BD59-A6C34878D82A}">
                    <a16:rowId xmlns:a16="http://schemas.microsoft.com/office/drawing/2014/main" val="898011527"/>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DC</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5972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9316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0.126*</a:t>
                      </a:r>
                    </a:p>
                  </a:txBody>
                  <a:tcPr marL="9525" marR="9525" marT="9525" marB="0" anchor="ctr">
                    <a:lnL>
                      <a:noFill/>
                    </a:lnL>
                    <a:lnR>
                      <a:noFill/>
                    </a:lnR>
                    <a:lnT>
                      <a:noFill/>
                    </a:lnT>
                    <a:lnB>
                      <a:noFill/>
                    </a:lnB>
                  </a:tcPr>
                </a:tc>
                <a:extLst>
                  <a:ext uri="{0D108BD9-81ED-4DB2-BD59-A6C34878D82A}">
                    <a16:rowId xmlns:a16="http://schemas.microsoft.com/office/drawing/2014/main" val="3162857104"/>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mDC</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3177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5968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0.105*</a:t>
                      </a:r>
                    </a:p>
                  </a:txBody>
                  <a:tcPr marL="9525" marR="9525" marT="9525" marB="0" anchor="ctr">
                    <a:lnL>
                      <a:noFill/>
                    </a:lnL>
                    <a:lnR>
                      <a:noFill/>
                    </a:lnR>
                    <a:lnT>
                      <a:noFill/>
                    </a:lnT>
                    <a:lnB>
                      <a:noFill/>
                    </a:lnB>
                  </a:tcPr>
                </a:tc>
                <a:extLst>
                  <a:ext uri="{0D108BD9-81ED-4DB2-BD59-A6C34878D82A}">
                    <a16:rowId xmlns:a16="http://schemas.microsoft.com/office/drawing/2014/main" val="572901154"/>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5866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3764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0.536*</a:t>
                      </a:r>
                    </a:p>
                  </a:txBody>
                  <a:tcPr marL="9525" marR="9525" marT="9525" marB="0" anchor="ctr">
                    <a:lnL>
                      <a:noFill/>
                    </a:lnL>
                    <a:lnR>
                      <a:noFill/>
                    </a:lnR>
                    <a:lnT>
                      <a:noFill/>
                    </a:lnT>
                    <a:lnB>
                      <a:noFill/>
                    </a:lnB>
                  </a:tcPr>
                </a:tc>
                <a:extLst>
                  <a:ext uri="{0D108BD9-81ED-4DB2-BD59-A6C34878D82A}">
                    <a16:rowId xmlns:a16="http://schemas.microsoft.com/office/drawing/2014/main" val="2641467307"/>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minor NK</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2048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2782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0.468*</a:t>
                      </a:r>
                    </a:p>
                  </a:txBody>
                  <a:tcPr marL="9525" marR="9525" marT="9525" marB="0" anchor="ctr">
                    <a:lnL>
                      <a:noFill/>
                    </a:lnL>
                    <a:lnR>
                      <a:noFill/>
                    </a:lnR>
                    <a:lnT>
                      <a:noFill/>
                    </a:lnT>
                    <a:lnB>
                      <a:noFill/>
                    </a:lnB>
                  </a:tcPr>
                </a:tc>
                <a:extLst>
                  <a:ext uri="{0D108BD9-81ED-4DB2-BD59-A6C34878D82A}">
                    <a16:rowId xmlns:a16="http://schemas.microsoft.com/office/drawing/2014/main" val="2461233454"/>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5912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6790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333333"/>
                          </a:solidFill>
                          <a:effectLst/>
                          <a:latin typeface="Arial" panose="020B0604020202020204" pitchFamily="34" charset="0"/>
                          <a:ea typeface="游ゴシック" panose="020B0400000000000000" pitchFamily="34" charset="-128"/>
                        </a:rPr>
                        <a:t>0.478*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5241334"/>
                  </a:ext>
                </a:extLst>
              </a:tr>
              <a:tr h="177800">
                <a:tc gridSpan="4">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*Mann</a:t>
                      </a:r>
                      <a:r>
                        <a:rPr lang="en-US" sz="1000" b="0" i="0" u="none" strike="noStrike">
                          <a:solidFill>
                            <a:srgbClr val="000000"/>
                          </a:solidFill>
                          <a:effectLst/>
                          <a:latin typeface="Calibri" panose="020F0502020204030204" pitchFamily="34" charset="0"/>
                          <a:ea typeface="游ゴシック" panose="020B0400000000000000" pitchFamily="34" charset="-128"/>
                        </a:rPr>
                        <a:t>–</a:t>
                      </a:r>
                      <a:r>
                        <a:rPr lang="en-US" sz="1000" b="0" i="0" u="none" strike="noStrike">
                          <a:solidFill>
                            <a:srgbClr val="000000"/>
                          </a:solidFill>
                          <a:effectLst/>
                          <a:latin typeface="Arial" panose="020B0604020202020204" pitchFamily="34" charset="0"/>
                          <a:ea typeface="游ゴシック" panose="020B0400000000000000" pitchFamily="34" charset="-128"/>
                        </a:rPr>
                        <a:t>Whitney U test</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62472950"/>
                  </a:ext>
                </a:extLst>
              </a:tr>
              <a:tr h="660400">
                <a:tc gridSpan="4">
                  <a:txBody>
                    <a:bodyPr/>
                    <a:lstStyle/>
                    <a:p>
                      <a:pPr algn="l" fontAlgn="ctr"/>
                      <a:r>
                        <a:rPr lang="en-US" sz="1000" b="0" i="0" u="none" strike="noStrike" dirty="0">
                          <a:solidFill>
                            <a:srgbClr val="000000"/>
                          </a:solidFill>
                          <a:effectLst/>
                          <a:latin typeface="Arial" panose="020B0604020202020204" pitchFamily="34" charset="0"/>
                          <a:ea typeface="游ゴシック" panose="020B0400000000000000" pitchFamily="34" charset="-128"/>
                        </a:rPr>
                        <a:t>Abbreviations- CD: Cluster of Differentiation; NK: natural killer; NKT: natural killer T cells; MDSC: myeloid-derived suppressor cells; ZAG: Alpha-2-glycoprotein 1, zinc-binding; and DC: dendritic cells</a:t>
                      </a:r>
                    </a:p>
                  </a:txBody>
                  <a:tcPr marL="9525" marR="9525" marT="952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110816258"/>
                  </a:ext>
                </a:extLst>
              </a:tr>
            </a:tbl>
          </a:graphicData>
        </a:graphic>
      </p:graphicFrame>
      <p:graphicFrame>
        <p:nvGraphicFramePr>
          <p:cNvPr id="7" name="表 6">
            <a:extLst>
              <a:ext uri="{FF2B5EF4-FFF2-40B4-BE49-F238E27FC236}">
                <a16:creationId xmlns:a16="http://schemas.microsoft.com/office/drawing/2014/main" id="{3C29A9EE-1E4A-6C6A-A7A5-CB9726F1323A}"/>
              </a:ext>
            </a:extLst>
          </p:cNvPr>
          <p:cNvGraphicFramePr>
            <a:graphicFrameLocks noGrp="1"/>
          </p:cNvGraphicFramePr>
          <p:nvPr>
            <p:extLst>
              <p:ext uri="{D42A27DB-BD31-4B8C-83A1-F6EECF244321}">
                <p14:modId xmlns:p14="http://schemas.microsoft.com/office/powerpoint/2010/main" val="275343542"/>
              </p:ext>
            </p:extLst>
          </p:nvPr>
        </p:nvGraphicFramePr>
        <p:xfrm>
          <a:off x="564629" y="4953000"/>
          <a:ext cx="3810000" cy="3670300"/>
        </p:xfrm>
        <a:graphic>
          <a:graphicData uri="http://schemas.openxmlformats.org/drawingml/2006/table">
            <a:tbl>
              <a:tblPr/>
              <a:tblGrid>
                <a:gridCol w="952500">
                  <a:extLst>
                    <a:ext uri="{9D8B030D-6E8A-4147-A177-3AD203B41FA5}">
                      <a16:colId xmlns:a16="http://schemas.microsoft.com/office/drawing/2014/main" val="1721478256"/>
                    </a:ext>
                  </a:extLst>
                </a:gridCol>
                <a:gridCol w="952500">
                  <a:extLst>
                    <a:ext uri="{9D8B030D-6E8A-4147-A177-3AD203B41FA5}">
                      <a16:colId xmlns:a16="http://schemas.microsoft.com/office/drawing/2014/main" val="1804208251"/>
                    </a:ext>
                  </a:extLst>
                </a:gridCol>
                <a:gridCol w="952500">
                  <a:extLst>
                    <a:ext uri="{9D8B030D-6E8A-4147-A177-3AD203B41FA5}">
                      <a16:colId xmlns:a16="http://schemas.microsoft.com/office/drawing/2014/main" val="1291421577"/>
                    </a:ext>
                  </a:extLst>
                </a:gridCol>
                <a:gridCol w="952500">
                  <a:extLst>
                    <a:ext uri="{9D8B030D-6E8A-4147-A177-3AD203B41FA5}">
                      <a16:colId xmlns:a16="http://schemas.microsoft.com/office/drawing/2014/main" val="4170559712"/>
                    </a:ext>
                  </a:extLst>
                </a:gridCol>
              </a:tblGrid>
              <a:tr h="342900">
                <a:tc gridSpan="4">
                  <a:txBody>
                    <a:bodyPr/>
                    <a:lstStyle/>
                    <a:p>
                      <a:pPr algn="l" rtl="0" fontAlgn="ctr"/>
                      <a:r>
                        <a:rPr lang="en-US" sz="1000" b="0" i="0" u="none" strike="noStrike">
                          <a:solidFill>
                            <a:srgbClr val="000000"/>
                          </a:solidFill>
                          <a:effectLst/>
                          <a:latin typeface="Arial" panose="020B0604020202020204" pitchFamily="34" charset="0"/>
                          <a:ea typeface="游ゴシック" panose="020B0400000000000000" pitchFamily="34" charset="-128"/>
                        </a:rPr>
                        <a:t>Table S4.  Immune cell composition (count/g) by the ZAG status: recalculated by removing the outliers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801332561"/>
                  </a:ext>
                </a:extLst>
              </a:tr>
              <a:tr h="165100">
                <a:tc>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ZAG</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High</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Low</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a:solidFill>
                            <a:srgbClr val="000000"/>
                          </a:solidFill>
                          <a:effectLst/>
                          <a:latin typeface="Arial" panose="020B0604020202020204" pitchFamily="34" charset="0"/>
                          <a:ea typeface="游ゴシック" panose="020B0400000000000000" pitchFamily="34" charset="-128"/>
                        </a:rPr>
                        <a:t>p</a:t>
                      </a:r>
                      <a:r>
                        <a:rPr lang="en-US" sz="1000" b="0" i="0" u="none" strike="noStrike">
                          <a:solidFill>
                            <a:srgbClr val="000000"/>
                          </a:solidFill>
                          <a:effectLst/>
                          <a:latin typeface="Arial" panose="020B0604020202020204" pitchFamily="34" charset="0"/>
                          <a:ea typeface="游ゴシック" panose="020B0400000000000000" pitchFamily="34" charset="-128"/>
                        </a:rPr>
                        <a:t>-value</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92842716"/>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Lineage</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Arial" panose="020B0604020202020204" pitchFamily="34" charset="0"/>
                          <a:ea typeface="游ゴシック" panose="020B0400000000000000" pitchFamily="34" charset="-128"/>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122001"/>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Leukocyte</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98875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196002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0.323*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85289979"/>
                  </a:ext>
                </a:extLst>
              </a:tr>
              <a:tr h="165100">
                <a:tc>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Total T</a:t>
                      </a:r>
                    </a:p>
                  </a:txBody>
                  <a:tcPr marL="9525" marR="9525" marT="9525" marB="0" anchor="ctr">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53493</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85043</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0.224*</a:t>
                      </a:r>
                    </a:p>
                  </a:txBody>
                  <a:tcPr marL="9525" marR="9525" marT="9525" marB="0" anchor="b">
                    <a:lnL>
                      <a:noFill/>
                    </a:lnL>
                    <a:lnR>
                      <a:noFill/>
                    </a:lnR>
                    <a:lnT>
                      <a:noFill/>
                    </a:lnT>
                    <a:lnB>
                      <a:noFill/>
                    </a:lnB>
                  </a:tcPr>
                </a:tc>
                <a:extLst>
                  <a:ext uri="{0D108BD9-81ED-4DB2-BD59-A6C34878D82A}">
                    <a16:rowId xmlns:a16="http://schemas.microsoft.com/office/drawing/2014/main" val="1295721714"/>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CD4＋T</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23819</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28174</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0.328**</a:t>
                      </a:r>
                    </a:p>
                  </a:txBody>
                  <a:tcPr marL="9525" marR="9525" marT="9525" marB="0" anchor="b">
                    <a:lnL>
                      <a:noFill/>
                    </a:lnL>
                    <a:lnR>
                      <a:noFill/>
                    </a:lnR>
                    <a:lnT>
                      <a:noFill/>
                    </a:lnT>
                    <a:lnB>
                      <a:noFill/>
                    </a:lnB>
                  </a:tcPr>
                </a:tc>
                <a:extLst>
                  <a:ext uri="{0D108BD9-81ED-4DB2-BD59-A6C34878D82A}">
                    <a16:rowId xmlns:a16="http://schemas.microsoft.com/office/drawing/2014/main" val="2027088456"/>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CD8＋T</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23465</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37318</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0.628*</a:t>
                      </a:r>
                    </a:p>
                  </a:txBody>
                  <a:tcPr marL="9525" marR="9525" marT="9525" marB="0" anchor="b">
                    <a:lnL>
                      <a:noFill/>
                    </a:lnL>
                    <a:lnR>
                      <a:noFill/>
                    </a:lnR>
                    <a:lnT>
                      <a:noFill/>
                    </a:lnT>
                    <a:lnB>
                      <a:noFill/>
                    </a:lnB>
                  </a:tcPr>
                </a:tc>
                <a:extLst>
                  <a:ext uri="{0D108BD9-81ED-4DB2-BD59-A6C34878D82A}">
                    <a16:rowId xmlns:a16="http://schemas.microsoft.com/office/drawing/2014/main" val="3269958409"/>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B</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6471</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7004</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0.490*</a:t>
                      </a:r>
                    </a:p>
                  </a:txBody>
                  <a:tcPr marL="9525" marR="9525" marT="9525" marB="0" anchor="b">
                    <a:lnL>
                      <a:noFill/>
                    </a:lnL>
                    <a:lnR>
                      <a:noFill/>
                    </a:lnR>
                    <a:lnT>
                      <a:noFill/>
                    </a:lnT>
                    <a:lnB>
                      <a:noFill/>
                    </a:lnB>
                  </a:tcPr>
                </a:tc>
                <a:extLst>
                  <a:ext uri="{0D108BD9-81ED-4DB2-BD59-A6C34878D82A}">
                    <a16:rowId xmlns:a16="http://schemas.microsoft.com/office/drawing/2014/main" val="94100333"/>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Mo / M</a:t>
                      </a:r>
                      <a:r>
                        <a:rPr lang="el-GR" sz="1000" b="0" i="0" u="none" strike="noStrike">
                          <a:solidFill>
                            <a:srgbClr val="000000"/>
                          </a:solidFill>
                          <a:effectLst/>
                          <a:latin typeface="Arial" panose="020B0604020202020204" pitchFamily="34" charset="0"/>
                          <a:ea typeface="游ゴシック" panose="020B0400000000000000" pitchFamily="34" charset="-128"/>
                        </a:rPr>
                        <a:t>φ</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4971</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15750</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0.009*</a:t>
                      </a:r>
                    </a:p>
                  </a:txBody>
                  <a:tcPr marL="9525" marR="9525" marT="9525" marB="0" anchor="b">
                    <a:lnL>
                      <a:noFill/>
                    </a:lnL>
                    <a:lnR>
                      <a:noFill/>
                    </a:lnR>
                    <a:lnT>
                      <a:noFill/>
                    </a:lnT>
                    <a:lnB>
                      <a:noFill/>
                    </a:lnB>
                  </a:tcPr>
                </a:tc>
                <a:extLst>
                  <a:ext uri="{0D108BD9-81ED-4DB2-BD59-A6C34878D82A}">
                    <a16:rowId xmlns:a16="http://schemas.microsoft.com/office/drawing/2014/main" val="4061758067"/>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CD16+ Mo</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334.5</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1195</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0.020*</a:t>
                      </a:r>
                    </a:p>
                  </a:txBody>
                  <a:tcPr marL="9525" marR="9525" marT="9525" marB="0" anchor="b">
                    <a:lnL>
                      <a:noFill/>
                    </a:lnL>
                    <a:lnR>
                      <a:noFill/>
                    </a:lnR>
                    <a:lnT>
                      <a:noFill/>
                    </a:lnT>
                    <a:lnB>
                      <a:noFill/>
                    </a:lnB>
                  </a:tcPr>
                </a:tc>
                <a:extLst>
                  <a:ext uri="{0D108BD9-81ED-4DB2-BD59-A6C34878D82A}">
                    <a16:rowId xmlns:a16="http://schemas.microsoft.com/office/drawing/2014/main" val="3904132013"/>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MDSC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147.4</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687.7</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&lt;0.001*</a:t>
                      </a:r>
                    </a:p>
                  </a:txBody>
                  <a:tcPr marL="9525" marR="9525" marT="9525" marB="0" anchor="b">
                    <a:lnL>
                      <a:noFill/>
                    </a:lnL>
                    <a:lnR>
                      <a:noFill/>
                    </a:lnR>
                    <a:lnT>
                      <a:noFill/>
                    </a:lnT>
                    <a:lnB>
                      <a:noFill/>
                    </a:lnB>
                  </a:tcPr>
                </a:tc>
                <a:extLst>
                  <a:ext uri="{0D108BD9-81ED-4DB2-BD59-A6C34878D82A}">
                    <a16:rowId xmlns:a16="http://schemas.microsoft.com/office/drawing/2014/main" val="1283541276"/>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DC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4825</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9307</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0.061*</a:t>
                      </a:r>
                    </a:p>
                  </a:txBody>
                  <a:tcPr marL="9525" marR="9525" marT="9525" marB="0" anchor="b">
                    <a:lnL>
                      <a:noFill/>
                    </a:lnL>
                    <a:lnR>
                      <a:noFill/>
                    </a:lnR>
                    <a:lnT>
                      <a:noFill/>
                    </a:lnT>
                    <a:lnB>
                      <a:noFill/>
                    </a:lnB>
                  </a:tcPr>
                </a:tc>
                <a:extLst>
                  <a:ext uri="{0D108BD9-81ED-4DB2-BD59-A6C34878D82A}">
                    <a16:rowId xmlns:a16="http://schemas.microsoft.com/office/drawing/2014/main" val="3175644475"/>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2912</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4864</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0.083*</a:t>
                      </a:r>
                    </a:p>
                  </a:txBody>
                  <a:tcPr marL="9525" marR="9525" marT="9525" marB="0" anchor="b">
                    <a:lnL>
                      <a:noFill/>
                    </a:lnL>
                    <a:lnR>
                      <a:noFill/>
                    </a:lnR>
                    <a:lnT>
                      <a:noFill/>
                    </a:lnT>
                    <a:lnB>
                      <a:noFill/>
                    </a:lnB>
                  </a:tcPr>
                </a:tc>
                <a:extLst>
                  <a:ext uri="{0D108BD9-81ED-4DB2-BD59-A6C34878D82A}">
                    <a16:rowId xmlns:a16="http://schemas.microsoft.com/office/drawing/2014/main" val="3769534776"/>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4117</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3372</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0.834**</a:t>
                      </a:r>
                    </a:p>
                  </a:txBody>
                  <a:tcPr marL="9525" marR="9525" marT="9525" marB="0" anchor="b">
                    <a:lnL>
                      <a:noFill/>
                    </a:lnL>
                    <a:lnR>
                      <a:noFill/>
                    </a:lnR>
                    <a:lnT>
                      <a:noFill/>
                    </a:lnT>
                    <a:lnB>
                      <a:noFill/>
                    </a:lnB>
                  </a:tcPr>
                </a:tc>
                <a:extLst>
                  <a:ext uri="{0D108BD9-81ED-4DB2-BD59-A6C34878D82A}">
                    <a16:rowId xmlns:a16="http://schemas.microsoft.com/office/drawing/2014/main" val="2600898908"/>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minor NK</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1356</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2067</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0.666*</a:t>
                      </a:r>
                    </a:p>
                  </a:txBody>
                  <a:tcPr marL="9525" marR="9525" marT="9525" marB="0" anchor="b">
                    <a:lnL>
                      <a:noFill/>
                    </a:lnL>
                    <a:lnR>
                      <a:noFill/>
                    </a:lnR>
                    <a:lnT>
                      <a:noFill/>
                    </a:lnT>
                    <a:lnB>
                      <a:noFill/>
                    </a:lnB>
                  </a:tcPr>
                </a:tc>
                <a:extLst>
                  <a:ext uri="{0D108BD9-81ED-4DB2-BD59-A6C34878D82A}">
                    <a16:rowId xmlns:a16="http://schemas.microsoft.com/office/drawing/2014/main" val="3480973452"/>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4783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6058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0.507**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4002020"/>
                  </a:ext>
                </a:extLst>
              </a:tr>
              <a:tr h="177800">
                <a:tc gridSpan="4">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*Mann</a:t>
                      </a:r>
                      <a:r>
                        <a:rPr lang="en-US" sz="1000" b="0" i="0" u="none" strike="noStrike">
                          <a:solidFill>
                            <a:srgbClr val="000000"/>
                          </a:solidFill>
                          <a:effectLst/>
                          <a:latin typeface="Calibri" panose="020F0502020204030204" pitchFamily="34" charset="0"/>
                          <a:ea typeface="游ゴシック" panose="020B0400000000000000" pitchFamily="34" charset="-128"/>
                        </a:rPr>
                        <a:t>–</a:t>
                      </a:r>
                      <a:r>
                        <a:rPr lang="en-US" sz="1000" b="0" i="0" u="none" strike="noStrike">
                          <a:solidFill>
                            <a:srgbClr val="000000"/>
                          </a:solidFill>
                          <a:effectLst/>
                          <a:latin typeface="Arial" panose="020B0604020202020204" pitchFamily="34" charset="0"/>
                          <a:ea typeface="游ゴシック" panose="020B0400000000000000" pitchFamily="34" charset="-128"/>
                        </a:rPr>
                        <a:t>Whitney U test, **Student t-test</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717364399"/>
                  </a:ext>
                </a:extLst>
              </a:tr>
              <a:tr h="673100">
                <a:tc gridSpan="4">
                  <a:txBody>
                    <a:bodyPr/>
                    <a:lstStyle/>
                    <a:p>
                      <a:pPr algn="l" fontAlgn="ctr"/>
                      <a:r>
                        <a:rPr lang="en-US" sz="1000" b="0" i="0" u="none" strike="noStrike" dirty="0">
                          <a:solidFill>
                            <a:srgbClr val="000000"/>
                          </a:solidFill>
                          <a:effectLst/>
                          <a:latin typeface="Arial" panose="020B0604020202020204" pitchFamily="34" charset="0"/>
                          <a:ea typeface="游ゴシック" panose="020B0400000000000000" pitchFamily="34" charset="-128"/>
                        </a:rPr>
                        <a:t>Abbreviations- CD: Cluster of Differentiation; NK: natural killer; NKT: natural killer T cells; MDSC: myeloid-derived suppressor cells; ZAG: Alpha-2-glycoprotein 1, zinc-binding; and DC: dendritic cells</a:t>
                      </a:r>
                    </a:p>
                  </a:txBody>
                  <a:tcPr marL="9525" marR="9525" marT="952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816539902"/>
                  </a:ext>
                </a:extLst>
              </a:tr>
            </a:tbl>
          </a:graphicData>
        </a:graphic>
      </p:graphicFrame>
    </p:spTree>
    <p:extLst>
      <p:ext uri="{BB962C8B-B14F-4D97-AF65-F5344CB8AC3E}">
        <p14:creationId xmlns:p14="http://schemas.microsoft.com/office/powerpoint/2010/main" val="3957087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65454FB2-251D-B731-2FCE-6F6FD97DE08F}"/>
              </a:ext>
            </a:extLst>
          </p:cNvPr>
          <p:cNvGraphicFramePr>
            <a:graphicFrameLocks noGrp="1"/>
          </p:cNvGraphicFramePr>
          <p:nvPr>
            <p:extLst>
              <p:ext uri="{D42A27DB-BD31-4B8C-83A1-F6EECF244321}">
                <p14:modId xmlns:p14="http://schemas.microsoft.com/office/powerpoint/2010/main" val="3166817441"/>
              </p:ext>
            </p:extLst>
          </p:nvPr>
        </p:nvGraphicFramePr>
        <p:xfrm>
          <a:off x="564629" y="581975"/>
          <a:ext cx="3810000" cy="3289300"/>
        </p:xfrm>
        <a:graphic>
          <a:graphicData uri="http://schemas.openxmlformats.org/drawingml/2006/table">
            <a:tbl>
              <a:tblPr/>
              <a:tblGrid>
                <a:gridCol w="952500">
                  <a:extLst>
                    <a:ext uri="{9D8B030D-6E8A-4147-A177-3AD203B41FA5}">
                      <a16:colId xmlns:a16="http://schemas.microsoft.com/office/drawing/2014/main" val="599536995"/>
                    </a:ext>
                  </a:extLst>
                </a:gridCol>
                <a:gridCol w="952500">
                  <a:extLst>
                    <a:ext uri="{9D8B030D-6E8A-4147-A177-3AD203B41FA5}">
                      <a16:colId xmlns:a16="http://schemas.microsoft.com/office/drawing/2014/main" val="1811517565"/>
                    </a:ext>
                  </a:extLst>
                </a:gridCol>
                <a:gridCol w="952500">
                  <a:extLst>
                    <a:ext uri="{9D8B030D-6E8A-4147-A177-3AD203B41FA5}">
                      <a16:colId xmlns:a16="http://schemas.microsoft.com/office/drawing/2014/main" val="1632287173"/>
                    </a:ext>
                  </a:extLst>
                </a:gridCol>
                <a:gridCol w="952500">
                  <a:extLst>
                    <a:ext uri="{9D8B030D-6E8A-4147-A177-3AD203B41FA5}">
                      <a16:colId xmlns:a16="http://schemas.microsoft.com/office/drawing/2014/main" val="1875155852"/>
                    </a:ext>
                  </a:extLst>
                </a:gridCol>
              </a:tblGrid>
              <a:tr h="330200">
                <a:tc gridSpan="4">
                  <a:txBody>
                    <a:bodyPr/>
                    <a:lstStyle/>
                    <a:p>
                      <a:pPr algn="l" rtl="0" fontAlgn="ctr"/>
                      <a:r>
                        <a:rPr lang="en-US" sz="1000" b="0" i="0" u="none" strike="noStrike">
                          <a:solidFill>
                            <a:srgbClr val="000000"/>
                          </a:solidFill>
                          <a:effectLst/>
                          <a:latin typeface="Arial" panose="020B0604020202020204" pitchFamily="34" charset="0"/>
                          <a:ea typeface="游ゴシック" panose="020B0400000000000000" pitchFamily="34" charset="-128"/>
                        </a:rPr>
                        <a:t>Table S5. Percentage of PD-L1 positive cells in each lineage by the ZAG status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40764148"/>
                  </a:ext>
                </a:extLst>
              </a:tr>
              <a:tr h="165100">
                <a:tc>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ZAG</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High</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Low</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a:solidFill>
                            <a:srgbClr val="000000"/>
                          </a:solidFill>
                          <a:effectLst/>
                          <a:latin typeface="Arial" panose="020B0604020202020204" pitchFamily="34" charset="0"/>
                          <a:ea typeface="游ゴシック" panose="020B0400000000000000" pitchFamily="34" charset="-128"/>
                        </a:rPr>
                        <a:t>p</a:t>
                      </a:r>
                      <a:r>
                        <a:rPr lang="en-US" sz="1000" b="0" i="0" u="none" strike="noStrike">
                          <a:solidFill>
                            <a:srgbClr val="000000"/>
                          </a:solidFill>
                          <a:effectLst/>
                          <a:latin typeface="Arial" panose="020B0604020202020204" pitchFamily="34" charset="0"/>
                          <a:ea typeface="游ゴシック" panose="020B0400000000000000" pitchFamily="34" charset="-128"/>
                        </a:rPr>
                        <a:t>-value</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95615490"/>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Lineage</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Arial" panose="020B0604020202020204" pitchFamily="34" charset="0"/>
                          <a:ea typeface="游ゴシック" panose="020B0400000000000000" pitchFamily="34" charset="-128"/>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4384715"/>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CD4＋T</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1.4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2.3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0.015*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47115735"/>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CD8＋T</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1.7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1.2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0.257*</a:t>
                      </a:r>
                    </a:p>
                  </a:txBody>
                  <a:tcPr marL="9525" marR="9525" marT="9525" marB="0" anchor="b">
                    <a:lnL>
                      <a:noFill/>
                    </a:lnL>
                    <a:lnR>
                      <a:noFill/>
                    </a:lnR>
                    <a:lnT>
                      <a:noFill/>
                    </a:lnT>
                    <a:lnB>
                      <a:noFill/>
                    </a:lnB>
                  </a:tcPr>
                </a:tc>
                <a:extLst>
                  <a:ext uri="{0D108BD9-81ED-4DB2-BD59-A6C34878D82A}">
                    <a16:rowId xmlns:a16="http://schemas.microsoft.com/office/drawing/2014/main" val="2865735188"/>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B</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3.2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4.2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0.779*</a:t>
                      </a:r>
                    </a:p>
                  </a:txBody>
                  <a:tcPr marL="9525" marR="9525" marT="9525" marB="0" anchor="b">
                    <a:lnL>
                      <a:noFill/>
                    </a:lnL>
                    <a:lnR>
                      <a:noFill/>
                    </a:lnR>
                    <a:lnT>
                      <a:noFill/>
                    </a:lnT>
                    <a:lnB>
                      <a:noFill/>
                    </a:lnB>
                  </a:tcPr>
                </a:tc>
                <a:extLst>
                  <a:ext uri="{0D108BD9-81ED-4DB2-BD59-A6C34878D82A}">
                    <a16:rowId xmlns:a16="http://schemas.microsoft.com/office/drawing/2014/main" val="2982094963"/>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Mo / M</a:t>
                      </a:r>
                      <a:r>
                        <a:rPr lang="el-GR" sz="1000" b="0" i="0" u="none" strike="noStrike">
                          <a:solidFill>
                            <a:srgbClr val="000000"/>
                          </a:solidFill>
                          <a:effectLst/>
                          <a:latin typeface="Arial" panose="020B0604020202020204" pitchFamily="34" charset="0"/>
                          <a:ea typeface="游ゴシック" panose="020B0400000000000000" pitchFamily="34" charset="-128"/>
                        </a:rPr>
                        <a:t>φ</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16.5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24.4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0.132*</a:t>
                      </a:r>
                    </a:p>
                  </a:txBody>
                  <a:tcPr marL="9525" marR="9525" marT="9525" marB="0" anchor="b">
                    <a:lnL>
                      <a:noFill/>
                    </a:lnL>
                    <a:lnR>
                      <a:noFill/>
                    </a:lnR>
                    <a:lnT>
                      <a:noFill/>
                    </a:lnT>
                    <a:lnB>
                      <a:noFill/>
                    </a:lnB>
                  </a:tcPr>
                </a:tc>
                <a:extLst>
                  <a:ext uri="{0D108BD9-81ED-4DB2-BD59-A6C34878D82A}">
                    <a16:rowId xmlns:a16="http://schemas.microsoft.com/office/drawing/2014/main" val="1674601964"/>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CD16+ Mo</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38.0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38.5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0.559**</a:t>
                      </a:r>
                    </a:p>
                  </a:txBody>
                  <a:tcPr marL="9525" marR="9525" marT="9525" marB="0" anchor="b">
                    <a:lnL>
                      <a:noFill/>
                    </a:lnL>
                    <a:lnR>
                      <a:noFill/>
                    </a:lnR>
                    <a:lnT>
                      <a:noFill/>
                    </a:lnT>
                    <a:lnB>
                      <a:noFill/>
                    </a:lnB>
                  </a:tcPr>
                </a:tc>
                <a:extLst>
                  <a:ext uri="{0D108BD9-81ED-4DB2-BD59-A6C34878D82A}">
                    <a16:rowId xmlns:a16="http://schemas.microsoft.com/office/drawing/2014/main" val="2164165921"/>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MDSC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12.9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16.7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0.550*</a:t>
                      </a:r>
                    </a:p>
                  </a:txBody>
                  <a:tcPr marL="9525" marR="9525" marT="9525" marB="0" anchor="b">
                    <a:lnL>
                      <a:noFill/>
                    </a:lnL>
                    <a:lnR>
                      <a:noFill/>
                    </a:lnR>
                    <a:lnT>
                      <a:noFill/>
                    </a:lnT>
                    <a:lnB>
                      <a:noFill/>
                    </a:lnB>
                  </a:tcPr>
                </a:tc>
                <a:extLst>
                  <a:ext uri="{0D108BD9-81ED-4DB2-BD59-A6C34878D82A}">
                    <a16:rowId xmlns:a16="http://schemas.microsoft.com/office/drawing/2014/main" val="1705772107"/>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DC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6.6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7.4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0.711*</a:t>
                      </a:r>
                    </a:p>
                  </a:txBody>
                  <a:tcPr marL="9525" marR="9525" marT="9525" marB="0" anchor="b">
                    <a:lnL>
                      <a:noFill/>
                    </a:lnL>
                    <a:lnR>
                      <a:noFill/>
                    </a:lnR>
                    <a:lnT>
                      <a:noFill/>
                    </a:lnT>
                    <a:lnB>
                      <a:noFill/>
                    </a:lnB>
                  </a:tcPr>
                </a:tc>
                <a:extLst>
                  <a:ext uri="{0D108BD9-81ED-4DB2-BD59-A6C34878D82A}">
                    <a16:rowId xmlns:a16="http://schemas.microsoft.com/office/drawing/2014/main" val="3566099234"/>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7.5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10.6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0.095*</a:t>
                      </a:r>
                    </a:p>
                  </a:txBody>
                  <a:tcPr marL="9525" marR="9525" marT="9525" marB="0" anchor="b">
                    <a:lnL>
                      <a:noFill/>
                    </a:lnL>
                    <a:lnR>
                      <a:noFill/>
                    </a:lnR>
                    <a:lnT>
                      <a:noFill/>
                    </a:lnT>
                    <a:lnB>
                      <a:noFill/>
                    </a:lnB>
                  </a:tcPr>
                </a:tc>
                <a:extLst>
                  <a:ext uri="{0D108BD9-81ED-4DB2-BD59-A6C34878D82A}">
                    <a16:rowId xmlns:a16="http://schemas.microsoft.com/office/drawing/2014/main" val="1705984348"/>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1.0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1.8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0.184*</a:t>
                      </a:r>
                    </a:p>
                  </a:txBody>
                  <a:tcPr marL="9525" marR="9525" marT="9525" marB="0" anchor="b">
                    <a:lnL>
                      <a:noFill/>
                    </a:lnL>
                    <a:lnR>
                      <a:noFill/>
                    </a:lnR>
                    <a:lnT>
                      <a:noFill/>
                    </a:lnT>
                    <a:lnB>
                      <a:noFill/>
                    </a:lnB>
                  </a:tcPr>
                </a:tc>
                <a:extLst>
                  <a:ext uri="{0D108BD9-81ED-4DB2-BD59-A6C34878D82A}">
                    <a16:rowId xmlns:a16="http://schemas.microsoft.com/office/drawing/2014/main" val="617055072"/>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minor NK</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0.9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3.0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0.175*</a:t>
                      </a:r>
                    </a:p>
                  </a:txBody>
                  <a:tcPr marL="9525" marR="9525" marT="9525" marB="0" anchor="b">
                    <a:lnL>
                      <a:noFill/>
                    </a:lnL>
                    <a:lnR>
                      <a:noFill/>
                    </a:lnR>
                    <a:lnT>
                      <a:noFill/>
                    </a:lnT>
                    <a:lnB>
                      <a:noFill/>
                    </a:lnB>
                  </a:tcPr>
                </a:tc>
                <a:extLst>
                  <a:ext uri="{0D108BD9-81ED-4DB2-BD59-A6C34878D82A}">
                    <a16:rowId xmlns:a16="http://schemas.microsoft.com/office/drawing/2014/main" val="3589887295"/>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4.9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5.2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0.955*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3357392"/>
                  </a:ext>
                </a:extLst>
              </a:tr>
              <a:tr h="165100">
                <a:tc gridSpan="4">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*Mann–Whitney U test, **Student t-est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723759763"/>
                  </a:ext>
                </a:extLst>
              </a:tr>
              <a:tr h="647700">
                <a:tc gridSpan="4">
                  <a:txBody>
                    <a:bodyPr/>
                    <a:lstStyle/>
                    <a:p>
                      <a:pPr algn="l" fontAlgn="ctr"/>
                      <a:r>
                        <a:rPr lang="en-US" sz="1000" b="0" i="0" u="none" strike="noStrike" dirty="0">
                          <a:solidFill>
                            <a:srgbClr val="000000"/>
                          </a:solidFill>
                          <a:effectLst/>
                          <a:latin typeface="Arial" panose="020B0604020202020204" pitchFamily="34" charset="0"/>
                          <a:ea typeface="游ゴシック" panose="020B0400000000000000" pitchFamily="34" charset="-128"/>
                        </a:rPr>
                        <a:t>Abbreviations- CD: Cluster of Differentiation; NK: natural killer; NKT: natural killer T cells; MDSC: myeloid-derived suppressor cells; ZAG: Alpha-2-glycoprotein 1, zinc-binding; PD-L1: programmed death-1 (PD-1) ligand 1; and DC: dendritic cells</a:t>
                      </a:r>
                    </a:p>
                  </a:txBody>
                  <a:tcPr marL="9525" marR="9525" marT="952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38495053"/>
                  </a:ext>
                </a:extLst>
              </a:tr>
            </a:tbl>
          </a:graphicData>
        </a:graphic>
      </p:graphicFrame>
      <p:graphicFrame>
        <p:nvGraphicFramePr>
          <p:cNvPr id="7" name="表 6">
            <a:extLst>
              <a:ext uri="{FF2B5EF4-FFF2-40B4-BE49-F238E27FC236}">
                <a16:creationId xmlns:a16="http://schemas.microsoft.com/office/drawing/2014/main" id="{6A0C9526-10BC-E9D0-84A6-E2B94E310BD4}"/>
              </a:ext>
            </a:extLst>
          </p:cNvPr>
          <p:cNvGraphicFramePr>
            <a:graphicFrameLocks noGrp="1"/>
          </p:cNvGraphicFramePr>
          <p:nvPr>
            <p:extLst>
              <p:ext uri="{D42A27DB-BD31-4B8C-83A1-F6EECF244321}">
                <p14:modId xmlns:p14="http://schemas.microsoft.com/office/powerpoint/2010/main" val="1760760720"/>
              </p:ext>
            </p:extLst>
          </p:nvPr>
        </p:nvGraphicFramePr>
        <p:xfrm>
          <a:off x="564629" y="4953000"/>
          <a:ext cx="3632199" cy="3479800"/>
        </p:xfrm>
        <a:graphic>
          <a:graphicData uri="http://schemas.openxmlformats.org/drawingml/2006/table">
            <a:tbl>
              <a:tblPr/>
              <a:tblGrid>
                <a:gridCol w="772200">
                  <a:extLst>
                    <a:ext uri="{9D8B030D-6E8A-4147-A177-3AD203B41FA5}">
                      <a16:colId xmlns:a16="http://schemas.microsoft.com/office/drawing/2014/main" val="2747226520"/>
                    </a:ext>
                  </a:extLst>
                </a:gridCol>
                <a:gridCol w="953333">
                  <a:extLst>
                    <a:ext uri="{9D8B030D-6E8A-4147-A177-3AD203B41FA5}">
                      <a16:colId xmlns:a16="http://schemas.microsoft.com/office/drawing/2014/main" val="2668553543"/>
                    </a:ext>
                  </a:extLst>
                </a:gridCol>
                <a:gridCol w="953333">
                  <a:extLst>
                    <a:ext uri="{9D8B030D-6E8A-4147-A177-3AD203B41FA5}">
                      <a16:colId xmlns:a16="http://schemas.microsoft.com/office/drawing/2014/main" val="1496635994"/>
                    </a:ext>
                  </a:extLst>
                </a:gridCol>
                <a:gridCol w="953333">
                  <a:extLst>
                    <a:ext uri="{9D8B030D-6E8A-4147-A177-3AD203B41FA5}">
                      <a16:colId xmlns:a16="http://schemas.microsoft.com/office/drawing/2014/main" val="464887862"/>
                    </a:ext>
                  </a:extLst>
                </a:gridCol>
              </a:tblGrid>
              <a:tr h="330200">
                <a:tc gridSpan="4">
                  <a:txBody>
                    <a:bodyPr/>
                    <a:lstStyle/>
                    <a:p>
                      <a:pPr algn="l" rtl="0" fontAlgn="ctr"/>
                      <a:r>
                        <a:rPr lang="en-US" sz="1000" b="0" i="0" u="none" strike="noStrike">
                          <a:solidFill>
                            <a:srgbClr val="000000"/>
                          </a:solidFill>
                          <a:effectLst/>
                          <a:latin typeface="Arial" panose="020B0604020202020204" pitchFamily="34" charset="0"/>
                          <a:ea typeface="游ゴシック" panose="020B0400000000000000" pitchFamily="34" charset="-128"/>
                        </a:rPr>
                        <a:t>Table S6. Percentage of PD-L1 positive cells in each lineage by the ZAG status: recalculated by removing the outliers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60741935"/>
                  </a:ext>
                </a:extLst>
              </a:tr>
              <a:tr h="165100">
                <a:tc>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ZAG</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High</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Low</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a:solidFill>
                            <a:srgbClr val="000000"/>
                          </a:solidFill>
                          <a:effectLst/>
                          <a:latin typeface="Arial" panose="020B0604020202020204" pitchFamily="34" charset="0"/>
                          <a:ea typeface="游ゴシック" panose="020B0400000000000000" pitchFamily="34" charset="-128"/>
                        </a:rPr>
                        <a:t>p</a:t>
                      </a:r>
                      <a:r>
                        <a:rPr lang="en-US" sz="1000" b="0" i="0" u="none" strike="noStrike">
                          <a:solidFill>
                            <a:srgbClr val="000000"/>
                          </a:solidFill>
                          <a:effectLst/>
                          <a:latin typeface="Arial" panose="020B0604020202020204" pitchFamily="34" charset="0"/>
                          <a:ea typeface="游ゴシック" panose="020B0400000000000000" pitchFamily="34" charset="-128"/>
                        </a:rPr>
                        <a:t>-value</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19667299"/>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Lineage</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Arial" panose="020B0604020202020204" pitchFamily="34" charset="0"/>
                          <a:ea typeface="游ゴシック" panose="020B0400000000000000" pitchFamily="34" charset="-128"/>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9566480"/>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CD4＋T</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1.2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2.1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0.009*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81107336"/>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CD8＋T</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1.7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1.2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0.134*</a:t>
                      </a:r>
                    </a:p>
                  </a:txBody>
                  <a:tcPr marL="9525" marR="9525" marT="9525" marB="0" anchor="b">
                    <a:lnL>
                      <a:noFill/>
                    </a:lnL>
                    <a:lnR>
                      <a:noFill/>
                    </a:lnR>
                    <a:lnT>
                      <a:noFill/>
                    </a:lnT>
                    <a:lnB>
                      <a:noFill/>
                    </a:lnB>
                  </a:tcPr>
                </a:tc>
                <a:extLst>
                  <a:ext uri="{0D108BD9-81ED-4DB2-BD59-A6C34878D82A}">
                    <a16:rowId xmlns:a16="http://schemas.microsoft.com/office/drawing/2014/main" val="1593866945"/>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B</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2.2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3.5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0.209*</a:t>
                      </a:r>
                    </a:p>
                  </a:txBody>
                  <a:tcPr marL="9525" marR="9525" marT="9525" marB="0" anchor="b">
                    <a:lnL>
                      <a:noFill/>
                    </a:lnL>
                    <a:lnR>
                      <a:noFill/>
                    </a:lnR>
                    <a:lnT>
                      <a:noFill/>
                    </a:lnT>
                    <a:lnB>
                      <a:noFill/>
                    </a:lnB>
                  </a:tcPr>
                </a:tc>
                <a:extLst>
                  <a:ext uri="{0D108BD9-81ED-4DB2-BD59-A6C34878D82A}">
                    <a16:rowId xmlns:a16="http://schemas.microsoft.com/office/drawing/2014/main" val="1824386608"/>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Mo / M</a:t>
                      </a:r>
                      <a:r>
                        <a:rPr lang="el-GR" sz="1000" b="0" i="0" u="none" strike="noStrike">
                          <a:solidFill>
                            <a:srgbClr val="000000"/>
                          </a:solidFill>
                          <a:effectLst/>
                          <a:latin typeface="Arial" panose="020B0604020202020204" pitchFamily="34" charset="0"/>
                          <a:ea typeface="游ゴシック" panose="020B0400000000000000" pitchFamily="34" charset="-128"/>
                        </a:rPr>
                        <a:t>φ</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16.5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24.4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0.132*</a:t>
                      </a:r>
                    </a:p>
                  </a:txBody>
                  <a:tcPr marL="9525" marR="9525" marT="9525" marB="0" anchor="b">
                    <a:lnL>
                      <a:noFill/>
                    </a:lnL>
                    <a:lnR>
                      <a:noFill/>
                    </a:lnR>
                    <a:lnT>
                      <a:noFill/>
                    </a:lnT>
                    <a:lnB>
                      <a:noFill/>
                    </a:lnB>
                  </a:tcPr>
                </a:tc>
                <a:extLst>
                  <a:ext uri="{0D108BD9-81ED-4DB2-BD59-A6C34878D82A}">
                    <a16:rowId xmlns:a16="http://schemas.microsoft.com/office/drawing/2014/main" val="1073127098"/>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CD16+ Mo</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38.0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38.5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0.559**</a:t>
                      </a:r>
                    </a:p>
                  </a:txBody>
                  <a:tcPr marL="9525" marR="9525" marT="9525" marB="0" anchor="b">
                    <a:lnL>
                      <a:noFill/>
                    </a:lnL>
                    <a:lnR>
                      <a:noFill/>
                    </a:lnR>
                    <a:lnT>
                      <a:noFill/>
                    </a:lnT>
                    <a:lnB>
                      <a:noFill/>
                    </a:lnB>
                  </a:tcPr>
                </a:tc>
                <a:extLst>
                  <a:ext uri="{0D108BD9-81ED-4DB2-BD59-A6C34878D82A}">
                    <a16:rowId xmlns:a16="http://schemas.microsoft.com/office/drawing/2014/main" val="4024260811"/>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MDSC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9.8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16.7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0.124**</a:t>
                      </a:r>
                    </a:p>
                  </a:txBody>
                  <a:tcPr marL="9525" marR="9525" marT="9525" marB="0" anchor="b">
                    <a:lnL>
                      <a:noFill/>
                    </a:lnL>
                    <a:lnR>
                      <a:noFill/>
                    </a:lnR>
                    <a:lnT>
                      <a:noFill/>
                    </a:lnT>
                    <a:lnB>
                      <a:noFill/>
                    </a:lnB>
                  </a:tcPr>
                </a:tc>
                <a:extLst>
                  <a:ext uri="{0D108BD9-81ED-4DB2-BD59-A6C34878D82A}">
                    <a16:rowId xmlns:a16="http://schemas.microsoft.com/office/drawing/2014/main" val="1425066263"/>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DC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6.6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6.9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0.447**</a:t>
                      </a:r>
                    </a:p>
                  </a:txBody>
                  <a:tcPr marL="9525" marR="9525" marT="9525" marB="0" anchor="b">
                    <a:lnL>
                      <a:noFill/>
                    </a:lnL>
                    <a:lnR>
                      <a:noFill/>
                    </a:lnR>
                    <a:lnT>
                      <a:noFill/>
                    </a:lnT>
                    <a:lnB>
                      <a:noFill/>
                    </a:lnB>
                  </a:tcPr>
                </a:tc>
                <a:extLst>
                  <a:ext uri="{0D108BD9-81ED-4DB2-BD59-A6C34878D82A}">
                    <a16:rowId xmlns:a16="http://schemas.microsoft.com/office/drawing/2014/main" val="824937236"/>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7.5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9.8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0.114**</a:t>
                      </a:r>
                    </a:p>
                  </a:txBody>
                  <a:tcPr marL="9525" marR="9525" marT="9525" marB="0" anchor="b">
                    <a:lnL>
                      <a:noFill/>
                    </a:lnL>
                    <a:lnR>
                      <a:noFill/>
                    </a:lnR>
                    <a:lnT>
                      <a:noFill/>
                    </a:lnT>
                    <a:lnB>
                      <a:noFill/>
                    </a:lnB>
                  </a:tcPr>
                </a:tc>
                <a:extLst>
                  <a:ext uri="{0D108BD9-81ED-4DB2-BD59-A6C34878D82A}">
                    <a16:rowId xmlns:a16="http://schemas.microsoft.com/office/drawing/2014/main" val="3110917581"/>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1.0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1.8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0.030**</a:t>
                      </a:r>
                    </a:p>
                  </a:txBody>
                  <a:tcPr marL="9525" marR="9525" marT="9525" marB="0" anchor="b">
                    <a:lnL>
                      <a:noFill/>
                    </a:lnL>
                    <a:lnR>
                      <a:noFill/>
                    </a:lnR>
                    <a:lnT>
                      <a:noFill/>
                    </a:lnT>
                    <a:lnB>
                      <a:noFill/>
                    </a:lnB>
                  </a:tcPr>
                </a:tc>
                <a:extLst>
                  <a:ext uri="{0D108BD9-81ED-4DB2-BD59-A6C34878D82A}">
                    <a16:rowId xmlns:a16="http://schemas.microsoft.com/office/drawing/2014/main" val="2040031599"/>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minor NK</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0.4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2.9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0.005*</a:t>
                      </a:r>
                    </a:p>
                  </a:txBody>
                  <a:tcPr marL="9525" marR="9525" marT="9525" marB="0" anchor="b">
                    <a:lnL>
                      <a:noFill/>
                    </a:lnL>
                    <a:lnR>
                      <a:noFill/>
                    </a:lnR>
                    <a:lnT>
                      <a:noFill/>
                    </a:lnT>
                    <a:lnB>
                      <a:noFill/>
                    </a:lnB>
                  </a:tcPr>
                </a:tc>
                <a:extLst>
                  <a:ext uri="{0D108BD9-81ED-4DB2-BD59-A6C34878D82A}">
                    <a16:rowId xmlns:a16="http://schemas.microsoft.com/office/drawing/2014/main" val="3618911209"/>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4.9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4.8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0.215**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279801"/>
                  </a:ext>
                </a:extLst>
              </a:tr>
              <a:tr h="165100">
                <a:tc gridSpan="4">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*Mann–Whitney U test, **Student t-test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77415376"/>
                  </a:ext>
                </a:extLst>
              </a:tr>
              <a:tr h="838200">
                <a:tc gridSpan="4">
                  <a:txBody>
                    <a:bodyPr/>
                    <a:lstStyle/>
                    <a:p>
                      <a:pPr algn="l" fontAlgn="ctr"/>
                      <a:r>
                        <a:rPr lang="en-US" sz="1000" b="0" i="0" u="none" strike="noStrike" dirty="0">
                          <a:solidFill>
                            <a:srgbClr val="000000"/>
                          </a:solidFill>
                          <a:effectLst/>
                          <a:latin typeface="Arial" panose="020B0604020202020204" pitchFamily="34" charset="0"/>
                          <a:ea typeface="游ゴシック" panose="020B0400000000000000" pitchFamily="34" charset="-128"/>
                        </a:rPr>
                        <a:t>Abbreviations- CD: Cluster of Differentiation; NK: natural killer; NKT: natural killer T cells; MDSC: myeloid-derived suppressor cells; ZAG: Alpha-2-glycoprotein 1, zinc-binding; PD-L1: programmed death-1 (PD-1) ligand 1; and DC: dendritic cells</a:t>
                      </a:r>
                    </a:p>
                  </a:txBody>
                  <a:tcPr marL="9525" marR="9525" marT="952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86799693"/>
                  </a:ext>
                </a:extLst>
              </a:tr>
            </a:tbl>
          </a:graphicData>
        </a:graphic>
      </p:graphicFrame>
    </p:spTree>
    <p:extLst>
      <p:ext uri="{BB962C8B-B14F-4D97-AF65-F5344CB8AC3E}">
        <p14:creationId xmlns:p14="http://schemas.microsoft.com/office/powerpoint/2010/main" val="2302759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520A50CC-2B6D-93E2-D1B5-4474E017A8CE}"/>
              </a:ext>
            </a:extLst>
          </p:cNvPr>
          <p:cNvGraphicFramePr>
            <a:graphicFrameLocks noGrp="1"/>
          </p:cNvGraphicFramePr>
          <p:nvPr>
            <p:extLst>
              <p:ext uri="{D42A27DB-BD31-4B8C-83A1-F6EECF244321}">
                <p14:modId xmlns:p14="http://schemas.microsoft.com/office/powerpoint/2010/main" val="3243079416"/>
              </p:ext>
            </p:extLst>
          </p:nvPr>
        </p:nvGraphicFramePr>
        <p:xfrm>
          <a:off x="759501" y="695546"/>
          <a:ext cx="3810000" cy="3302000"/>
        </p:xfrm>
        <a:graphic>
          <a:graphicData uri="http://schemas.openxmlformats.org/drawingml/2006/table">
            <a:tbl>
              <a:tblPr/>
              <a:tblGrid>
                <a:gridCol w="952500">
                  <a:extLst>
                    <a:ext uri="{9D8B030D-6E8A-4147-A177-3AD203B41FA5}">
                      <a16:colId xmlns:a16="http://schemas.microsoft.com/office/drawing/2014/main" val="3750503668"/>
                    </a:ext>
                  </a:extLst>
                </a:gridCol>
                <a:gridCol w="952500">
                  <a:extLst>
                    <a:ext uri="{9D8B030D-6E8A-4147-A177-3AD203B41FA5}">
                      <a16:colId xmlns:a16="http://schemas.microsoft.com/office/drawing/2014/main" val="2843088865"/>
                    </a:ext>
                  </a:extLst>
                </a:gridCol>
                <a:gridCol w="952500">
                  <a:extLst>
                    <a:ext uri="{9D8B030D-6E8A-4147-A177-3AD203B41FA5}">
                      <a16:colId xmlns:a16="http://schemas.microsoft.com/office/drawing/2014/main" val="4262869777"/>
                    </a:ext>
                  </a:extLst>
                </a:gridCol>
                <a:gridCol w="952500">
                  <a:extLst>
                    <a:ext uri="{9D8B030D-6E8A-4147-A177-3AD203B41FA5}">
                      <a16:colId xmlns:a16="http://schemas.microsoft.com/office/drawing/2014/main" val="3734780758"/>
                    </a:ext>
                  </a:extLst>
                </a:gridCol>
              </a:tblGrid>
              <a:tr h="330200">
                <a:tc gridSpan="4">
                  <a:txBody>
                    <a:bodyPr/>
                    <a:lstStyle/>
                    <a:p>
                      <a:pPr algn="l" rtl="0" fontAlgn="ctr"/>
                      <a:r>
                        <a:rPr lang="en-US" sz="1000" b="0" i="0" u="none" strike="noStrike">
                          <a:solidFill>
                            <a:srgbClr val="000000"/>
                          </a:solidFill>
                          <a:effectLst/>
                          <a:latin typeface="Arial" panose="020B0604020202020204" pitchFamily="34" charset="0"/>
                          <a:ea typeface="游ゴシック" panose="020B0400000000000000" pitchFamily="34" charset="-128"/>
                        </a:rPr>
                        <a:t>Table S7. Percentage of CD86 positive cells in each lineage by the ZAG status</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19769589"/>
                  </a:ext>
                </a:extLst>
              </a:tr>
              <a:tr h="165100">
                <a:tc>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ZAG</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High</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Low</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a:solidFill>
                            <a:srgbClr val="000000"/>
                          </a:solidFill>
                          <a:effectLst/>
                          <a:latin typeface="Arial" panose="020B0604020202020204" pitchFamily="34" charset="0"/>
                          <a:ea typeface="游ゴシック" panose="020B0400000000000000" pitchFamily="34" charset="-128"/>
                        </a:rPr>
                        <a:t>p</a:t>
                      </a:r>
                      <a:r>
                        <a:rPr lang="en-US" sz="1000" b="0" i="0" u="none" strike="noStrike">
                          <a:solidFill>
                            <a:srgbClr val="000000"/>
                          </a:solidFill>
                          <a:effectLst/>
                          <a:latin typeface="Arial" panose="020B0604020202020204" pitchFamily="34" charset="0"/>
                          <a:ea typeface="游ゴシック" panose="020B0400000000000000" pitchFamily="34" charset="-128"/>
                        </a:rPr>
                        <a:t>-value</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8239179"/>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Lineage</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Arial" panose="020B0604020202020204" pitchFamily="34" charset="0"/>
                          <a:ea typeface="游ゴシック" panose="020B0400000000000000" pitchFamily="34" charset="-128"/>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7024574"/>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CD4＋T</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5.7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10.8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0.006*</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130589084"/>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CD8＋T</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5.6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16.7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0.004*</a:t>
                      </a:r>
                    </a:p>
                  </a:txBody>
                  <a:tcPr marL="9525" marR="9525" marT="9525" marB="0" anchor="ctr">
                    <a:lnL>
                      <a:noFill/>
                    </a:lnL>
                    <a:lnR>
                      <a:noFill/>
                    </a:lnR>
                    <a:lnT>
                      <a:noFill/>
                    </a:lnT>
                    <a:lnB>
                      <a:noFill/>
                    </a:lnB>
                  </a:tcPr>
                </a:tc>
                <a:extLst>
                  <a:ext uri="{0D108BD9-81ED-4DB2-BD59-A6C34878D82A}">
                    <a16:rowId xmlns:a16="http://schemas.microsoft.com/office/drawing/2014/main" val="3471244085"/>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B</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18.0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25.5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0.69*</a:t>
                      </a:r>
                    </a:p>
                  </a:txBody>
                  <a:tcPr marL="9525" marR="9525" marT="9525" marB="0" anchor="ctr">
                    <a:lnL>
                      <a:noFill/>
                    </a:lnL>
                    <a:lnR>
                      <a:noFill/>
                    </a:lnR>
                    <a:lnT>
                      <a:noFill/>
                    </a:lnT>
                    <a:lnB>
                      <a:noFill/>
                    </a:lnB>
                  </a:tcPr>
                </a:tc>
                <a:extLst>
                  <a:ext uri="{0D108BD9-81ED-4DB2-BD59-A6C34878D82A}">
                    <a16:rowId xmlns:a16="http://schemas.microsoft.com/office/drawing/2014/main" val="1214759241"/>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Mo / M</a:t>
                      </a:r>
                      <a:r>
                        <a:rPr lang="el-GR" sz="1000" b="0" i="0" u="none" strike="noStrike">
                          <a:solidFill>
                            <a:srgbClr val="000000"/>
                          </a:solidFill>
                          <a:effectLst/>
                          <a:latin typeface="Arial" panose="020B0604020202020204" pitchFamily="34" charset="0"/>
                          <a:ea typeface="游ゴシック" panose="020B0400000000000000" pitchFamily="34" charset="-128"/>
                        </a:rPr>
                        <a:t>φ</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23.5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48.3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0.010*</a:t>
                      </a:r>
                    </a:p>
                  </a:txBody>
                  <a:tcPr marL="9525" marR="9525" marT="9525" marB="0" anchor="ctr">
                    <a:lnL>
                      <a:noFill/>
                    </a:lnL>
                    <a:lnR>
                      <a:noFill/>
                    </a:lnR>
                    <a:lnT>
                      <a:noFill/>
                    </a:lnT>
                    <a:lnB>
                      <a:noFill/>
                    </a:lnB>
                  </a:tcPr>
                </a:tc>
                <a:extLst>
                  <a:ext uri="{0D108BD9-81ED-4DB2-BD59-A6C34878D82A}">
                    <a16:rowId xmlns:a16="http://schemas.microsoft.com/office/drawing/2014/main" val="2877847463"/>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CD16+ Mo</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77.8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74.9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0.373**</a:t>
                      </a:r>
                    </a:p>
                  </a:txBody>
                  <a:tcPr marL="9525" marR="9525" marT="9525" marB="0" anchor="ctr">
                    <a:lnL>
                      <a:noFill/>
                    </a:lnL>
                    <a:lnR>
                      <a:noFill/>
                    </a:lnR>
                    <a:lnT>
                      <a:noFill/>
                    </a:lnT>
                    <a:lnB>
                      <a:noFill/>
                    </a:lnB>
                  </a:tcPr>
                </a:tc>
                <a:extLst>
                  <a:ext uri="{0D108BD9-81ED-4DB2-BD59-A6C34878D82A}">
                    <a16:rowId xmlns:a16="http://schemas.microsoft.com/office/drawing/2014/main" val="4126235002"/>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MDSC</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72.1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93.6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0.075*</a:t>
                      </a:r>
                    </a:p>
                  </a:txBody>
                  <a:tcPr marL="9525" marR="9525" marT="9525" marB="0" anchor="ctr">
                    <a:lnL>
                      <a:noFill/>
                    </a:lnL>
                    <a:lnR>
                      <a:noFill/>
                    </a:lnR>
                    <a:lnT>
                      <a:noFill/>
                    </a:lnT>
                    <a:lnB>
                      <a:noFill/>
                    </a:lnB>
                  </a:tcPr>
                </a:tc>
                <a:extLst>
                  <a:ext uri="{0D108BD9-81ED-4DB2-BD59-A6C34878D82A}">
                    <a16:rowId xmlns:a16="http://schemas.microsoft.com/office/drawing/2014/main" val="2939829153"/>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DC</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21.6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35.8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0.052*</a:t>
                      </a:r>
                    </a:p>
                  </a:txBody>
                  <a:tcPr marL="9525" marR="9525" marT="9525" marB="0" anchor="ctr">
                    <a:lnL>
                      <a:noFill/>
                    </a:lnL>
                    <a:lnR>
                      <a:noFill/>
                    </a:lnR>
                    <a:lnT>
                      <a:noFill/>
                    </a:lnT>
                    <a:lnB>
                      <a:noFill/>
                    </a:lnB>
                  </a:tcPr>
                </a:tc>
                <a:extLst>
                  <a:ext uri="{0D108BD9-81ED-4DB2-BD59-A6C34878D82A}">
                    <a16:rowId xmlns:a16="http://schemas.microsoft.com/office/drawing/2014/main" val="4106928475"/>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mDC</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34.1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44.1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0.057*</a:t>
                      </a:r>
                    </a:p>
                  </a:txBody>
                  <a:tcPr marL="9525" marR="9525" marT="9525" marB="0" anchor="ctr">
                    <a:lnL>
                      <a:noFill/>
                    </a:lnL>
                    <a:lnR>
                      <a:noFill/>
                    </a:lnR>
                    <a:lnT>
                      <a:noFill/>
                    </a:lnT>
                    <a:lnB>
                      <a:noFill/>
                    </a:lnB>
                  </a:tcPr>
                </a:tc>
                <a:extLst>
                  <a:ext uri="{0D108BD9-81ED-4DB2-BD59-A6C34878D82A}">
                    <a16:rowId xmlns:a16="http://schemas.microsoft.com/office/drawing/2014/main" val="2118471702"/>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3.8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3.0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0.886*</a:t>
                      </a:r>
                    </a:p>
                  </a:txBody>
                  <a:tcPr marL="9525" marR="9525" marT="9525" marB="0" anchor="ctr">
                    <a:lnL>
                      <a:noFill/>
                    </a:lnL>
                    <a:lnR>
                      <a:noFill/>
                    </a:lnR>
                    <a:lnT>
                      <a:noFill/>
                    </a:lnT>
                    <a:lnB>
                      <a:noFill/>
                    </a:lnB>
                  </a:tcPr>
                </a:tc>
                <a:extLst>
                  <a:ext uri="{0D108BD9-81ED-4DB2-BD59-A6C34878D82A}">
                    <a16:rowId xmlns:a16="http://schemas.microsoft.com/office/drawing/2014/main" val="2388870027"/>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minor NK</a:t>
                      </a:r>
                    </a:p>
                  </a:txBody>
                  <a:tcPr marL="9525" marR="9525" marT="9525" marB="0" anchor="b">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7.7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7.8 </a:t>
                      </a:r>
                    </a:p>
                  </a:txBody>
                  <a:tcPr marL="9525" marR="9525" marT="9525" marB="0" anchor="ctr">
                    <a:lnL>
                      <a:noFill/>
                    </a:lnL>
                    <a:lnR>
                      <a:noFill/>
                    </a:lnR>
                    <a:lnT>
                      <a:noFill/>
                    </a:lnT>
                    <a:lnB>
                      <a:noFill/>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0.331*</a:t>
                      </a:r>
                    </a:p>
                  </a:txBody>
                  <a:tcPr marL="9525" marR="9525" marT="9525" marB="0" anchor="ctr">
                    <a:lnL>
                      <a:noFill/>
                    </a:lnL>
                    <a:lnR>
                      <a:noFill/>
                    </a:lnR>
                    <a:lnT>
                      <a:noFill/>
                    </a:lnT>
                    <a:lnB>
                      <a:noFill/>
                    </a:lnB>
                  </a:tcPr>
                </a:tc>
                <a:extLst>
                  <a:ext uri="{0D108BD9-81ED-4DB2-BD59-A6C34878D82A}">
                    <a16:rowId xmlns:a16="http://schemas.microsoft.com/office/drawing/2014/main" val="3704568678"/>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12.9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18.3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Arial" panose="020B0604020202020204" pitchFamily="34" charset="0"/>
                          <a:ea typeface="游ゴシック" panose="020B0400000000000000" pitchFamily="34" charset="-128"/>
                        </a:rPr>
                        <a:t>0.796*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3389719"/>
                  </a:ext>
                </a:extLst>
              </a:tr>
              <a:tr h="165100">
                <a:tc gridSpan="4">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*Mann–Whitney U test, **Student t-test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30907958"/>
                  </a:ext>
                </a:extLst>
              </a:tr>
              <a:tr h="660400">
                <a:tc gridSpan="4">
                  <a:txBody>
                    <a:bodyPr/>
                    <a:lstStyle/>
                    <a:p>
                      <a:pPr algn="l" fontAlgn="ctr"/>
                      <a:r>
                        <a:rPr lang="en-US" sz="1000" b="0" i="0" u="none" strike="noStrike" dirty="0">
                          <a:solidFill>
                            <a:srgbClr val="000000"/>
                          </a:solidFill>
                          <a:effectLst/>
                          <a:latin typeface="Arial" panose="020B0604020202020204" pitchFamily="34" charset="0"/>
                          <a:ea typeface="游ゴシック" panose="020B0400000000000000" pitchFamily="34" charset="-128"/>
                        </a:rPr>
                        <a:t>Abbreviations- CD: Cluster of Differentiation; NK: natural killer; NKT: natural killer T cells; MDSC: myeloid-derived suppressor cells; ZAG: Alpha-2-glycoprotein 1, zinc-binding; and DC: dendritic cells</a:t>
                      </a:r>
                    </a:p>
                  </a:txBody>
                  <a:tcPr marL="9525" marR="9525" marT="952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161996262"/>
                  </a:ext>
                </a:extLst>
              </a:tr>
            </a:tbl>
          </a:graphicData>
        </a:graphic>
      </p:graphicFrame>
      <p:graphicFrame>
        <p:nvGraphicFramePr>
          <p:cNvPr id="7" name="表 6">
            <a:extLst>
              <a:ext uri="{FF2B5EF4-FFF2-40B4-BE49-F238E27FC236}">
                <a16:creationId xmlns:a16="http://schemas.microsoft.com/office/drawing/2014/main" id="{E7C32B82-2982-EA28-CFE9-9E17A9A625A2}"/>
              </a:ext>
            </a:extLst>
          </p:cNvPr>
          <p:cNvGraphicFramePr>
            <a:graphicFrameLocks noGrp="1"/>
          </p:cNvGraphicFramePr>
          <p:nvPr>
            <p:extLst>
              <p:ext uri="{D42A27DB-BD31-4B8C-83A1-F6EECF244321}">
                <p14:modId xmlns:p14="http://schemas.microsoft.com/office/powerpoint/2010/main" val="426494386"/>
              </p:ext>
            </p:extLst>
          </p:nvPr>
        </p:nvGraphicFramePr>
        <p:xfrm>
          <a:off x="848401" y="4953000"/>
          <a:ext cx="3632199" cy="3302000"/>
        </p:xfrm>
        <a:graphic>
          <a:graphicData uri="http://schemas.openxmlformats.org/drawingml/2006/table">
            <a:tbl>
              <a:tblPr/>
              <a:tblGrid>
                <a:gridCol w="772200">
                  <a:extLst>
                    <a:ext uri="{9D8B030D-6E8A-4147-A177-3AD203B41FA5}">
                      <a16:colId xmlns:a16="http://schemas.microsoft.com/office/drawing/2014/main" val="122978981"/>
                    </a:ext>
                  </a:extLst>
                </a:gridCol>
                <a:gridCol w="953333">
                  <a:extLst>
                    <a:ext uri="{9D8B030D-6E8A-4147-A177-3AD203B41FA5}">
                      <a16:colId xmlns:a16="http://schemas.microsoft.com/office/drawing/2014/main" val="2979185833"/>
                    </a:ext>
                  </a:extLst>
                </a:gridCol>
                <a:gridCol w="953333">
                  <a:extLst>
                    <a:ext uri="{9D8B030D-6E8A-4147-A177-3AD203B41FA5}">
                      <a16:colId xmlns:a16="http://schemas.microsoft.com/office/drawing/2014/main" val="2352372150"/>
                    </a:ext>
                  </a:extLst>
                </a:gridCol>
                <a:gridCol w="953333">
                  <a:extLst>
                    <a:ext uri="{9D8B030D-6E8A-4147-A177-3AD203B41FA5}">
                      <a16:colId xmlns:a16="http://schemas.microsoft.com/office/drawing/2014/main" val="2050819080"/>
                    </a:ext>
                  </a:extLst>
                </a:gridCol>
              </a:tblGrid>
              <a:tr h="330200">
                <a:tc gridSpan="4">
                  <a:txBody>
                    <a:bodyPr/>
                    <a:lstStyle/>
                    <a:p>
                      <a:pPr algn="l" rtl="0" fontAlgn="ctr"/>
                      <a:r>
                        <a:rPr lang="en-US" sz="1000" b="0" i="0" u="none" strike="noStrike">
                          <a:solidFill>
                            <a:srgbClr val="000000"/>
                          </a:solidFill>
                          <a:effectLst/>
                          <a:latin typeface="Arial" panose="020B0604020202020204" pitchFamily="34" charset="0"/>
                          <a:ea typeface="游ゴシック" panose="020B0400000000000000" pitchFamily="34" charset="-128"/>
                        </a:rPr>
                        <a:t>Table S8. Percentage of CD86 positive cells in each lineage by the ZAG status: recalculated by removing the outliers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22470998"/>
                  </a:ext>
                </a:extLst>
              </a:tr>
              <a:tr h="165100">
                <a:tc>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ZAG</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High</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Low</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1" u="none" strike="noStrike">
                          <a:solidFill>
                            <a:srgbClr val="000000"/>
                          </a:solidFill>
                          <a:effectLst/>
                          <a:latin typeface="Arial" panose="020B0604020202020204" pitchFamily="34" charset="0"/>
                          <a:ea typeface="游ゴシック" panose="020B0400000000000000" pitchFamily="34" charset="-128"/>
                        </a:rPr>
                        <a:t>p</a:t>
                      </a:r>
                      <a:r>
                        <a:rPr lang="en-US" sz="1000" b="0" i="0" u="none" strike="noStrike">
                          <a:solidFill>
                            <a:srgbClr val="000000"/>
                          </a:solidFill>
                          <a:effectLst/>
                          <a:latin typeface="Arial" panose="020B0604020202020204" pitchFamily="34" charset="0"/>
                          <a:ea typeface="游ゴシック" panose="020B0400000000000000" pitchFamily="34" charset="-128"/>
                        </a:rPr>
                        <a:t>-value</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09974497"/>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Lineage</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ea typeface="游ゴシック" panose="020B0400000000000000" pitchFamily="34" charset="-128"/>
                        </a:rPr>
                        <a:t>Median</a:t>
                      </a:r>
                    </a:p>
                  </a:txBody>
                  <a:tcPr marL="9525" marR="9525" marT="952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Arial" panose="020B0604020202020204" pitchFamily="34" charset="0"/>
                          <a:ea typeface="游ゴシック" panose="020B0400000000000000" pitchFamily="34" charset="-128"/>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3263342"/>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CD4＋T</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4.8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6.7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0.003**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09617105"/>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CD8＋T</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5.6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16.7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0.002*</a:t>
                      </a:r>
                    </a:p>
                  </a:txBody>
                  <a:tcPr marL="9525" marR="9525" marT="9525" marB="0" anchor="b">
                    <a:lnL>
                      <a:noFill/>
                    </a:lnL>
                    <a:lnR>
                      <a:noFill/>
                    </a:lnR>
                    <a:lnT>
                      <a:noFill/>
                    </a:lnT>
                    <a:lnB>
                      <a:noFill/>
                    </a:lnB>
                  </a:tcPr>
                </a:tc>
                <a:extLst>
                  <a:ext uri="{0D108BD9-81ED-4DB2-BD59-A6C34878D82A}">
                    <a16:rowId xmlns:a16="http://schemas.microsoft.com/office/drawing/2014/main" val="468159904"/>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B</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17.4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25.5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0.496*</a:t>
                      </a:r>
                    </a:p>
                  </a:txBody>
                  <a:tcPr marL="9525" marR="9525" marT="9525" marB="0" anchor="b">
                    <a:lnL>
                      <a:noFill/>
                    </a:lnL>
                    <a:lnR>
                      <a:noFill/>
                    </a:lnR>
                    <a:lnT>
                      <a:noFill/>
                    </a:lnT>
                    <a:lnB>
                      <a:noFill/>
                    </a:lnB>
                  </a:tcPr>
                </a:tc>
                <a:extLst>
                  <a:ext uri="{0D108BD9-81ED-4DB2-BD59-A6C34878D82A}">
                    <a16:rowId xmlns:a16="http://schemas.microsoft.com/office/drawing/2014/main" val="45328583"/>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Mo / M</a:t>
                      </a:r>
                      <a:r>
                        <a:rPr lang="el-GR" sz="1000" b="0" i="0" u="none" strike="noStrike">
                          <a:solidFill>
                            <a:srgbClr val="000000"/>
                          </a:solidFill>
                          <a:effectLst/>
                          <a:latin typeface="Arial" panose="020B0604020202020204" pitchFamily="34" charset="0"/>
                          <a:ea typeface="游ゴシック" panose="020B0400000000000000" pitchFamily="34" charset="-128"/>
                        </a:rPr>
                        <a:t>φ</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23.5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48.4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0.010*</a:t>
                      </a:r>
                    </a:p>
                  </a:txBody>
                  <a:tcPr marL="9525" marR="9525" marT="9525" marB="0" anchor="b">
                    <a:lnL>
                      <a:noFill/>
                    </a:lnL>
                    <a:lnR>
                      <a:noFill/>
                    </a:lnR>
                    <a:lnT>
                      <a:noFill/>
                    </a:lnT>
                    <a:lnB>
                      <a:noFill/>
                    </a:lnB>
                  </a:tcPr>
                </a:tc>
                <a:extLst>
                  <a:ext uri="{0D108BD9-81ED-4DB2-BD59-A6C34878D82A}">
                    <a16:rowId xmlns:a16="http://schemas.microsoft.com/office/drawing/2014/main" val="625499493"/>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CD16+ Mo</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77.8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74.9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0.373**</a:t>
                      </a:r>
                    </a:p>
                  </a:txBody>
                  <a:tcPr marL="9525" marR="9525" marT="9525" marB="0" anchor="b">
                    <a:lnL>
                      <a:noFill/>
                    </a:lnL>
                    <a:lnR>
                      <a:noFill/>
                    </a:lnR>
                    <a:lnT>
                      <a:noFill/>
                    </a:lnT>
                    <a:lnB>
                      <a:noFill/>
                    </a:lnB>
                  </a:tcPr>
                </a:tc>
                <a:extLst>
                  <a:ext uri="{0D108BD9-81ED-4DB2-BD59-A6C34878D82A}">
                    <a16:rowId xmlns:a16="http://schemas.microsoft.com/office/drawing/2014/main" val="2492273760"/>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MDSC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72.1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93.7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0.017*</a:t>
                      </a:r>
                    </a:p>
                  </a:txBody>
                  <a:tcPr marL="9525" marR="9525" marT="9525" marB="0" anchor="b">
                    <a:lnL>
                      <a:noFill/>
                    </a:lnL>
                    <a:lnR>
                      <a:noFill/>
                    </a:lnR>
                    <a:lnT>
                      <a:noFill/>
                    </a:lnT>
                    <a:lnB>
                      <a:noFill/>
                    </a:lnB>
                  </a:tcPr>
                </a:tc>
                <a:extLst>
                  <a:ext uri="{0D108BD9-81ED-4DB2-BD59-A6C34878D82A}">
                    <a16:rowId xmlns:a16="http://schemas.microsoft.com/office/drawing/2014/main" val="1974086006"/>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DC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21.6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33.6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0.068**</a:t>
                      </a:r>
                    </a:p>
                  </a:txBody>
                  <a:tcPr marL="9525" marR="9525" marT="9525" marB="0" anchor="b">
                    <a:lnL>
                      <a:noFill/>
                    </a:lnL>
                    <a:lnR>
                      <a:noFill/>
                    </a:lnR>
                    <a:lnT>
                      <a:noFill/>
                    </a:lnT>
                    <a:lnB>
                      <a:noFill/>
                    </a:lnB>
                  </a:tcPr>
                </a:tc>
                <a:extLst>
                  <a:ext uri="{0D108BD9-81ED-4DB2-BD59-A6C34878D82A}">
                    <a16:rowId xmlns:a16="http://schemas.microsoft.com/office/drawing/2014/main" val="1409957280"/>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mDC</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34.1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44.1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0.057*</a:t>
                      </a:r>
                    </a:p>
                  </a:txBody>
                  <a:tcPr marL="9525" marR="9525" marT="9525" marB="0" anchor="b">
                    <a:lnL>
                      <a:noFill/>
                    </a:lnL>
                    <a:lnR>
                      <a:noFill/>
                    </a:lnR>
                    <a:lnT>
                      <a:noFill/>
                    </a:lnT>
                    <a:lnB>
                      <a:noFill/>
                    </a:lnB>
                  </a:tcPr>
                </a:tc>
                <a:extLst>
                  <a:ext uri="{0D108BD9-81ED-4DB2-BD59-A6C34878D82A}">
                    <a16:rowId xmlns:a16="http://schemas.microsoft.com/office/drawing/2014/main" val="2608312323"/>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3.8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3.0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0.913*</a:t>
                      </a:r>
                    </a:p>
                  </a:txBody>
                  <a:tcPr marL="9525" marR="9525" marT="9525" marB="0" anchor="b">
                    <a:lnL>
                      <a:noFill/>
                    </a:lnL>
                    <a:lnR>
                      <a:noFill/>
                    </a:lnR>
                    <a:lnT>
                      <a:noFill/>
                    </a:lnT>
                    <a:lnB>
                      <a:noFill/>
                    </a:lnB>
                  </a:tcPr>
                </a:tc>
                <a:extLst>
                  <a:ext uri="{0D108BD9-81ED-4DB2-BD59-A6C34878D82A}">
                    <a16:rowId xmlns:a16="http://schemas.microsoft.com/office/drawing/2014/main" val="2823639140"/>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minor NK</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7.7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7.4 </a:t>
                      </a:r>
                    </a:p>
                  </a:txBody>
                  <a:tcPr marL="9525" marR="9525" marT="9525" marB="0" anchor="b">
                    <a:lnL>
                      <a:noFill/>
                    </a:lnL>
                    <a:lnR>
                      <a:noFill/>
                    </a:lnR>
                    <a:lnT>
                      <a:noFill/>
                    </a:lnT>
                    <a:lnB>
                      <a:noFill/>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0.458*</a:t>
                      </a:r>
                    </a:p>
                  </a:txBody>
                  <a:tcPr marL="9525" marR="9525" marT="9525" marB="0" anchor="b">
                    <a:lnL>
                      <a:noFill/>
                    </a:lnL>
                    <a:lnR>
                      <a:noFill/>
                    </a:lnR>
                    <a:lnT>
                      <a:noFill/>
                    </a:lnT>
                    <a:lnB>
                      <a:noFill/>
                    </a:lnB>
                  </a:tcPr>
                </a:tc>
                <a:extLst>
                  <a:ext uri="{0D108BD9-81ED-4DB2-BD59-A6C34878D82A}">
                    <a16:rowId xmlns:a16="http://schemas.microsoft.com/office/drawing/2014/main" val="480656043"/>
                  </a:ext>
                </a:extLst>
              </a:tr>
              <a:tr h="165100">
                <a:tc>
                  <a:txBody>
                    <a:bodyPr/>
                    <a:lstStyle/>
                    <a:p>
                      <a:pPr algn="l" fontAlgn="b"/>
                      <a:r>
                        <a:rPr lang="en-US" sz="1000" b="0" i="0" u="none" strike="noStrike">
                          <a:solidFill>
                            <a:srgbClr val="000000"/>
                          </a:solidFill>
                          <a:effectLst/>
                          <a:latin typeface="Arial" panose="020B0604020202020204" pitchFamily="34" charset="0"/>
                          <a:ea typeface="游ゴシック" panose="020B0400000000000000" pitchFamily="34" charset="-128"/>
                        </a:rPr>
                        <a:t>NKT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12.9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16.9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altLang="ja-JP" sz="1000" b="0" i="0" u="none" strike="noStrike">
                          <a:solidFill>
                            <a:srgbClr val="000000"/>
                          </a:solidFill>
                          <a:effectLst/>
                          <a:latin typeface="Arial" panose="020B0604020202020204" pitchFamily="34" charset="0"/>
                          <a:ea typeface="游ゴシック" panose="020B0400000000000000" pitchFamily="34" charset="-128"/>
                        </a:rPr>
                        <a:t>0.453**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4493152"/>
                  </a:ext>
                </a:extLst>
              </a:tr>
              <a:tr h="165100">
                <a:tc gridSpan="4">
                  <a:txBody>
                    <a:bodyPr/>
                    <a:lstStyle/>
                    <a:p>
                      <a:pPr algn="l" fontAlgn="ctr"/>
                      <a:r>
                        <a:rPr lang="en-US" sz="1000" b="0" i="0" u="none" strike="noStrike">
                          <a:solidFill>
                            <a:srgbClr val="000000"/>
                          </a:solidFill>
                          <a:effectLst/>
                          <a:latin typeface="Arial" panose="020B0604020202020204" pitchFamily="34" charset="0"/>
                          <a:ea typeface="游ゴシック" panose="020B0400000000000000" pitchFamily="34" charset="-128"/>
                        </a:rPr>
                        <a:t>*Mann–Whitney U test, **Student t-test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90176399"/>
                  </a:ext>
                </a:extLst>
              </a:tr>
              <a:tr h="660400">
                <a:tc gridSpan="4">
                  <a:txBody>
                    <a:bodyPr/>
                    <a:lstStyle/>
                    <a:p>
                      <a:pPr algn="l" fontAlgn="ctr"/>
                      <a:r>
                        <a:rPr lang="en-US" sz="1000" b="0" i="0" u="none" strike="noStrike" dirty="0">
                          <a:solidFill>
                            <a:srgbClr val="000000"/>
                          </a:solidFill>
                          <a:effectLst/>
                          <a:latin typeface="Arial" panose="020B0604020202020204" pitchFamily="34" charset="0"/>
                          <a:ea typeface="游ゴシック" panose="020B0400000000000000" pitchFamily="34" charset="-128"/>
                        </a:rPr>
                        <a:t>Abbreviations- CD: Cluster of Differentiation; NK: natural killer; NKT: natural killer T cells; MDSC: myeloid-derived suppressor cells; ZAG: Alpha-2-glycoprotein 1, zinc-binding; and DC: dendritic cells</a:t>
                      </a:r>
                    </a:p>
                  </a:txBody>
                  <a:tcPr marL="9525" marR="9525" marT="952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46236618"/>
                  </a:ext>
                </a:extLst>
              </a:tr>
            </a:tbl>
          </a:graphicData>
        </a:graphic>
      </p:graphicFrame>
    </p:spTree>
    <p:extLst>
      <p:ext uri="{BB962C8B-B14F-4D97-AF65-F5344CB8AC3E}">
        <p14:creationId xmlns:p14="http://schemas.microsoft.com/office/powerpoint/2010/main" val="865028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F3955687-30E8-BEF6-77D4-C71E1E1B60FF}"/>
              </a:ext>
            </a:extLst>
          </p:cNvPr>
          <p:cNvSpPr/>
          <p:nvPr/>
        </p:nvSpPr>
        <p:spPr>
          <a:xfrm>
            <a:off x="277271" y="6603340"/>
            <a:ext cx="6294618" cy="2818657"/>
          </a:xfrm>
          <a:prstGeom prst="rect">
            <a:avLst/>
          </a:prstGeom>
        </p:spPr>
        <p:txBody>
          <a:bodyPr wrap="square">
            <a:spAutoFit/>
          </a:bodyPr>
          <a:lstStyle/>
          <a:p>
            <a:pPr algn="just">
              <a:lnSpc>
                <a:spcPct val="200000"/>
              </a:lnSpc>
            </a:pPr>
            <a:r>
              <a:rPr lang="en-US" altLang="ja-JP" sz="1000" b="1" dirty="0">
                <a:latin typeface="Times New Roman" panose="02020603050405020304" pitchFamily="18" charset="0"/>
                <a:cs typeface="Times New Roman" panose="02020603050405020304" pitchFamily="18" charset="0"/>
              </a:rPr>
              <a:t>Fig. S1  Construction of M1/M2 differentiation models using PBMC-derived M</a:t>
            </a:r>
            <a:r>
              <a:rPr lang="el-GR" altLang="ja-JP" sz="1000" b="1" dirty="0">
                <a:latin typeface="Times New Roman" panose="02020603050405020304" pitchFamily="18" charset="0"/>
                <a:cs typeface="Times New Roman" panose="02020603050405020304" pitchFamily="18" charset="0"/>
              </a:rPr>
              <a:t>φ</a:t>
            </a:r>
            <a:r>
              <a:rPr lang="en-US" altLang="ja-JP" sz="1000" b="1" dirty="0">
                <a:latin typeface="Times New Roman" panose="02020603050405020304" pitchFamily="18" charset="0"/>
                <a:cs typeface="Times New Roman" panose="02020603050405020304" pitchFamily="18" charset="0"/>
              </a:rPr>
              <a:t>. </a:t>
            </a:r>
            <a:r>
              <a:rPr lang="en-US" altLang="ja-JP" sz="1000" dirty="0">
                <a:latin typeface="Times New Roman" panose="02020603050405020304" pitchFamily="18" charset="0"/>
                <a:cs typeface="Times New Roman" panose="02020603050405020304" pitchFamily="18" charset="0"/>
              </a:rPr>
              <a:t>To obtain macrophages, monocytes were incubated for 4 days in a basal medium supplemented with 10 ng/mL GM-CSF at 37℃ and 5% CO</a:t>
            </a:r>
            <a:r>
              <a:rPr lang="en-US" altLang="ja-JP" sz="1000" baseline="-25000" dirty="0">
                <a:latin typeface="Times New Roman" panose="02020603050405020304" pitchFamily="18" charset="0"/>
                <a:cs typeface="Times New Roman" panose="02020603050405020304" pitchFamily="18" charset="0"/>
              </a:rPr>
              <a:t>2</a:t>
            </a:r>
            <a:r>
              <a:rPr lang="en-US" altLang="ja-JP" sz="1000" dirty="0">
                <a:latin typeface="Times New Roman" panose="02020603050405020304" pitchFamily="18" charset="0"/>
                <a:cs typeface="Times New Roman" panose="02020603050405020304" pitchFamily="18" charset="0"/>
              </a:rPr>
              <a:t>. The medium was replaced with a basal medium with each of the following supplements: (a) M1 polarized group—with 10 ng/mL IFN-</a:t>
            </a:r>
            <a:r>
              <a:rPr lang="el-GR" altLang="ja-JP" sz="1000" dirty="0">
                <a:latin typeface="Times New Roman" panose="02020603050405020304" pitchFamily="18" charset="0"/>
                <a:cs typeface="Times New Roman" panose="02020603050405020304" pitchFamily="18" charset="0"/>
              </a:rPr>
              <a:t>γ  + 10 </a:t>
            </a:r>
            <a:r>
              <a:rPr lang="en-US" altLang="ja-JP" sz="1000" dirty="0" err="1">
                <a:latin typeface="Times New Roman" panose="02020603050405020304" pitchFamily="18" charset="0"/>
                <a:cs typeface="Times New Roman" panose="02020603050405020304" pitchFamily="18" charset="0"/>
              </a:rPr>
              <a:t>pg</a:t>
            </a:r>
            <a:r>
              <a:rPr lang="en-US" altLang="ja-JP" sz="1000" dirty="0">
                <a:latin typeface="Times New Roman" panose="02020603050405020304" pitchFamily="18" charset="0"/>
                <a:cs typeface="Times New Roman" panose="02020603050405020304" pitchFamily="18" charset="0"/>
              </a:rPr>
              <a:t>/mL LPS; (b) M2 polarized group—with 20 ng/mL IL-4; and (c) non-polarized group—no supplement. In all polarization models, the indicated concentrations of recombinant human-ZAG or vehicle control were added. After 2 days of incubation, the cells were harvested and subjected to an </a:t>
            </a:r>
            <a:r>
              <a:rPr lang="en-US" altLang="ja-JP" sz="1000" dirty="0" err="1">
                <a:latin typeface="Times New Roman" panose="02020603050405020304" pitchFamily="18" charset="0"/>
                <a:cs typeface="Times New Roman" panose="02020603050405020304" pitchFamily="18" charset="0"/>
              </a:rPr>
              <a:t>FCM</a:t>
            </a:r>
            <a:r>
              <a:rPr lang="en-US" altLang="ja-JP" sz="1000" dirty="0">
                <a:latin typeface="Times New Roman" panose="02020603050405020304" pitchFamily="18" charset="0"/>
                <a:cs typeface="Times New Roman" panose="02020603050405020304" pitchFamily="18" charset="0"/>
              </a:rPr>
              <a:t> analysis.</a:t>
            </a:r>
          </a:p>
          <a:p>
            <a:pPr algn="just">
              <a:lnSpc>
                <a:spcPct val="200000"/>
              </a:lnSpc>
            </a:pP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Abbreviations: FCM, flow cytometry; GM-CSF, granulocyte macrophage colony-stimulating factor; IFN-</a:t>
            </a:r>
            <a:r>
              <a:rPr lang="el-GR" altLang="ja-JP" sz="1000" dirty="0">
                <a:latin typeface="Times New Roman" panose="02020603050405020304" pitchFamily="18" charset="0"/>
                <a:ea typeface="SimSun" panose="02010600030101010101" pitchFamily="2" charset="-122"/>
                <a:cs typeface="Times New Roman" panose="02020603050405020304" pitchFamily="18" charset="0"/>
              </a:rPr>
              <a:t>γ</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 interferon gamma; </a:t>
            </a:r>
            <a:r>
              <a:rPr lang="en-US" altLang="ja-JP" sz="1000" dirty="0">
                <a:latin typeface="Times New Roman" panose="02020603050405020304" pitchFamily="18" charset="0"/>
                <a:cs typeface="Times New Roman" panose="02020603050405020304" pitchFamily="18" charset="0"/>
              </a:rPr>
              <a:t>IL-4,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interleukin 4; PBMC, human peripheral blood mononuclear cells; and ZAG: alpha-2-glycoprotein 1, zinc-binding</a:t>
            </a:r>
            <a:endParaRPr lang="ja-JP" altLang="ja-JP" sz="1000" dirty="0">
              <a:latin typeface="Palatino Linotype" panose="02040502050505030304" pitchFamily="18" charset="0"/>
              <a:ea typeface="Times New Roman" panose="02020603050405020304" pitchFamily="18" charset="0"/>
              <a:cs typeface="Times New Roman" panose="02020603050405020304" pitchFamily="18" charset="0"/>
            </a:endParaRPr>
          </a:p>
        </p:txBody>
      </p:sp>
      <p:grpSp>
        <p:nvGrpSpPr>
          <p:cNvPr id="55" name="グループ化 54">
            <a:extLst>
              <a:ext uri="{FF2B5EF4-FFF2-40B4-BE49-F238E27FC236}">
                <a16:creationId xmlns:a16="http://schemas.microsoft.com/office/drawing/2014/main" id="{F6ECAA98-93CC-089E-FE44-864454CB29A5}"/>
              </a:ext>
            </a:extLst>
          </p:cNvPr>
          <p:cNvGrpSpPr/>
          <p:nvPr/>
        </p:nvGrpSpPr>
        <p:grpSpPr>
          <a:xfrm>
            <a:off x="468775" y="381103"/>
            <a:ext cx="5863057" cy="1764310"/>
            <a:chOff x="468775" y="568141"/>
            <a:chExt cx="5863057" cy="1764310"/>
          </a:xfrm>
        </p:grpSpPr>
        <p:grpSp>
          <p:nvGrpSpPr>
            <p:cNvPr id="4" name="グループ化 3">
              <a:extLst>
                <a:ext uri="{FF2B5EF4-FFF2-40B4-BE49-F238E27FC236}">
                  <a16:creationId xmlns:a16="http://schemas.microsoft.com/office/drawing/2014/main" id="{62FC52D4-73E3-2F88-C9F2-28590E925FC9}"/>
                </a:ext>
              </a:extLst>
            </p:cNvPr>
            <p:cNvGrpSpPr/>
            <p:nvPr/>
          </p:nvGrpSpPr>
          <p:grpSpPr>
            <a:xfrm>
              <a:off x="675170" y="845140"/>
              <a:ext cx="5656662" cy="1487311"/>
              <a:chOff x="3004670" y="1251945"/>
              <a:chExt cx="5656662" cy="1487311"/>
            </a:xfrm>
          </p:grpSpPr>
          <p:sp>
            <p:nvSpPr>
              <p:cNvPr id="5" name="線">
                <a:extLst>
                  <a:ext uri="{FF2B5EF4-FFF2-40B4-BE49-F238E27FC236}">
                    <a16:creationId xmlns:a16="http://schemas.microsoft.com/office/drawing/2014/main" id="{73CFDD22-5D46-1C11-FEDC-1BC71F8E46D8}"/>
                  </a:ext>
                </a:extLst>
              </p:cNvPr>
              <p:cNvSpPr/>
              <p:nvPr/>
            </p:nvSpPr>
            <p:spPr>
              <a:xfrm flipV="1">
                <a:off x="4185623" y="1910961"/>
                <a:ext cx="3136914" cy="9369"/>
              </a:xfrm>
              <a:prstGeom prst="line">
                <a:avLst/>
              </a:prstGeom>
              <a:ln w="76200">
                <a:solidFill>
                  <a:srgbClr val="000000"/>
                </a:solidFill>
                <a:tailEnd type="triangle"/>
              </a:ln>
            </p:spPr>
            <p:txBody>
              <a:bodyPr tIns="45720" bIns="45720"/>
              <a:lstStyle/>
              <a:p>
                <a:endParaRPr sz="900" dirty="0">
                  <a:latin typeface="Arial" charset="0"/>
                  <a:ea typeface="Arial" charset="0"/>
                  <a:cs typeface="Arial" charset="0"/>
                </a:endParaRPr>
              </a:p>
            </p:txBody>
          </p:sp>
          <p:sp>
            <p:nvSpPr>
              <p:cNvPr id="6" name="テキスト ボックス 5">
                <a:extLst>
                  <a:ext uri="{FF2B5EF4-FFF2-40B4-BE49-F238E27FC236}">
                    <a16:creationId xmlns:a16="http://schemas.microsoft.com/office/drawing/2014/main" id="{8066BEB5-CAF8-87E4-0061-3307A43D7620}"/>
                  </a:ext>
                </a:extLst>
              </p:cNvPr>
              <p:cNvSpPr txBox="1"/>
              <p:nvPr/>
            </p:nvSpPr>
            <p:spPr>
              <a:xfrm>
                <a:off x="7337868" y="1769894"/>
                <a:ext cx="1323464" cy="261610"/>
              </a:xfrm>
              <a:prstGeom prst="rect">
                <a:avLst/>
              </a:prstGeom>
              <a:noFill/>
            </p:spPr>
            <p:txBody>
              <a:bodyPr wrap="square" rtlCol="0">
                <a:spAutoFit/>
              </a:bodyPr>
              <a:lstStyle/>
              <a:p>
                <a:r>
                  <a:rPr lang="en-US" altLang="ja-JP" sz="1100" b="1" dirty="0">
                    <a:latin typeface="Arial" charset="0"/>
                    <a:ea typeface="Arial" charset="0"/>
                    <a:cs typeface="Arial" charset="0"/>
                  </a:rPr>
                  <a:t>Flow cytometry</a:t>
                </a:r>
              </a:p>
            </p:txBody>
          </p:sp>
          <p:pic>
            <p:nvPicPr>
              <p:cNvPr id="7" name="図 6" descr="テーブル が含まれている画像&#10;&#10;自動的に生成された説明">
                <a:extLst>
                  <a:ext uri="{FF2B5EF4-FFF2-40B4-BE49-F238E27FC236}">
                    <a16:creationId xmlns:a16="http://schemas.microsoft.com/office/drawing/2014/main" id="{C7DE9ABA-8A0C-EFE2-A9F5-E070355392A9}"/>
                  </a:ext>
                </a:extLst>
              </p:cNvPr>
              <p:cNvPicPr>
                <a:picLocks noChangeAspect="1"/>
              </p:cNvPicPr>
              <p:nvPr/>
            </p:nvPicPr>
            <p:blipFill rotWithShape="1">
              <a:blip r:embed="rId2">
                <a:alphaModFix amt="50000"/>
              </a:blip>
              <a:srcRect l="2663" t="6788" r="68077" b="61522"/>
              <a:stretch/>
            </p:blipFill>
            <p:spPr>
              <a:xfrm>
                <a:off x="3004670" y="1553901"/>
                <a:ext cx="1041378" cy="789509"/>
              </a:xfrm>
              <a:prstGeom prst="rect">
                <a:avLst/>
              </a:prstGeom>
            </p:spPr>
          </p:pic>
          <p:sp>
            <p:nvSpPr>
              <p:cNvPr id="9" name="正方形/長方形 8">
                <a:extLst>
                  <a:ext uri="{FF2B5EF4-FFF2-40B4-BE49-F238E27FC236}">
                    <a16:creationId xmlns:a16="http://schemas.microsoft.com/office/drawing/2014/main" id="{350E6115-5E16-52DF-C038-1400BE7BFFFC}"/>
                  </a:ext>
                </a:extLst>
              </p:cNvPr>
              <p:cNvSpPr/>
              <p:nvPr/>
            </p:nvSpPr>
            <p:spPr>
              <a:xfrm>
                <a:off x="3718248" y="1379220"/>
                <a:ext cx="1418978" cy="261610"/>
              </a:xfrm>
              <a:prstGeom prst="rect">
                <a:avLst/>
              </a:prstGeom>
            </p:spPr>
            <p:txBody>
              <a:bodyPr wrap="none">
                <a:spAutoFit/>
              </a:bodyPr>
              <a:lstStyle/>
              <a:p>
                <a:pPr algn="ctr"/>
                <a:r>
                  <a:rPr lang="en-US" altLang="ja-JP" sz="1100" dirty="0"/>
                  <a:t>GM-CSF 10 ng/mL</a:t>
                </a:r>
              </a:p>
            </p:txBody>
          </p:sp>
          <p:sp>
            <p:nvSpPr>
              <p:cNvPr id="10" name="正方形/長方形 9">
                <a:extLst>
                  <a:ext uri="{FF2B5EF4-FFF2-40B4-BE49-F238E27FC236}">
                    <a16:creationId xmlns:a16="http://schemas.microsoft.com/office/drawing/2014/main" id="{B207CBB4-9F4E-65DA-587C-C5B47C4630A0}"/>
                  </a:ext>
                </a:extLst>
              </p:cNvPr>
              <p:cNvSpPr/>
              <p:nvPr/>
            </p:nvSpPr>
            <p:spPr>
              <a:xfrm>
                <a:off x="5069713" y="1649351"/>
                <a:ext cx="691324" cy="261610"/>
              </a:xfrm>
              <a:prstGeom prst="rect">
                <a:avLst/>
              </a:prstGeom>
            </p:spPr>
            <p:txBody>
              <a:bodyPr wrap="square">
                <a:spAutoFit/>
              </a:bodyPr>
              <a:lstStyle/>
              <a:p>
                <a:r>
                  <a:rPr lang="en-US" altLang="ja-JP" sz="1100" dirty="0"/>
                  <a:t>4 days</a:t>
                </a:r>
              </a:p>
            </p:txBody>
          </p:sp>
          <p:sp>
            <p:nvSpPr>
              <p:cNvPr id="11" name="円弧 10">
                <a:extLst>
                  <a:ext uri="{FF2B5EF4-FFF2-40B4-BE49-F238E27FC236}">
                    <a16:creationId xmlns:a16="http://schemas.microsoft.com/office/drawing/2014/main" id="{BB87A3A2-2610-DA20-7007-A1721A5163CE}"/>
                  </a:ext>
                </a:extLst>
              </p:cNvPr>
              <p:cNvSpPr/>
              <p:nvPr/>
            </p:nvSpPr>
            <p:spPr>
              <a:xfrm rot="10800000">
                <a:off x="4284110" y="1448992"/>
                <a:ext cx="371475" cy="467679"/>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2" name="円弧 11">
                <a:extLst>
                  <a:ext uri="{FF2B5EF4-FFF2-40B4-BE49-F238E27FC236}">
                    <a16:creationId xmlns:a16="http://schemas.microsoft.com/office/drawing/2014/main" id="{9CA6EEE9-2EAA-045F-8DB7-A45AE67ADA95}"/>
                  </a:ext>
                </a:extLst>
              </p:cNvPr>
              <p:cNvSpPr/>
              <p:nvPr/>
            </p:nvSpPr>
            <p:spPr>
              <a:xfrm rot="10800000">
                <a:off x="6059514" y="1445741"/>
                <a:ext cx="371475" cy="467679"/>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581CA04-181F-EDB5-D6AF-DF27DD4E4600}"/>
                  </a:ext>
                </a:extLst>
              </p:cNvPr>
              <p:cNvSpPr/>
              <p:nvPr/>
            </p:nvSpPr>
            <p:spPr>
              <a:xfrm>
                <a:off x="5389301" y="1251945"/>
                <a:ext cx="1323464" cy="430887"/>
              </a:xfrm>
              <a:prstGeom prst="rect">
                <a:avLst/>
              </a:prstGeom>
            </p:spPr>
            <p:txBody>
              <a:bodyPr wrap="square">
                <a:spAutoFit/>
              </a:bodyPr>
              <a:lstStyle/>
              <a:p>
                <a:pPr algn="ctr"/>
                <a:r>
                  <a:rPr lang="en-US" altLang="ja-JP" sz="1100" dirty="0"/>
                  <a:t>IFN-</a:t>
                </a:r>
                <a:r>
                  <a:rPr lang="en-US" altLang="ja-JP" sz="1100" dirty="0" err="1"/>
                  <a:t>γ</a:t>
                </a:r>
                <a:r>
                  <a:rPr lang="ja-JP" altLang="en-US" sz="1100"/>
                  <a:t> </a:t>
                </a:r>
                <a:r>
                  <a:rPr lang="en-US" altLang="ja-JP" sz="1100" dirty="0"/>
                  <a:t>10ng/mL</a:t>
                </a:r>
              </a:p>
              <a:p>
                <a:pPr algn="ctr"/>
                <a:r>
                  <a:rPr lang="en-US" altLang="ja-JP" sz="1100" dirty="0"/>
                  <a:t>LPS 10pg/mL</a:t>
                </a:r>
              </a:p>
            </p:txBody>
          </p:sp>
          <p:sp>
            <p:nvSpPr>
              <p:cNvPr id="14" name="正方形/長方形 13">
                <a:extLst>
                  <a:ext uri="{FF2B5EF4-FFF2-40B4-BE49-F238E27FC236}">
                    <a16:creationId xmlns:a16="http://schemas.microsoft.com/office/drawing/2014/main" id="{A53CAABF-C8E6-C785-ECB6-5B057FBDA3C1}"/>
                  </a:ext>
                </a:extLst>
              </p:cNvPr>
              <p:cNvSpPr/>
              <p:nvPr/>
            </p:nvSpPr>
            <p:spPr>
              <a:xfrm>
                <a:off x="6485866" y="1626452"/>
                <a:ext cx="604653" cy="261610"/>
              </a:xfrm>
              <a:prstGeom prst="rect">
                <a:avLst/>
              </a:prstGeom>
            </p:spPr>
            <p:txBody>
              <a:bodyPr wrap="none">
                <a:spAutoFit/>
              </a:bodyPr>
              <a:lstStyle/>
              <a:p>
                <a:r>
                  <a:rPr lang="en-US" altLang="ja-JP" sz="1100" dirty="0"/>
                  <a:t>2 days</a:t>
                </a:r>
              </a:p>
            </p:txBody>
          </p:sp>
          <p:sp>
            <p:nvSpPr>
              <p:cNvPr id="15" name="正方形/長方形 14">
                <a:extLst>
                  <a:ext uri="{FF2B5EF4-FFF2-40B4-BE49-F238E27FC236}">
                    <a16:creationId xmlns:a16="http://schemas.microsoft.com/office/drawing/2014/main" id="{1708D62E-9499-0DF0-2B1E-BE68783ABBEA}"/>
                  </a:ext>
                </a:extLst>
              </p:cNvPr>
              <p:cNvSpPr/>
              <p:nvPr/>
            </p:nvSpPr>
            <p:spPr>
              <a:xfrm>
                <a:off x="5417341" y="2139092"/>
                <a:ext cx="1435726" cy="600164"/>
              </a:xfrm>
              <a:prstGeom prst="rect">
                <a:avLst/>
              </a:prstGeom>
            </p:spPr>
            <p:txBody>
              <a:bodyPr wrap="square">
                <a:spAutoFit/>
              </a:bodyPr>
              <a:lstStyle/>
              <a:p>
                <a:pPr algn="ctr"/>
                <a:r>
                  <a:rPr lang="en-US" altLang="ja-JP" sz="1100" dirty="0"/>
                  <a:t>ZAG 5 </a:t>
                </a:r>
                <a:r>
                  <a:rPr lang="el-GR" altLang="ja-JP" sz="1100" dirty="0"/>
                  <a:t>μ</a:t>
                </a:r>
                <a:r>
                  <a:rPr lang="en-US" altLang="ja-JP" sz="1100" dirty="0"/>
                  <a:t>g/mL</a:t>
                </a:r>
              </a:p>
              <a:p>
                <a:pPr algn="ctr"/>
                <a:r>
                  <a:rPr lang="en-US" altLang="ja-JP" sz="1100" dirty="0"/>
                  <a:t>or</a:t>
                </a:r>
              </a:p>
              <a:p>
                <a:pPr algn="ctr"/>
                <a:r>
                  <a:rPr lang="en-US" altLang="ja-JP" sz="1100" dirty="0"/>
                  <a:t>Vehicle control</a:t>
                </a:r>
                <a:endParaRPr lang="ja-JP" altLang="en-US" sz="1100"/>
              </a:p>
            </p:txBody>
          </p:sp>
          <p:sp>
            <p:nvSpPr>
              <p:cNvPr id="16" name="円弧 15">
                <a:extLst>
                  <a:ext uri="{FF2B5EF4-FFF2-40B4-BE49-F238E27FC236}">
                    <a16:creationId xmlns:a16="http://schemas.microsoft.com/office/drawing/2014/main" id="{916CFD5F-4756-61F1-6B1C-98AF12ED26A5}"/>
                  </a:ext>
                </a:extLst>
              </p:cNvPr>
              <p:cNvSpPr/>
              <p:nvPr/>
            </p:nvSpPr>
            <p:spPr>
              <a:xfrm rot="10800000" flipV="1">
                <a:off x="6060060" y="1913271"/>
                <a:ext cx="424722" cy="416123"/>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29" name="テキスト ボックス 28">
              <a:extLst>
                <a:ext uri="{FF2B5EF4-FFF2-40B4-BE49-F238E27FC236}">
                  <a16:creationId xmlns:a16="http://schemas.microsoft.com/office/drawing/2014/main" id="{B130F4EF-0268-563E-E2B3-46ABA976BAB3}"/>
                </a:ext>
              </a:extLst>
            </p:cNvPr>
            <p:cNvSpPr txBox="1"/>
            <p:nvPr/>
          </p:nvSpPr>
          <p:spPr>
            <a:xfrm>
              <a:off x="468775" y="568141"/>
              <a:ext cx="206395"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a</a:t>
              </a:r>
              <a:endParaRPr kumimoji="1" lang="ja-JP" altLang="en-US" sz="1200" b="1">
                <a:latin typeface="Arial" charset="0"/>
                <a:ea typeface="Arial" charset="0"/>
                <a:cs typeface="Arial" charset="0"/>
              </a:endParaRPr>
            </a:p>
          </p:txBody>
        </p:sp>
      </p:grpSp>
      <p:grpSp>
        <p:nvGrpSpPr>
          <p:cNvPr id="56" name="グループ化 55">
            <a:extLst>
              <a:ext uri="{FF2B5EF4-FFF2-40B4-BE49-F238E27FC236}">
                <a16:creationId xmlns:a16="http://schemas.microsoft.com/office/drawing/2014/main" id="{FAE2CE2B-CA94-1A4C-E0C4-907EA2675AA8}"/>
              </a:ext>
            </a:extLst>
          </p:cNvPr>
          <p:cNvGrpSpPr/>
          <p:nvPr/>
        </p:nvGrpSpPr>
        <p:grpSpPr>
          <a:xfrm>
            <a:off x="468775" y="2331180"/>
            <a:ext cx="5863057" cy="1764310"/>
            <a:chOff x="468775" y="2518218"/>
            <a:chExt cx="5863057" cy="1764310"/>
          </a:xfrm>
        </p:grpSpPr>
        <p:grpSp>
          <p:nvGrpSpPr>
            <p:cNvPr id="42" name="グループ化 41">
              <a:extLst>
                <a:ext uri="{FF2B5EF4-FFF2-40B4-BE49-F238E27FC236}">
                  <a16:creationId xmlns:a16="http://schemas.microsoft.com/office/drawing/2014/main" id="{022B0C5B-02C1-CD49-8E47-AA62B4A2AA1E}"/>
                </a:ext>
              </a:extLst>
            </p:cNvPr>
            <p:cNvGrpSpPr/>
            <p:nvPr/>
          </p:nvGrpSpPr>
          <p:grpSpPr>
            <a:xfrm>
              <a:off x="675170" y="2922492"/>
              <a:ext cx="5656662" cy="1360036"/>
              <a:chOff x="3004670" y="1379220"/>
              <a:chExt cx="5656662" cy="1360036"/>
            </a:xfrm>
          </p:grpSpPr>
          <p:sp>
            <p:nvSpPr>
              <p:cNvPr id="43" name="線">
                <a:extLst>
                  <a:ext uri="{FF2B5EF4-FFF2-40B4-BE49-F238E27FC236}">
                    <a16:creationId xmlns:a16="http://schemas.microsoft.com/office/drawing/2014/main" id="{2CABCB01-C6D8-0288-5D1F-B1F8F6EC5AC1}"/>
                  </a:ext>
                </a:extLst>
              </p:cNvPr>
              <p:cNvSpPr/>
              <p:nvPr/>
            </p:nvSpPr>
            <p:spPr>
              <a:xfrm flipV="1">
                <a:off x="4185623" y="1910961"/>
                <a:ext cx="3136914" cy="9369"/>
              </a:xfrm>
              <a:prstGeom prst="line">
                <a:avLst/>
              </a:prstGeom>
              <a:ln w="76200">
                <a:solidFill>
                  <a:srgbClr val="000000"/>
                </a:solidFill>
                <a:tailEnd type="triangle"/>
              </a:ln>
            </p:spPr>
            <p:txBody>
              <a:bodyPr tIns="45720" bIns="45720"/>
              <a:lstStyle/>
              <a:p>
                <a:endParaRPr sz="900" dirty="0">
                  <a:latin typeface="Arial" charset="0"/>
                  <a:ea typeface="Arial" charset="0"/>
                  <a:cs typeface="Arial" charset="0"/>
                </a:endParaRPr>
              </a:p>
            </p:txBody>
          </p:sp>
          <p:sp>
            <p:nvSpPr>
              <p:cNvPr id="44" name="テキスト ボックス 43">
                <a:extLst>
                  <a:ext uri="{FF2B5EF4-FFF2-40B4-BE49-F238E27FC236}">
                    <a16:creationId xmlns:a16="http://schemas.microsoft.com/office/drawing/2014/main" id="{3B01B379-3D9D-4FFD-84AB-10DCC8DCC050}"/>
                  </a:ext>
                </a:extLst>
              </p:cNvPr>
              <p:cNvSpPr txBox="1"/>
              <p:nvPr/>
            </p:nvSpPr>
            <p:spPr>
              <a:xfrm>
                <a:off x="7337868" y="1769894"/>
                <a:ext cx="1323464" cy="261610"/>
              </a:xfrm>
              <a:prstGeom prst="rect">
                <a:avLst/>
              </a:prstGeom>
              <a:noFill/>
            </p:spPr>
            <p:txBody>
              <a:bodyPr wrap="square" rtlCol="0">
                <a:spAutoFit/>
              </a:bodyPr>
              <a:lstStyle/>
              <a:p>
                <a:r>
                  <a:rPr lang="en-US" altLang="ja-JP" sz="1100" b="1" dirty="0">
                    <a:latin typeface="Arial" charset="0"/>
                    <a:ea typeface="Arial" charset="0"/>
                    <a:cs typeface="Arial" charset="0"/>
                  </a:rPr>
                  <a:t>Flow cytometry</a:t>
                </a:r>
              </a:p>
            </p:txBody>
          </p:sp>
          <p:pic>
            <p:nvPicPr>
              <p:cNvPr id="45" name="図 44" descr="テーブル が含まれている画像&#10;&#10;自動的に生成された説明">
                <a:extLst>
                  <a:ext uri="{FF2B5EF4-FFF2-40B4-BE49-F238E27FC236}">
                    <a16:creationId xmlns:a16="http://schemas.microsoft.com/office/drawing/2014/main" id="{E3B3CC3E-BC88-A1C1-1F9B-EA92EAFBA781}"/>
                  </a:ext>
                </a:extLst>
              </p:cNvPr>
              <p:cNvPicPr>
                <a:picLocks noChangeAspect="1"/>
              </p:cNvPicPr>
              <p:nvPr/>
            </p:nvPicPr>
            <p:blipFill rotWithShape="1">
              <a:blip r:embed="rId2">
                <a:alphaModFix amt="50000"/>
              </a:blip>
              <a:srcRect l="2663" t="6788" r="68077" b="61522"/>
              <a:stretch/>
            </p:blipFill>
            <p:spPr>
              <a:xfrm>
                <a:off x="3004670" y="1553901"/>
                <a:ext cx="1041378" cy="789509"/>
              </a:xfrm>
              <a:prstGeom prst="rect">
                <a:avLst/>
              </a:prstGeom>
            </p:spPr>
          </p:pic>
          <p:sp>
            <p:nvSpPr>
              <p:cNvPr id="46" name="正方形/長方形 45">
                <a:extLst>
                  <a:ext uri="{FF2B5EF4-FFF2-40B4-BE49-F238E27FC236}">
                    <a16:creationId xmlns:a16="http://schemas.microsoft.com/office/drawing/2014/main" id="{6277EA6A-ADDA-2AA7-90BB-BA5CCD756AC2}"/>
                  </a:ext>
                </a:extLst>
              </p:cNvPr>
              <p:cNvSpPr/>
              <p:nvPr/>
            </p:nvSpPr>
            <p:spPr>
              <a:xfrm>
                <a:off x="3718248" y="1379220"/>
                <a:ext cx="1418978" cy="261610"/>
              </a:xfrm>
              <a:prstGeom prst="rect">
                <a:avLst/>
              </a:prstGeom>
            </p:spPr>
            <p:txBody>
              <a:bodyPr wrap="none">
                <a:spAutoFit/>
              </a:bodyPr>
              <a:lstStyle/>
              <a:p>
                <a:pPr algn="ctr"/>
                <a:r>
                  <a:rPr lang="en-US" altLang="ja-JP" sz="1100" dirty="0"/>
                  <a:t>GM-CSF 10 ng/mL</a:t>
                </a:r>
              </a:p>
            </p:txBody>
          </p:sp>
          <p:sp>
            <p:nvSpPr>
              <p:cNvPr id="47" name="正方形/長方形 46">
                <a:extLst>
                  <a:ext uri="{FF2B5EF4-FFF2-40B4-BE49-F238E27FC236}">
                    <a16:creationId xmlns:a16="http://schemas.microsoft.com/office/drawing/2014/main" id="{D73A8A89-120A-17EF-FF38-6F9710221AB7}"/>
                  </a:ext>
                </a:extLst>
              </p:cNvPr>
              <p:cNvSpPr/>
              <p:nvPr/>
            </p:nvSpPr>
            <p:spPr>
              <a:xfrm>
                <a:off x="5069713" y="1649351"/>
                <a:ext cx="691324" cy="261610"/>
              </a:xfrm>
              <a:prstGeom prst="rect">
                <a:avLst/>
              </a:prstGeom>
            </p:spPr>
            <p:txBody>
              <a:bodyPr wrap="square">
                <a:spAutoFit/>
              </a:bodyPr>
              <a:lstStyle/>
              <a:p>
                <a:r>
                  <a:rPr lang="en-US" altLang="ja-JP" sz="1100" dirty="0"/>
                  <a:t>4 days</a:t>
                </a:r>
              </a:p>
            </p:txBody>
          </p:sp>
          <p:sp>
            <p:nvSpPr>
              <p:cNvPr id="48" name="円弧 47">
                <a:extLst>
                  <a:ext uri="{FF2B5EF4-FFF2-40B4-BE49-F238E27FC236}">
                    <a16:creationId xmlns:a16="http://schemas.microsoft.com/office/drawing/2014/main" id="{E424E159-52A8-2FEC-01F9-EB413B10DD97}"/>
                  </a:ext>
                </a:extLst>
              </p:cNvPr>
              <p:cNvSpPr/>
              <p:nvPr/>
            </p:nvSpPr>
            <p:spPr>
              <a:xfrm rot="10800000">
                <a:off x="4284110" y="1448992"/>
                <a:ext cx="371475" cy="467679"/>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9" name="円弧 48">
                <a:extLst>
                  <a:ext uri="{FF2B5EF4-FFF2-40B4-BE49-F238E27FC236}">
                    <a16:creationId xmlns:a16="http://schemas.microsoft.com/office/drawing/2014/main" id="{4D512022-77F6-FBE6-F03A-0FF88A224C9B}"/>
                  </a:ext>
                </a:extLst>
              </p:cNvPr>
              <p:cNvSpPr/>
              <p:nvPr/>
            </p:nvSpPr>
            <p:spPr>
              <a:xfrm rot="10800000">
                <a:off x="6059514" y="1445741"/>
                <a:ext cx="371475" cy="467679"/>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A19938D3-E2C1-9E59-E9F6-3284002D7BF3}"/>
                  </a:ext>
                </a:extLst>
              </p:cNvPr>
              <p:cNvSpPr/>
              <p:nvPr/>
            </p:nvSpPr>
            <p:spPr>
              <a:xfrm>
                <a:off x="5389301" y="1405401"/>
                <a:ext cx="1323464" cy="261610"/>
              </a:xfrm>
              <a:prstGeom prst="rect">
                <a:avLst/>
              </a:prstGeom>
            </p:spPr>
            <p:txBody>
              <a:bodyPr wrap="square">
                <a:spAutoFit/>
              </a:bodyPr>
              <a:lstStyle/>
              <a:p>
                <a:pPr algn="ctr"/>
                <a:r>
                  <a:rPr lang="en-US" altLang="ja-JP" sz="1100" dirty="0"/>
                  <a:t>IL-4</a:t>
                </a:r>
                <a:r>
                  <a:rPr lang="ja-JP" altLang="en-US" sz="1100"/>
                  <a:t> </a:t>
                </a:r>
                <a:r>
                  <a:rPr lang="en-US" altLang="ja-JP" sz="1100" dirty="0"/>
                  <a:t>20ng/mL</a:t>
                </a:r>
              </a:p>
            </p:txBody>
          </p:sp>
          <p:sp>
            <p:nvSpPr>
              <p:cNvPr id="51" name="正方形/長方形 50">
                <a:extLst>
                  <a:ext uri="{FF2B5EF4-FFF2-40B4-BE49-F238E27FC236}">
                    <a16:creationId xmlns:a16="http://schemas.microsoft.com/office/drawing/2014/main" id="{1B4876CC-EAFB-5DCF-2931-359ECEC5AC78}"/>
                  </a:ext>
                </a:extLst>
              </p:cNvPr>
              <p:cNvSpPr/>
              <p:nvPr/>
            </p:nvSpPr>
            <p:spPr>
              <a:xfrm>
                <a:off x="6485866" y="1626452"/>
                <a:ext cx="604653" cy="261610"/>
              </a:xfrm>
              <a:prstGeom prst="rect">
                <a:avLst/>
              </a:prstGeom>
            </p:spPr>
            <p:txBody>
              <a:bodyPr wrap="none">
                <a:spAutoFit/>
              </a:bodyPr>
              <a:lstStyle/>
              <a:p>
                <a:r>
                  <a:rPr lang="en-US" altLang="ja-JP" sz="1100" dirty="0"/>
                  <a:t>2 days</a:t>
                </a:r>
              </a:p>
            </p:txBody>
          </p:sp>
          <p:sp>
            <p:nvSpPr>
              <p:cNvPr id="52" name="正方形/長方形 51">
                <a:extLst>
                  <a:ext uri="{FF2B5EF4-FFF2-40B4-BE49-F238E27FC236}">
                    <a16:creationId xmlns:a16="http://schemas.microsoft.com/office/drawing/2014/main" id="{83E33257-A936-A2AB-DF08-44193C8EA6D7}"/>
                  </a:ext>
                </a:extLst>
              </p:cNvPr>
              <p:cNvSpPr/>
              <p:nvPr/>
            </p:nvSpPr>
            <p:spPr>
              <a:xfrm>
                <a:off x="5417341" y="2139092"/>
                <a:ext cx="1435726" cy="600164"/>
              </a:xfrm>
              <a:prstGeom prst="rect">
                <a:avLst/>
              </a:prstGeom>
            </p:spPr>
            <p:txBody>
              <a:bodyPr wrap="square">
                <a:spAutoFit/>
              </a:bodyPr>
              <a:lstStyle/>
              <a:p>
                <a:pPr algn="ctr"/>
                <a:r>
                  <a:rPr lang="en-US" altLang="ja-JP" sz="1100" dirty="0"/>
                  <a:t>ZAG 5 </a:t>
                </a:r>
                <a:r>
                  <a:rPr lang="el-GR" altLang="ja-JP" sz="1100" dirty="0"/>
                  <a:t>μ</a:t>
                </a:r>
                <a:r>
                  <a:rPr lang="en-US" altLang="ja-JP" sz="1100" dirty="0"/>
                  <a:t>g/mL</a:t>
                </a:r>
              </a:p>
              <a:p>
                <a:pPr algn="ctr"/>
                <a:r>
                  <a:rPr lang="en-US" altLang="ja-JP" sz="1100" dirty="0"/>
                  <a:t>or</a:t>
                </a:r>
              </a:p>
              <a:p>
                <a:pPr algn="ctr"/>
                <a:r>
                  <a:rPr lang="en-US" altLang="ja-JP" sz="1100" dirty="0"/>
                  <a:t>Vehicle control</a:t>
                </a:r>
                <a:endParaRPr lang="ja-JP" altLang="en-US" sz="1100"/>
              </a:p>
            </p:txBody>
          </p:sp>
          <p:sp>
            <p:nvSpPr>
              <p:cNvPr id="53" name="円弧 52">
                <a:extLst>
                  <a:ext uri="{FF2B5EF4-FFF2-40B4-BE49-F238E27FC236}">
                    <a16:creationId xmlns:a16="http://schemas.microsoft.com/office/drawing/2014/main" id="{541E4905-9B66-AF76-2A11-65A9D2B9E46C}"/>
                  </a:ext>
                </a:extLst>
              </p:cNvPr>
              <p:cNvSpPr/>
              <p:nvPr/>
            </p:nvSpPr>
            <p:spPr>
              <a:xfrm rot="10800000" flipV="1">
                <a:off x="6060060" y="1913271"/>
                <a:ext cx="424722" cy="416123"/>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54" name="テキスト ボックス 53">
              <a:extLst>
                <a:ext uri="{FF2B5EF4-FFF2-40B4-BE49-F238E27FC236}">
                  <a16:creationId xmlns:a16="http://schemas.microsoft.com/office/drawing/2014/main" id="{5481C973-E9E3-43E2-4421-A01208DAD8FC}"/>
                </a:ext>
              </a:extLst>
            </p:cNvPr>
            <p:cNvSpPr txBox="1"/>
            <p:nvPr/>
          </p:nvSpPr>
          <p:spPr>
            <a:xfrm>
              <a:off x="468775" y="2518218"/>
              <a:ext cx="206395"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b</a:t>
              </a:r>
              <a:endParaRPr kumimoji="1" lang="ja-JP" altLang="en-US" sz="1200" b="1">
                <a:latin typeface="Arial" charset="0"/>
                <a:ea typeface="Arial" charset="0"/>
                <a:cs typeface="Arial" charset="0"/>
              </a:endParaRPr>
            </a:p>
          </p:txBody>
        </p:sp>
      </p:grpSp>
      <p:grpSp>
        <p:nvGrpSpPr>
          <p:cNvPr id="57" name="グループ化 56">
            <a:extLst>
              <a:ext uri="{FF2B5EF4-FFF2-40B4-BE49-F238E27FC236}">
                <a16:creationId xmlns:a16="http://schemas.microsoft.com/office/drawing/2014/main" id="{88183C90-DAC6-D89D-5A56-8E11E31C844B}"/>
              </a:ext>
            </a:extLst>
          </p:cNvPr>
          <p:cNvGrpSpPr/>
          <p:nvPr/>
        </p:nvGrpSpPr>
        <p:grpSpPr>
          <a:xfrm>
            <a:off x="468775" y="4281257"/>
            <a:ext cx="5863057" cy="1764310"/>
            <a:chOff x="468775" y="2518218"/>
            <a:chExt cx="5863057" cy="1764310"/>
          </a:xfrm>
        </p:grpSpPr>
        <p:grpSp>
          <p:nvGrpSpPr>
            <p:cNvPr id="58" name="グループ化 57">
              <a:extLst>
                <a:ext uri="{FF2B5EF4-FFF2-40B4-BE49-F238E27FC236}">
                  <a16:creationId xmlns:a16="http://schemas.microsoft.com/office/drawing/2014/main" id="{0330C23B-030B-CE4E-9AD6-018D2EEF73F9}"/>
                </a:ext>
              </a:extLst>
            </p:cNvPr>
            <p:cNvGrpSpPr/>
            <p:nvPr/>
          </p:nvGrpSpPr>
          <p:grpSpPr>
            <a:xfrm>
              <a:off x="675170" y="2922492"/>
              <a:ext cx="5656662" cy="1360036"/>
              <a:chOff x="3004670" y="1379220"/>
              <a:chExt cx="5656662" cy="1360036"/>
            </a:xfrm>
          </p:grpSpPr>
          <p:sp>
            <p:nvSpPr>
              <p:cNvPr id="60" name="線">
                <a:extLst>
                  <a:ext uri="{FF2B5EF4-FFF2-40B4-BE49-F238E27FC236}">
                    <a16:creationId xmlns:a16="http://schemas.microsoft.com/office/drawing/2014/main" id="{1529148B-60E1-36F2-0525-2EA13160951B}"/>
                  </a:ext>
                </a:extLst>
              </p:cNvPr>
              <p:cNvSpPr/>
              <p:nvPr/>
            </p:nvSpPr>
            <p:spPr>
              <a:xfrm flipV="1">
                <a:off x="4185623" y="1910961"/>
                <a:ext cx="3136914" cy="9369"/>
              </a:xfrm>
              <a:prstGeom prst="line">
                <a:avLst/>
              </a:prstGeom>
              <a:ln w="76200">
                <a:solidFill>
                  <a:srgbClr val="000000"/>
                </a:solidFill>
                <a:tailEnd type="triangle"/>
              </a:ln>
            </p:spPr>
            <p:txBody>
              <a:bodyPr tIns="45720" bIns="45720"/>
              <a:lstStyle/>
              <a:p>
                <a:endParaRPr sz="900" dirty="0">
                  <a:latin typeface="Arial" charset="0"/>
                  <a:ea typeface="Arial" charset="0"/>
                  <a:cs typeface="Arial" charset="0"/>
                </a:endParaRPr>
              </a:p>
            </p:txBody>
          </p:sp>
          <p:sp>
            <p:nvSpPr>
              <p:cNvPr id="61" name="テキスト ボックス 60">
                <a:extLst>
                  <a:ext uri="{FF2B5EF4-FFF2-40B4-BE49-F238E27FC236}">
                    <a16:creationId xmlns:a16="http://schemas.microsoft.com/office/drawing/2014/main" id="{8697D70C-059F-5FE9-6C28-E32A97C7DEDE}"/>
                  </a:ext>
                </a:extLst>
              </p:cNvPr>
              <p:cNvSpPr txBox="1"/>
              <p:nvPr/>
            </p:nvSpPr>
            <p:spPr>
              <a:xfrm>
                <a:off x="7337868" y="1769894"/>
                <a:ext cx="1323464" cy="261610"/>
              </a:xfrm>
              <a:prstGeom prst="rect">
                <a:avLst/>
              </a:prstGeom>
              <a:noFill/>
            </p:spPr>
            <p:txBody>
              <a:bodyPr wrap="square" rtlCol="0">
                <a:spAutoFit/>
              </a:bodyPr>
              <a:lstStyle/>
              <a:p>
                <a:r>
                  <a:rPr lang="en-US" altLang="ja-JP" sz="1100" b="1" dirty="0">
                    <a:latin typeface="Arial" charset="0"/>
                    <a:ea typeface="Arial" charset="0"/>
                    <a:cs typeface="Arial" charset="0"/>
                  </a:rPr>
                  <a:t>Flow cytometry</a:t>
                </a:r>
              </a:p>
            </p:txBody>
          </p:sp>
          <p:pic>
            <p:nvPicPr>
              <p:cNvPr id="62" name="図 61" descr="テーブル が含まれている画像&#10;&#10;自動的に生成された説明">
                <a:extLst>
                  <a:ext uri="{FF2B5EF4-FFF2-40B4-BE49-F238E27FC236}">
                    <a16:creationId xmlns:a16="http://schemas.microsoft.com/office/drawing/2014/main" id="{D10F63ED-A63F-8ECE-AC82-2AF97CBE7D90}"/>
                  </a:ext>
                </a:extLst>
              </p:cNvPr>
              <p:cNvPicPr>
                <a:picLocks noChangeAspect="1"/>
              </p:cNvPicPr>
              <p:nvPr/>
            </p:nvPicPr>
            <p:blipFill rotWithShape="1">
              <a:blip r:embed="rId2">
                <a:alphaModFix amt="50000"/>
              </a:blip>
              <a:srcRect l="2663" t="6788" r="68077" b="61522"/>
              <a:stretch/>
            </p:blipFill>
            <p:spPr>
              <a:xfrm>
                <a:off x="3004670" y="1553901"/>
                <a:ext cx="1041378" cy="789509"/>
              </a:xfrm>
              <a:prstGeom prst="rect">
                <a:avLst/>
              </a:prstGeom>
            </p:spPr>
          </p:pic>
          <p:sp>
            <p:nvSpPr>
              <p:cNvPr id="63" name="正方形/長方形 62">
                <a:extLst>
                  <a:ext uri="{FF2B5EF4-FFF2-40B4-BE49-F238E27FC236}">
                    <a16:creationId xmlns:a16="http://schemas.microsoft.com/office/drawing/2014/main" id="{D9BACF80-0553-B185-8C60-FC5846268E79}"/>
                  </a:ext>
                </a:extLst>
              </p:cNvPr>
              <p:cNvSpPr/>
              <p:nvPr/>
            </p:nvSpPr>
            <p:spPr>
              <a:xfrm>
                <a:off x="3718248" y="1379220"/>
                <a:ext cx="1418978" cy="261610"/>
              </a:xfrm>
              <a:prstGeom prst="rect">
                <a:avLst/>
              </a:prstGeom>
            </p:spPr>
            <p:txBody>
              <a:bodyPr wrap="none">
                <a:spAutoFit/>
              </a:bodyPr>
              <a:lstStyle/>
              <a:p>
                <a:pPr algn="ctr"/>
                <a:r>
                  <a:rPr lang="en-US" altLang="ja-JP" sz="1100" dirty="0"/>
                  <a:t>GM-CSF 10 ng/mL</a:t>
                </a:r>
              </a:p>
            </p:txBody>
          </p:sp>
          <p:sp>
            <p:nvSpPr>
              <p:cNvPr id="64" name="正方形/長方形 63">
                <a:extLst>
                  <a:ext uri="{FF2B5EF4-FFF2-40B4-BE49-F238E27FC236}">
                    <a16:creationId xmlns:a16="http://schemas.microsoft.com/office/drawing/2014/main" id="{CE26931A-586B-892F-816F-E44020EDA1BE}"/>
                  </a:ext>
                </a:extLst>
              </p:cNvPr>
              <p:cNvSpPr/>
              <p:nvPr/>
            </p:nvSpPr>
            <p:spPr>
              <a:xfrm>
                <a:off x="5069713" y="1649351"/>
                <a:ext cx="691324" cy="261610"/>
              </a:xfrm>
              <a:prstGeom prst="rect">
                <a:avLst/>
              </a:prstGeom>
            </p:spPr>
            <p:txBody>
              <a:bodyPr wrap="square">
                <a:spAutoFit/>
              </a:bodyPr>
              <a:lstStyle/>
              <a:p>
                <a:r>
                  <a:rPr lang="en-US" altLang="ja-JP" sz="1100" dirty="0"/>
                  <a:t>4 days</a:t>
                </a:r>
              </a:p>
            </p:txBody>
          </p:sp>
          <p:sp>
            <p:nvSpPr>
              <p:cNvPr id="65" name="円弧 64">
                <a:extLst>
                  <a:ext uri="{FF2B5EF4-FFF2-40B4-BE49-F238E27FC236}">
                    <a16:creationId xmlns:a16="http://schemas.microsoft.com/office/drawing/2014/main" id="{98366A3E-3389-DC62-B423-47731A3881AA}"/>
                  </a:ext>
                </a:extLst>
              </p:cNvPr>
              <p:cNvSpPr/>
              <p:nvPr/>
            </p:nvSpPr>
            <p:spPr>
              <a:xfrm rot="10800000">
                <a:off x="4284110" y="1448992"/>
                <a:ext cx="371475" cy="467679"/>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F2423FDD-98A4-A02C-B975-006C7C20F433}"/>
                  </a:ext>
                </a:extLst>
              </p:cNvPr>
              <p:cNvSpPr/>
              <p:nvPr/>
            </p:nvSpPr>
            <p:spPr>
              <a:xfrm>
                <a:off x="6485866" y="1626452"/>
                <a:ext cx="604653" cy="261610"/>
              </a:xfrm>
              <a:prstGeom prst="rect">
                <a:avLst/>
              </a:prstGeom>
            </p:spPr>
            <p:txBody>
              <a:bodyPr wrap="none">
                <a:spAutoFit/>
              </a:bodyPr>
              <a:lstStyle/>
              <a:p>
                <a:r>
                  <a:rPr lang="en-US" altLang="ja-JP" sz="1100" dirty="0"/>
                  <a:t>2 days</a:t>
                </a:r>
              </a:p>
            </p:txBody>
          </p:sp>
          <p:sp>
            <p:nvSpPr>
              <p:cNvPr id="69" name="正方形/長方形 68">
                <a:extLst>
                  <a:ext uri="{FF2B5EF4-FFF2-40B4-BE49-F238E27FC236}">
                    <a16:creationId xmlns:a16="http://schemas.microsoft.com/office/drawing/2014/main" id="{C6306315-E20D-705F-DE5A-72C5FD375243}"/>
                  </a:ext>
                </a:extLst>
              </p:cNvPr>
              <p:cNvSpPr/>
              <p:nvPr/>
            </p:nvSpPr>
            <p:spPr>
              <a:xfrm>
                <a:off x="5417341" y="2139092"/>
                <a:ext cx="1435726" cy="600164"/>
              </a:xfrm>
              <a:prstGeom prst="rect">
                <a:avLst/>
              </a:prstGeom>
            </p:spPr>
            <p:txBody>
              <a:bodyPr wrap="square">
                <a:spAutoFit/>
              </a:bodyPr>
              <a:lstStyle/>
              <a:p>
                <a:pPr algn="ctr"/>
                <a:r>
                  <a:rPr lang="en-US" altLang="ja-JP" sz="1100" dirty="0"/>
                  <a:t>ZAG 5 </a:t>
                </a:r>
                <a:r>
                  <a:rPr lang="el-GR" altLang="ja-JP" sz="1100" dirty="0"/>
                  <a:t>μ</a:t>
                </a:r>
                <a:r>
                  <a:rPr lang="en-US" altLang="ja-JP" sz="1100" dirty="0"/>
                  <a:t>g/mL</a:t>
                </a:r>
              </a:p>
              <a:p>
                <a:pPr algn="ctr"/>
                <a:r>
                  <a:rPr lang="en-US" altLang="ja-JP" sz="1100" dirty="0"/>
                  <a:t>or</a:t>
                </a:r>
              </a:p>
              <a:p>
                <a:pPr algn="ctr"/>
                <a:r>
                  <a:rPr lang="en-US" altLang="ja-JP" sz="1100" dirty="0"/>
                  <a:t>Vehicle control</a:t>
                </a:r>
                <a:endParaRPr lang="ja-JP" altLang="en-US" sz="1100"/>
              </a:p>
            </p:txBody>
          </p:sp>
          <p:sp>
            <p:nvSpPr>
              <p:cNvPr id="70" name="円弧 69">
                <a:extLst>
                  <a:ext uri="{FF2B5EF4-FFF2-40B4-BE49-F238E27FC236}">
                    <a16:creationId xmlns:a16="http://schemas.microsoft.com/office/drawing/2014/main" id="{65EB0251-7802-7277-AEDE-08DED53EE74D}"/>
                  </a:ext>
                </a:extLst>
              </p:cNvPr>
              <p:cNvSpPr/>
              <p:nvPr/>
            </p:nvSpPr>
            <p:spPr>
              <a:xfrm rot="10800000" flipV="1">
                <a:off x="6060060" y="1913271"/>
                <a:ext cx="424722" cy="416123"/>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59" name="テキスト ボックス 58">
              <a:extLst>
                <a:ext uri="{FF2B5EF4-FFF2-40B4-BE49-F238E27FC236}">
                  <a16:creationId xmlns:a16="http://schemas.microsoft.com/office/drawing/2014/main" id="{48CDF5FF-80E7-83B3-5560-0D0F88041A1E}"/>
                </a:ext>
              </a:extLst>
            </p:cNvPr>
            <p:cNvSpPr txBox="1"/>
            <p:nvPr/>
          </p:nvSpPr>
          <p:spPr>
            <a:xfrm>
              <a:off x="468775" y="2518218"/>
              <a:ext cx="206395"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c</a:t>
              </a:r>
              <a:endParaRPr kumimoji="1" lang="ja-JP" altLang="en-US" sz="1200" b="1">
                <a:latin typeface="Arial" charset="0"/>
                <a:ea typeface="Arial" charset="0"/>
                <a:cs typeface="Arial" charset="0"/>
              </a:endParaRPr>
            </a:p>
          </p:txBody>
        </p:sp>
      </p:grpSp>
    </p:spTree>
    <p:extLst>
      <p:ext uri="{BB962C8B-B14F-4D97-AF65-F5344CB8AC3E}">
        <p14:creationId xmlns:p14="http://schemas.microsoft.com/office/powerpoint/2010/main" val="3965834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F3955687-30E8-BEF6-77D4-C71E1E1B60FF}"/>
              </a:ext>
            </a:extLst>
          </p:cNvPr>
          <p:cNvSpPr/>
          <p:nvPr/>
        </p:nvSpPr>
        <p:spPr>
          <a:xfrm>
            <a:off x="277271" y="6603340"/>
            <a:ext cx="6294618" cy="3170099"/>
          </a:xfrm>
          <a:prstGeom prst="rect">
            <a:avLst/>
          </a:prstGeom>
        </p:spPr>
        <p:txBody>
          <a:bodyPr wrap="square">
            <a:spAutoFit/>
          </a:bodyPr>
          <a:lstStyle/>
          <a:p>
            <a:pPr algn="just">
              <a:lnSpc>
                <a:spcPct val="200000"/>
              </a:lnSpc>
            </a:pPr>
            <a:r>
              <a:rPr lang="en-US" altLang="ja-JP" sz="1000" b="1" dirty="0">
                <a:latin typeface="Times New Roman" panose="02020603050405020304" pitchFamily="18" charset="0"/>
                <a:cs typeface="Times New Roman" panose="02020603050405020304" pitchFamily="18" charset="0"/>
              </a:rPr>
              <a:t>Fig. S2  Construction of M1/M2 differentiation models using THP-1 cells. </a:t>
            </a:r>
            <a:r>
              <a:rPr lang="en-US" altLang="ja-JP" sz="1000" dirty="0">
                <a:latin typeface="Times New Roman" panose="02020603050405020304" pitchFamily="18" charset="0"/>
                <a:cs typeface="Times New Roman" panose="02020603050405020304" pitchFamily="18" charset="0"/>
              </a:rPr>
              <a:t>To obtain macrophage like cells, THP-1 was incubated for 3 days in a basal medium supplemented with 10 ng/mL PMA at 37 </a:t>
            </a:r>
            <a:r>
              <a:rPr lang="ja-JP" altLang="en-US" sz="1000" dirty="0">
                <a:latin typeface="Times New Roman" panose="02020603050405020304" pitchFamily="18" charset="0"/>
                <a:cs typeface="Times New Roman" panose="02020603050405020304" pitchFamily="18" charset="0"/>
              </a:rPr>
              <a:t>℃</a:t>
            </a:r>
            <a:r>
              <a:rPr lang="en-US" altLang="ja-JP" sz="1000" dirty="0">
                <a:latin typeface="Times New Roman" panose="02020603050405020304" pitchFamily="18" charset="0"/>
                <a:cs typeface="Times New Roman" panose="02020603050405020304" pitchFamily="18" charset="0"/>
              </a:rPr>
              <a:t> and 5% CO</a:t>
            </a:r>
            <a:r>
              <a:rPr lang="en-US" altLang="ja-JP" sz="1000" baseline="-25000" dirty="0">
                <a:latin typeface="Times New Roman" panose="02020603050405020304" pitchFamily="18" charset="0"/>
                <a:cs typeface="Times New Roman" panose="02020603050405020304" pitchFamily="18" charset="0"/>
              </a:rPr>
              <a:t>2</a:t>
            </a:r>
            <a:r>
              <a:rPr lang="en-US" altLang="ja-JP" sz="1000" dirty="0">
                <a:latin typeface="Times New Roman" panose="02020603050405020304" pitchFamily="18" charset="0"/>
                <a:cs typeface="Times New Roman" panose="02020603050405020304" pitchFamily="18" charset="0"/>
              </a:rPr>
              <a:t>. The medium was replaced with a basal medium with each of the following supplements: (a) M1 polarized group—with 10 ng/mL IFN-</a:t>
            </a:r>
            <a:r>
              <a:rPr lang="el-GR" altLang="ja-JP" sz="1000" dirty="0">
                <a:latin typeface="Times New Roman" panose="02020603050405020304" pitchFamily="18" charset="0"/>
                <a:cs typeface="Times New Roman" panose="02020603050405020304" pitchFamily="18" charset="0"/>
              </a:rPr>
              <a:t>γ  + 10 </a:t>
            </a:r>
            <a:r>
              <a:rPr lang="en-US" altLang="ja-JP" sz="1000" dirty="0" err="1">
                <a:latin typeface="Times New Roman" panose="02020603050405020304" pitchFamily="18" charset="0"/>
                <a:cs typeface="Times New Roman" panose="02020603050405020304" pitchFamily="18" charset="0"/>
              </a:rPr>
              <a:t>pg</a:t>
            </a:r>
            <a:r>
              <a:rPr lang="en-US" altLang="ja-JP" sz="1000" dirty="0">
                <a:latin typeface="Times New Roman" panose="02020603050405020304" pitchFamily="18" charset="0"/>
                <a:cs typeface="Times New Roman" panose="02020603050405020304" pitchFamily="18" charset="0"/>
              </a:rPr>
              <a:t>/mL LPS; (b) M2 polarized group—with 20 ng/mL IL-4; and (c) non-polarized group—no supplement. In all polarization models, the indicated concentrations of recombinant human-ZAG or vehicle control were added. After 2 days of incubation, the cells were harvested and subjected to an </a:t>
            </a:r>
            <a:r>
              <a:rPr lang="en-US" altLang="ja-JP" sz="1000" dirty="0" err="1">
                <a:latin typeface="Times New Roman" panose="02020603050405020304" pitchFamily="18" charset="0"/>
                <a:cs typeface="Times New Roman" panose="02020603050405020304" pitchFamily="18" charset="0"/>
              </a:rPr>
              <a:t>FCM</a:t>
            </a:r>
            <a:r>
              <a:rPr lang="en-US" altLang="ja-JP" sz="1000" dirty="0">
                <a:latin typeface="Times New Roman" panose="02020603050405020304" pitchFamily="18" charset="0"/>
                <a:cs typeface="Times New Roman" panose="02020603050405020304" pitchFamily="18" charset="0"/>
              </a:rPr>
              <a:t> analysis. All experiments were performed in triplicate.</a:t>
            </a:r>
          </a:p>
          <a:p>
            <a:pPr algn="just">
              <a:lnSpc>
                <a:spcPct val="200000"/>
              </a:lnSpc>
            </a:pP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Abbreviations: </a:t>
            </a:r>
            <a:r>
              <a:rPr lang="en-US" altLang="ja-JP" sz="1000" dirty="0" err="1">
                <a:latin typeface="Times New Roman" panose="02020603050405020304" pitchFamily="18" charset="0"/>
                <a:ea typeface="SimSun" panose="02010600030101010101" pitchFamily="2" charset="-122"/>
                <a:cs typeface="Times New Roman" panose="02020603050405020304" pitchFamily="18" charset="0"/>
              </a:rPr>
              <a:t>FCM</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 flow </a:t>
            </a:r>
            <a:r>
              <a:rPr lang="en-US" altLang="ja-JP" sz="1000" dirty="0" err="1">
                <a:latin typeface="Times New Roman" panose="02020603050405020304" pitchFamily="18" charset="0"/>
                <a:ea typeface="SimSun" panose="02010600030101010101" pitchFamily="2" charset="-122"/>
                <a:cs typeface="Times New Roman" panose="02020603050405020304" pitchFamily="18" charset="0"/>
              </a:rPr>
              <a:t>cytometry</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 </a:t>
            </a:r>
            <a:r>
              <a:rPr lang="en-US" altLang="ja-JP" sz="1000" dirty="0" err="1">
                <a:latin typeface="Times New Roman" panose="02020603050405020304" pitchFamily="18" charset="0"/>
                <a:ea typeface="SimSun" panose="02010600030101010101" pitchFamily="2" charset="-122"/>
                <a:cs typeface="Times New Roman" panose="02020603050405020304" pitchFamily="18" charset="0"/>
              </a:rPr>
              <a:t>IFN</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a:t>
            </a:r>
            <a:r>
              <a:rPr lang="el-GR" altLang="ja-JP" sz="1000" dirty="0">
                <a:latin typeface="Times New Roman" panose="02020603050405020304" pitchFamily="18" charset="0"/>
                <a:ea typeface="SimSun" panose="02010600030101010101" pitchFamily="2" charset="-122"/>
                <a:cs typeface="Times New Roman" panose="02020603050405020304" pitchFamily="18" charset="0"/>
              </a:rPr>
              <a:t>γ</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 interferon gamma; </a:t>
            </a:r>
            <a:r>
              <a:rPr lang="en-US" altLang="ja-JP" sz="1000" dirty="0">
                <a:latin typeface="Times New Roman" panose="02020603050405020304" pitchFamily="18" charset="0"/>
                <a:cs typeface="Times New Roman" panose="02020603050405020304" pitchFamily="18" charset="0"/>
              </a:rPr>
              <a:t>IL-4,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interleukin 4; and </a:t>
            </a:r>
            <a:r>
              <a:rPr lang="en-US" altLang="ja-JP" sz="1000" dirty="0" err="1">
                <a:latin typeface="Times New Roman" panose="02020603050405020304" pitchFamily="18" charset="0"/>
                <a:ea typeface="SimSun" panose="02010600030101010101" pitchFamily="2" charset="-122"/>
                <a:cs typeface="Times New Roman" panose="02020603050405020304" pitchFamily="18" charset="0"/>
              </a:rPr>
              <a:t>ZAG</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 alpha-2-glycoprotein 1, zinc-binding</a:t>
            </a:r>
            <a:endParaRPr lang="en-US" altLang="ja-JP" sz="1000" dirty="0">
              <a:latin typeface="Times New Roman" panose="02020603050405020304" pitchFamily="18" charset="0"/>
              <a:cs typeface="Times New Roman" panose="02020603050405020304" pitchFamily="18" charset="0"/>
            </a:endParaRPr>
          </a:p>
          <a:p>
            <a:pPr algn="just">
              <a:lnSpc>
                <a:spcPct val="200000"/>
              </a:lnSpc>
            </a:pPr>
            <a:endParaRPr lang="ja-JP" altLang="ja-JP" sz="1000" dirty="0">
              <a:effectLst/>
              <a:latin typeface="Times New Roman" panose="02020603050405020304" pitchFamily="18" charset="0"/>
              <a:ea typeface="游明朝" panose="02020400000000000000" pitchFamily="18" charset="-128"/>
              <a:cs typeface="Times New Roman" panose="02020603050405020304" pitchFamily="18" charset="0"/>
            </a:endParaRPr>
          </a:p>
        </p:txBody>
      </p:sp>
      <p:grpSp>
        <p:nvGrpSpPr>
          <p:cNvPr id="55" name="グループ化 54">
            <a:extLst>
              <a:ext uri="{FF2B5EF4-FFF2-40B4-BE49-F238E27FC236}">
                <a16:creationId xmlns:a16="http://schemas.microsoft.com/office/drawing/2014/main" id="{F6ECAA98-93CC-089E-FE44-864454CB29A5}"/>
              </a:ext>
            </a:extLst>
          </p:cNvPr>
          <p:cNvGrpSpPr/>
          <p:nvPr/>
        </p:nvGrpSpPr>
        <p:grpSpPr>
          <a:xfrm>
            <a:off x="468775" y="381103"/>
            <a:ext cx="5863057" cy="1933587"/>
            <a:chOff x="468775" y="568141"/>
            <a:chExt cx="5863057" cy="1933587"/>
          </a:xfrm>
        </p:grpSpPr>
        <p:grpSp>
          <p:nvGrpSpPr>
            <p:cNvPr id="4" name="グループ化 3">
              <a:extLst>
                <a:ext uri="{FF2B5EF4-FFF2-40B4-BE49-F238E27FC236}">
                  <a16:creationId xmlns:a16="http://schemas.microsoft.com/office/drawing/2014/main" id="{62FC52D4-73E3-2F88-C9F2-28590E925FC9}"/>
                </a:ext>
              </a:extLst>
            </p:cNvPr>
            <p:cNvGrpSpPr/>
            <p:nvPr/>
          </p:nvGrpSpPr>
          <p:grpSpPr>
            <a:xfrm>
              <a:off x="675170" y="845140"/>
              <a:ext cx="5656662" cy="1656588"/>
              <a:chOff x="3004670" y="1251945"/>
              <a:chExt cx="5656662" cy="1656588"/>
            </a:xfrm>
          </p:grpSpPr>
          <p:sp>
            <p:nvSpPr>
              <p:cNvPr id="5" name="線">
                <a:extLst>
                  <a:ext uri="{FF2B5EF4-FFF2-40B4-BE49-F238E27FC236}">
                    <a16:creationId xmlns:a16="http://schemas.microsoft.com/office/drawing/2014/main" id="{73CFDD22-5D46-1C11-FEDC-1BC71F8E46D8}"/>
                  </a:ext>
                </a:extLst>
              </p:cNvPr>
              <p:cNvSpPr/>
              <p:nvPr/>
            </p:nvSpPr>
            <p:spPr>
              <a:xfrm flipV="1">
                <a:off x="4185623" y="1910961"/>
                <a:ext cx="3136914" cy="9369"/>
              </a:xfrm>
              <a:prstGeom prst="line">
                <a:avLst/>
              </a:prstGeom>
              <a:ln w="76200">
                <a:solidFill>
                  <a:srgbClr val="000000"/>
                </a:solidFill>
                <a:tailEnd type="triangle"/>
              </a:ln>
            </p:spPr>
            <p:txBody>
              <a:bodyPr tIns="45720" bIns="45720"/>
              <a:lstStyle/>
              <a:p>
                <a:endParaRPr sz="900" dirty="0">
                  <a:latin typeface="Arial" charset="0"/>
                  <a:ea typeface="Arial" charset="0"/>
                  <a:cs typeface="Arial" charset="0"/>
                </a:endParaRPr>
              </a:p>
            </p:txBody>
          </p:sp>
          <p:sp>
            <p:nvSpPr>
              <p:cNvPr id="6" name="テキスト ボックス 5">
                <a:extLst>
                  <a:ext uri="{FF2B5EF4-FFF2-40B4-BE49-F238E27FC236}">
                    <a16:creationId xmlns:a16="http://schemas.microsoft.com/office/drawing/2014/main" id="{8066BEB5-CAF8-87E4-0061-3307A43D7620}"/>
                  </a:ext>
                </a:extLst>
              </p:cNvPr>
              <p:cNvSpPr txBox="1"/>
              <p:nvPr/>
            </p:nvSpPr>
            <p:spPr>
              <a:xfrm>
                <a:off x="7337868" y="1769894"/>
                <a:ext cx="1323464" cy="261610"/>
              </a:xfrm>
              <a:prstGeom prst="rect">
                <a:avLst/>
              </a:prstGeom>
              <a:noFill/>
            </p:spPr>
            <p:txBody>
              <a:bodyPr wrap="square" rtlCol="0">
                <a:spAutoFit/>
              </a:bodyPr>
              <a:lstStyle/>
              <a:p>
                <a:r>
                  <a:rPr lang="en-US" altLang="ja-JP" sz="1100" b="1" dirty="0">
                    <a:latin typeface="Arial" charset="0"/>
                    <a:ea typeface="Arial" charset="0"/>
                    <a:cs typeface="Arial" charset="0"/>
                  </a:rPr>
                  <a:t>Flow cytometry</a:t>
                </a:r>
              </a:p>
            </p:txBody>
          </p:sp>
          <p:pic>
            <p:nvPicPr>
              <p:cNvPr id="7" name="図 6" descr="テーブル が含まれている画像&#10;&#10;自動的に生成された説明">
                <a:extLst>
                  <a:ext uri="{FF2B5EF4-FFF2-40B4-BE49-F238E27FC236}">
                    <a16:creationId xmlns:a16="http://schemas.microsoft.com/office/drawing/2014/main" id="{C7DE9ABA-8A0C-EFE2-A9F5-E070355392A9}"/>
                  </a:ext>
                </a:extLst>
              </p:cNvPr>
              <p:cNvPicPr>
                <a:picLocks noChangeAspect="1"/>
              </p:cNvPicPr>
              <p:nvPr/>
            </p:nvPicPr>
            <p:blipFill rotWithShape="1">
              <a:blip r:embed="rId2">
                <a:alphaModFix amt="50000"/>
              </a:blip>
              <a:srcRect l="2663" t="6788" r="68077" b="61522"/>
              <a:stretch/>
            </p:blipFill>
            <p:spPr>
              <a:xfrm>
                <a:off x="3004670" y="1553901"/>
                <a:ext cx="1041378" cy="789509"/>
              </a:xfrm>
              <a:prstGeom prst="rect">
                <a:avLst/>
              </a:prstGeom>
            </p:spPr>
          </p:pic>
          <p:sp>
            <p:nvSpPr>
              <p:cNvPr id="9" name="正方形/長方形 8">
                <a:extLst>
                  <a:ext uri="{FF2B5EF4-FFF2-40B4-BE49-F238E27FC236}">
                    <a16:creationId xmlns:a16="http://schemas.microsoft.com/office/drawing/2014/main" id="{350E6115-5E16-52DF-C038-1400BE7BFFFC}"/>
                  </a:ext>
                </a:extLst>
              </p:cNvPr>
              <p:cNvSpPr/>
              <p:nvPr/>
            </p:nvSpPr>
            <p:spPr>
              <a:xfrm>
                <a:off x="3911410" y="1379220"/>
                <a:ext cx="1032655" cy="261610"/>
              </a:xfrm>
              <a:prstGeom prst="rect">
                <a:avLst/>
              </a:prstGeom>
            </p:spPr>
            <p:txBody>
              <a:bodyPr wrap="none">
                <a:spAutoFit/>
              </a:bodyPr>
              <a:lstStyle/>
              <a:p>
                <a:pPr algn="ctr"/>
                <a:r>
                  <a:rPr lang="en-US" altLang="ja-JP" sz="1100" dirty="0"/>
                  <a:t>PMA 10 ng/mL</a:t>
                </a:r>
              </a:p>
            </p:txBody>
          </p:sp>
          <p:sp>
            <p:nvSpPr>
              <p:cNvPr id="10" name="正方形/長方形 9">
                <a:extLst>
                  <a:ext uri="{FF2B5EF4-FFF2-40B4-BE49-F238E27FC236}">
                    <a16:creationId xmlns:a16="http://schemas.microsoft.com/office/drawing/2014/main" id="{B207CBB4-9F4E-65DA-587C-C5B47C4630A0}"/>
                  </a:ext>
                </a:extLst>
              </p:cNvPr>
              <p:cNvSpPr/>
              <p:nvPr/>
            </p:nvSpPr>
            <p:spPr>
              <a:xfrm>
                <a:off x="5069713" y="1649351"/>
                <a:ext cx="691324" cy="261610"/>
              </a:xfrm>
              <a:prstGeom prst="rect">
                <a:avLst/>
              </a:prstGeom>
            </p:spPr>
            <p:txBody>
              <a:bodyPr wrap="square">
                <a:spAutoFit/>
              </a:bodyPr>
              <a:lstStyle/>
              <a:p>
                <a:r>
                  <a:rPr lang="en-US" altLang="ja-JP" sz="1100" dirty="0"/>
                  <a:t>3 days</a:t>
                </a:r>
              </a:p>
            </p:txBody>
          </p:sp>
          <p:sp>
            <p:nvSpPr>
              <p:cNvPr id="11" name="円弧 10">
                <a:extLst>
                  <a:ext uri="{FF2B5EF4-FFF2-40B4-BE49-F238E27FC236}">
                    <a16:creationId xmlns:a16="http://schemas.microsoft.com/office/drawing/2014/main" id="{BB87A3A2-2610-DA20-7007-A1721A5163CE}"/>
                  </a:ext>
                </a:extLst>
              </p:cNvPr>
              <p:cNvSpPr/>
              <p:nvPr/>
            </p:nvSpPr>
            <p:spPr>
              <a:xfrm rot="10800000">
                <a:off x="4284110" y="1448992"/>
                <a:ext cx="371475" cy="467679"/>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2" name="円弧 11">
                <a:extLst>
                  <a:ext uri="{FF2B5EF4-FFF2-40B4-BE49-F238E27FC236}">
                    <a16:creationId xmlns:a16="http://schemas.microsoft.com/office/drawing/2014/main" id="{9CA6EEE9-2EAA-045F-8DB7-A45AE67ADA95}"/>
                  </a:ext>
                </a:extLst>
              </p:cNvPr>
              <p:cNvSpPr/>
              <p:nvPr/>
            </p:nvSpPr>
            <p:spPr>
              <a:xfrm rot="10800000">
                <a:off x="6059514" y="1445741"/>
                <a:ext cx="371475" cy="467679"/>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581CA04-181F-EDB5-D6AF-DF27DD4E4600}"/>
                  </a:ext>
                </a:extLst>
              </p:cNvPr>
              <p:cNvSpPr/>
              <p:nvPr/>
            </p:nvSpPr>
            <p:spPr>
              <a:xfrm>
                <a:off x="5389301" y="1251945"/>
                <a:ext cx="1323464" cy="430887"/>
              </a:xfrm>
              <a:prstGeom prst="rect">
                <a:avLst/>
              </a:prstGeom>
            </p:spPr>
            <p:txBody>
              <a:bodyPr wrap="square">
                <a:spAutoFit/>
              </a:bodyPr>
              <a:lstStyle/>
              <a:p>
                <a:pPr algn="ctr"/>
                <a:r>
                  <a:rPr lang="en-US" altLang="ja-JP" sz="1100" dirty="0"/>
                  <a:t>IFN-</a:t>
                </a:r>
                <a:r>
                  <a:rPr lang="en-US" altLang="ja-JP" sz="1100" dirty="0" err="1"/>
                  <a:t>γ</a:t>
                </a:r>
                <a:r>
                  <a:rPr lang="ja-JP" altLang="en-US" sz="1100"/>
                  <a:t> </a:t>
                </a:r>
                <a:r>
                  <a:rPr lang="en-US" altLang="ja-JP" sz="1100" dirty="0"/>
                  <a:t>10ng/mL</a:t>
                </a:r>
              </a:p>
              <a:p>
                <a:pPr algn="ctr"/>
                <a:r>
                  <a:rPr lang="en-US" altLang="ja-JP" sz="1100" dirty="0"/>
                  <a:t>LPS 10pg/mL</a:t>
                </a:r>
              </a:p>
            </p:txBody>
          </p:sp>
          <p:sp>
            <p:nvSpPr>
              <p:cNvPr id="14" name="正方形/長方形 13">
                <a:extLst>
                  <a:ext uri="{FF2B5EF4-FFF2-40B4-BE49-F238E27FC236}">
                    <a16:creationId xmlns:a16="http://schemas.microsoft.com/office/drawing/2014/main" id="{A53CAABF-C8E6-C785-ECB6-5B057FBDA3C1}"/>
                  </a:ext>
                </a:extLst>
              </p:cNvPr>
              <p:cNvSpPr/>
              <p:nvPr/>
            </p:nvSpPr>
            <p:spPr>
              <a:xfrm>
                <a:off x="6485866" y="1626452"/>
                <a:ext cx="604653" cy="261610"/>
              </a:xfrm>
              <a:prstGeom prst="rect">
                <a:avLst/>
              </a:prstGeom>
            </p:spPr>
            <p:txBody>
              <a:bodyPr wrap="none">
                <a:spAutoFit/>
              </a:bodyPr>
              <a:lstStyle/>
              <a:p>
                <a:r>
                  <a:rPr lang="en-US" altLang="ja-JP" sz="1100" dirty="0"/>
                  <a:t>2 days</a:t>
                </a:r>
              </a:p>
            </p:txBody>
          </p:sp>
          <p:sp>
            <p:nvSpPr>
              <p:cNvPr id="15" name="正方形/長方形 14">
                <a:extLst>
                  <a:ext uri="{FF2B5EF4-FFF2-40B4-BE49-F238E27FC236}">
                    <a16:creationId xmlns:a16="http://schemas.microsoft.com/office/drawing/2014/main" id="{1708D62E-9499-0DF0-2B1E-BE68783ABBEA}"/>
                  </a:ext>
                </a:extLst>
              </p:cNvPr>
              <p:cNvSpPr/>
              <p:nvPr/>
            </p:nvSpPr>
            <p:spPr>
              <a:xfrm>
                <a:off x="5417341" y="2139092"/>
                <a:ext cx="1435726" cy="769441"/>
              </a:xfrm>
              <a:prstGeom prst="rect">
                <a:avLst/>
              </a:prstGeom>
            </p:spPr>
            <p:txBody>
              <a:bodyPr wrap="square">
                <a:spAutoFit/>
              </a:bodyPr>
              <a:lstStyle/>
              <a:p>
                <a:pPr algn="ctr"/>
                <a:r>
                  <a:rPr lang="en-US" altLang="ja-JP" sz="1100" dirty="0"/>
                  <a:t>ZAG 1 </a:t>
                </a:r>
                <a:r>
                  <a:rPr lang="el-GR" altLang="ja-JP" sz="1100" dirty="0"/>
                  <a:t>μ</a:t>
                </a:r>
                <a:r>
                  <a:rPr lang="en-US" altLang="ja-JP" sz="1100" dirty="0"/>
                  <a:t>g/mL</a:t>
                </a:r>
              </a:p>
              <a:p>
                <a:pPr algn="ctr"/>
                <a:r>
                  <a:rPr lang="en-US" altLang="ja-JP" sz="1100" dirty="0"/>
                  <a:t>ZAG 5 </a:t>
                </a:r>
                <a:r>
                  <a:rPr lang="el-GR" altLang="ja-JP" sz="1100" dirty="0"/>
                  <a:t>μ</a:t>
                </a:r>
                <a:r>
                  <a:rPr lang="en-US" altLang="ja-JP" sz="1100" dirty="0"/>
                  <a:t>g/mL</a:t>
                </a:r>
              </a:p>
              <a:p>
                <a:pPr algn="ctr"/>
                <a:r>
                  <a:rPr lang="en-US" altLang="ja-JP" sz="1100" dirty="0"/>
                  <a:t>or</a:t>
                </a:r>
              </a:p>
              <a:p>
                <a:pPr algn="ctr"/>
                <a:r>
                  <a:rPr lang="en-US" altLang="ja-JP" sz="1100" dirty="0"/>
                  <a:t>Vehicle control</a:t>
                </a:r>
                <a:endParaRPr lang="ja-JP" altLang="en-US" sz="1100"/>
              </a:p>
            </p:txBody>
          </p:sp>
          <p:sp>
            <p:nvSpPr>
              <p:cNvPr id="16" name="円弧 15">
                <a:extLst>
                  <a:ext uri="{FF2B5EF4-FFF2-40B4-BE49-F238E27FC236}">
                    <a16:creationId xmlns:a16="http://schemas.microsoft.com/office/drawing/2014/main" id="{916CFD5F-4756-61F1-6B1C-98AF12ED26A5}"/>
                  </a:ext>
                </a:extLst>
              </p:cNvPr>
              <p:cNvSpPr/>
              <p:nvPr/>
            </p:nvSpPr>
            <p:spPr>
              <a:xfrm rot="10800000" flipV="1">
                <a:off x="6060060" y="1913271"/>
                <a:ext cx="424722" cy="416123"/>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29" name="テキスト ボックス 28">
              <a:extLst>
                <a:ext uri="{FF2B5EF4-FFF2-40B4-BE49-F238E27FC236}">
                  <a16:creationId xmlns:a16="http://schemas.microsoft.com/office/drawing/2014/main" id="{B130F4EF-0268-563E-E2B3-46ABA976BAB3}"/>
                </a:ext>
              </a:extLst>
            </p:cNvPr>
            <p:cNvSpPr txBox="1"/>
            <p:nvPr/>
          </p:nvSpPr>
          <p:spPr>
            <a:xfrm>
              <a:off x="468775" y="568141"/>
              <a:ext cx="206395"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a</a:t>
              </a:r>
              <a:endParaRPr kumimoji="1" lang="ja-JP" altLang="en-US" sz="1200" b="1">
                <a:latin typeface="Arial" charset="0"/>
                <a:ea typeface="Arial" charset="0"/>
                <a:cs typeface="Arial" charset="0"/>
              </a:endParaRPr>
            </a:p>
          </p:txBody>
        </p:sp>
      </p:grpSp>
      <p:grpSp>
        <p:nvGrpSpPr>
          <p:cNvPr id="56" name="グループ化 55">
            <a:extLst>
              <a:ext uri="{FF2B5EF4-FFF2-40B4-BE49-F238E27FC236}">
                <a16:creationId xmlns:a16="http://schemas.microsoft.com/office/drawing/2014/main" id="{FAE2CE2B-CA94-1A4C-E0C4-907EA2675AA8}"/>
              </a:ext>
            </a:extLst>
          </p:cNvPr>
          <p:cNvGrpSpPr/>
          <p:nvPr/>
        </p:nvGrpSpPr>
        <p:grpSpPr>
          <a:xfrm>
            <a:off x="468775" y="2331180"/>
            <a:ext cx="5863057" cy="1933587"/>
            <a:chOff x="468775" y="2518218"/>
            <a:chExt cx="5863057" cy="1933587"/>
          </a:xfrm>
        </p:grpSpPr>
        <p:grpSp>
          <p:nvGrpSpPr>
            <p:cNvPr id="42" name="グループ化 41">
              <a:extLst>
                <a:ext uri="{FF2B5EF4-FFF2-40B4-BE49-F238E27FC236}">
                  <a16:creationId xmlns:a16="http://schemas.microsoft.com/office/drawing/2014/main" id="{022B0C5B-02C1-CD49-8E47-AA62B4A2AA1E}"/>
                </a:ext>
              </a:extLst>
            </p:cNvPr>
            <p:cNvGrpSpPr/>
            <p:nvPr/>
          </p:nvGrpSpPr>
          <p:grpSpPr>
            <a:xfrm>
              <a:off x="675170" y="2922492"/>
              <a:ext cx="5656662" cy="1529313"/>
              <a:chOff x="3004670" y="1379220"/>
              <a:chExt cx="5656662" cy="1529313"/>
            </a:xfrm>
          </p:grpSpPr>
          <p:sp>
            <p:nvSpPr>
              <p:cNvPr id="43" name="線">
                <a:extLst>
                  <a:ext uri="{FF2B5EF4-FFF2-40B4-BE49-F238E27FC236}">
                    <a16:creationId xmlns:a16="http://schemas.microsoft.com/office/drawing/2014/main" id="{2CABCB01-C6D8-0288-5D1F-B1F8F6EC5AC1}"/>
                  </a:ext>
                </a:extLst>
              </p:cNvPr>
              <p:cNvSpPr/>
              <p:nvPr/>
            </p:nvSpPr>
            <p:spPr>
              <a:xfrm flipV="1">
                <a:off x="4185623" y="1910961"/>
                <a:ext cx="3136914" cy="9369"/>
              </a:xfrm>
              <a:prstGeom prst="line">
                <a:avLst/>
              </a:prstGeom>
              <a:ln w="76200">
                <a:solidFill>
                  <a:srgbClr val="000000"/>
                </a:solidFill>
                <a:tailEnd type="triangle"/>
              </a:ln>
            </p:spPr>
            <p:txBody>
              <a:bodyPr tIns="45720" bIns="45720"/>
              <a:lstStyle/>
              <a:p>
                <a:endParaRPr sz="900" dirty="0">
                  <a:latin typeface="Arial" charset="0"/>
                  <a:ea typeface="Arial" charset="0"/>
                  <a:cs typeface="Arial" charset="0"/>
                </a:endParaRPr>
              </a:p>
            </p:txBody>
          </p:sp>
          <p:sp>
            <p:nvSpPr>
              <p:cNvPr id="44" name="テキスト ボックス 43">
                <a:extLst>
                  <a:ext uri="{FF2B5EF4-FFF2-40B4-BE49-F238E27FC236}">
                    <a16:creationId xmlns:a16="http://schemas.microsoft.com/office/drawing/2014/main" id="{3B01B379-3D9D-4FFD-84AB-10DCC8DCC050}"/>
                  </a:ext>
                </a:extLst>
              </p:cNvPr>
              <p:cNvSpPr txBox="1"/>
              <p:nvPr/>
            </p:nvSpPr>
            <p:spPr>
              <a:xfrm>
                <a:off x="7337868" y="1769894"/>
                <a:ext cx="1323464" cy="261610"/>
              </a:xfrm>
              <a:prstGeom prst="rect">
                <a:avLst/>
              </a:prstGeom>
              <a:noFill/>
            </p:spPr>
            <p:txBody>
              <a:bodyPr wrap="square" rtlCol="0">
                <a:spAutoFit/>
              </a:bodyPr>
              <a:lstStyle/>
              <a:p>
                <a:r>
                  <a:rPr lang="en-US" altLang="ja-JP" sz="1100" b="1" dirty="0">
                    <a:latin typeface="Arial" charset="0"/>
                    <a:ea typeface="Arial" charset="0"/>
                    <a:cs typeface="Arial" charset="0"/>
                  </a:rPr>
                  <a:t>Flow cytometry</a:t>
                </a:r>
              </a:p>
            </p:txBody>
          </p:sp>
          <p:pic>
            <p:nvPicPr>
              <p:cNvPr id="45" name="図 44" descr="テーブル が含まれている画像&#10;&#10;自動的に生成された説明">
                <a:extLst>
                  <a:ext uri="{FF2B5EF4-FFF2-40B4-BE49-F238E27FC236}">
                    <a16:creationId xmlns:a16="http://schemas.microsoft.com/office/drawing/2014/main" id="{E3B3CC3E-BC88-A1C1-1F9B-EA92EAFBA781}"/>
                  </a:ext>
                </a:extLst>
              </p:cNvPr>
              <p:cNvPicPr>
                <a:picLocks noChangeAspect="1"/>
              </p:cNvPicPr>
              <p:nvPr/>
            </p:nvPicPr>
            <p:blipFill rotWithShape="1">
              <a:blip r:embed="rId2">
                <a:alphaModFix amt="50000"/>
              </a:blip>
              <a:srcRect l="2663" t="6788" r="68077" b="61522"/>
              <a:stretch/>
            </p:blipFill>
            <p:spPr>
              <a:xfrm>
                <a:off x="3004670" y="1553901"/>
                <a:ext cx="1041378" cy="789509"/>
              </a:xfrm>
              <a:prstGeom prst="rect">
                <a:avLst/>
              </a:prstGeom>
            </p:spPr>
          </p:pic>
          <p:sp>
            <p:nvSpPr>
              <p:cNvPr id="46" name="正方形/長方形 45">
                <a:extLst>
                  <a:ext uri="{FF2B5EF4-FFF2-40B4-BE49-F238E27FC236}">
                    <a16:creationId xmlns:a16="http://schemas.microsoft.com/office/drawing/2014/main" id="{6277EA6A-ADDA-2AA7-90BB-BA5CCD756AC2}"/>
                  </a:ext>
                </a:extLst>
              </p:cNvPr>
              <p:cNvSpPr/>
              <p:nvPr/>
            </p:nvSpPr>
            <p:spPr>
              <a:xfrm>
                <a:off x="3911410" y="1379220"/>
                <a:ext cx="1032655" cy="261610"/>
              </a:xfrm>
              <a:prstGeom prst="rect">
                <a:avLst/>
              </a:prstGeom>
            </p:spPr>
            <p:txBody>
              <a:bodyPr wrap="none">
                <a:spAutoFit/>
              </a:bodyPr>
              <a:lstStyle/>
              <a:p>
                <a:pPr algn="ctr"/>
                <a:r>
                  <a:rPr lang="en-US" altLang="ja-JP" sz="1100" dirty="0"/>
                  <a:t>PMA 10 ng/mL</a:t>
                </a:r>
              </a:p>
            </p:txBody>
          </p:sp>
          <p:sp>
            <p:nvSpPr>
              <p:cNvPr id="47" name="正方形/長方形 46">
                <a:extLst>
                  <a:ext uri="{FF2B5EF4-FFF2-40B4-BE49-F238E27FC236}">
                    <a16:creationId xmlns:a16="http://schemas.microsoft.com/office/drawing/2014/main" id="{D73A8A89-120A-17EF-FF38-6F9710221AB7}"/>
                  </a:ext>
                </a:extLst>
              </p:cNvPr>
              <p:cNvSpPr/>
              <p:nvPr/>
            </p:nvSpPr>
            <p:spPr>
              <a:xfrm>
                <a:off x="5069713" y="1649351"/>
                <a:ext cx="691324" cy="261610"/>
              </a:xfrm>
              <a:prstGeom prst="rect">
                <a:avLst/>
              </a:prstGeom>
            </p:spPr>
            <p:txBody>
              <a:bodyPr wrap="square">
                <a:spAutoFit/>
              </a:bodyPr>
              <a:lstStyle/>
              <a:p>
                <a:r>
                  <a:rPr lang="en-US" altLang="ja-JP" sz="1100" dirty="0"/>
                  <a:t>3 days</a:t>
                </a:r>
              </a:p>
            </p:txBody>
          </p:sp>
          <p:sp>
            <p:nvSpPr>
              <p:cNvPr id="48" name="円弧 47">
                <a:extLst>
                  <a:ext uri="{FF2B5EF4-FFF2-40B4-BE49-F238E27FC236}">
                    <a16:creationId xmlns:a16="http://schemas.microsoft.com/office/drawing/2014/main" id="{E424E159-52A8-2FEC-01F9-EB413B10DD97}"/>
                  </a:ext>
                </a:extLst>
              </p:cNvPr>
              <p:cNvSpPr/>
              <p:nvPr/>
            </p:nvSpPr>
            <p:spPr>
              <a:xfrm rot="10800000">
                <a:off x="4284110" y="1448992"/>
                <a:ext cx="371475" cy="467679"/>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9" name="円弧 48">
                <a:extLst>
                  <a:ext uri="{FF2B5EF4-FFF2-40B4-BE49-F238E27FC236}">
                    <a16:creationId xmlns:a16="http://schemas.microsoft.com/office/drawing/2014/main" id="{4D512022-77F6-FBE6-F03A-0FF88A224C9B}"/>
                  </a:ext>
                </a:extLst>
              </p:cNvPr>
              <p:cNvSpPr/>
              <p:nvPr/>
            </p:nvSpPr>
            <p:spPr>
              <a:xfrm rot="10800000">
                <a:off x="6059514" y="1445741"/>
                <a:ext cx="371475" cy="467679"/>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 name="正方形/長方形 49">
                <a:extLst>
                  <a:ext uri="{FF2B5EF4-FFF2-40B4-BE49-F238E27FC236}">
                    <a16:creationId xmlns:a16="http://schemas.microsoft.com/office/drawing/2014/main" id="{A19938D3-E2C1-9E59-E9F6-3284002D7BF3}"/>
                  </a:ext>
                </a:extLst>
              </p:cNvPr>
              <p:cNvSpPr/>
              <p:nvPr/>
            </p:nvSpPr>
            <p:spPr>
              <a:xfrm>
                <a:off x="5389301" y="1405401"/>
                <a:ext cx="1323464" cy="261610"/>
              </a:xfrm>
              <a:prstGeom prst="rect">
                <a:avLst/>
              </a:prstGeom>
            </p:spPr>
            <p:txBody>
              <a:bodyPr wrap="square">
                <a:spAutoFit/>
              </a:bodyPr>
              <a:lstStyle/>
              <a:p>
                <a:pPr algn="ctr"/>
                <a:r>
                  <a:rPr lang="en-US" altLang="ja-JP" sz="1100" dirty="0"/>
                  <a:t>IL-4</a:t>
                </a:r>
                <a:r>
                  <a:rPr lang="ja-JP" altLang="en-US" sz="1100"/>
                  <a:t> </a:t>
                </a:r>
                <a:r>
                  <a:rPr lang="en-US" altLang="ja-JP" sz="1100" dirty="0"/>
                  <a:t>20ng/mL</a:t>
                </a:r>
              </a:p>
            </p:txBody>
          </p:sp>
          <p:sp>
            <p:nvSpPr>
              <p:cNvPr id="51" name="正方形/長方形 50">
                <a:extLst>
                  <a:ext uri="{FF2B5EF4-FFF2-40B4-BE49-F238E27FC236}">
                    <a16:creationId xmlns:a16="http://schemas.microsoft.com/office/drawing/2014/main" id="{1B4876CC-EAFB-5DCF-2931-359ECEC5AC78}"/>
                  </a:ext>
                </a:extLst>
              </p:cNvPr>
              <p:cNvSpPr/>
              <p:nvPr/>
            </p:nvSpPr>
            <p:spPr>
              <a:xfrm>
                <a:off x="6485866" y="1626452"/>
                <a:ext cx="604653" cy="261610"/>
              </a:xfrm>
              <a:prstGeom prst="rect">
                <a:avLst/>
              </a:prstGeom>
            </p:spPr>
            <p:txBody>
              <a:bodyPr wrap="none">
                <a:spAutoFit/>
              </a:bodyPr>
              <a:lstStyle/>
              <a:p>
                <a:r>
                  <a:rPr lang="en-US" altLang="ja-JP" sz="1100" dirty="0"/>
                  <a:t>2 days</a:t>
                </a:r>
              </a:p>
            </p:txBody>
          </p:sp>
          <p:sp>
            <p:nvSpPr>
              <p:cNvPr id="52" name="正方形/長方形 51">
                <a:extLst>
                  <a:ext uri="{FF2B5EF4-FFF2-40B4-BE49-F238E27FC236}">
                    <a16:creationId xmlns:a16="http://schemas.microsoft.com/office/drawing/2014/main" id="{83E33257-A936-A2AB-DF08-44193C8EA6D7}"/>
                  </a:ext>
                </a:extLst>
              </p:cNvPr>
              <p:cNvSpPr/>
              <p:nvPr/>
            </p:nvSpPr>
            <p:spPr>
              <a:xfrm>
                <a:off x="5417341" y="2139092"/>
                <a:ext cx="1435726" cy="769441"/>
              </a:xfrm>
              <a:prstGeom prst="rect">
                <a:avLst/>
              </a:prstGeom>
            </p:spPr>
            <p:txBody>
              <a:bodyPr wrap="square">
                <a:spAutoFit/>
              </a:bodyPr>
              <a:lstStyle/>
              <a:p>
                <a:pPr algn="ctr"/>
                <a:r>
                  <a:rPr lang="en-US" altLang="ja-JP" sz="1100" dirty="0"/>
                  <a:t>ZAG 1 </a:t>
                </a:r>
                <a:r>
                  <a:rPr lang="el-GR" altLang="ja-JP" sz="1100" dirty="0"/>
                  <a:t>μ</a:t>
                </a:r>
                <a:r>
                  <a:rPr lang="en-US" altLang="ja-JP" sz="1100" dirty="0"/>
                  <a:t>g/mL</a:t>
                </a:r>
              </a:p>
              <a:p>
                <a:pPr algn="ctr"/>
                <a:r>
                  <a:rPr lang="en-US" altLang="ja-JP" sz="1100" dirty="0"/>
                  <a:t>ZAG 5 </a:t>
                </a:r>
                <a:r>
                  <a:rPr lang="el-GR" altLang="ja-JP" sz="1100" dirty="0"/>
                  <a:t>μ</a:t>
                </a:r>
                <a:r>
                  <a:rPr lang="en-US" altLang="ja-JP" sz="1100" dirty="0"/>
                  <a:t>g/mL</a:t>
                </a:r>
              </a:p>
              <a:p>
                <a:pPr algn="ctr"/>
                <a:r>
                  <a:rPr lang="en-US" altLang="ja-JP" sz="1100" dirty="0"/>
                  <a:t>or</a:t>
                </a:r>
              </a:p>
              <a:p>
                <a:pPr algn="ctr"/>
                <a:r>
                  <a:rPr lang="en-US" altLang="ja-JP" sz="1100" dirty="0"/>
                  <a:t>Vehicle control</a:t>
                </a:r>
                <a:endParaRPr lang="ja-JP" altLang="en-US" sz="1100"/>
              </a:p>
            </p:txBody>
          </p:sp>
          <p:sp>
            <p:nvSpPr>
              <p:cNvPr id="53" name="円弧 52">
                <a:extLst>
                  <a:ext uri="{FF2B5EF4-FFF2-40B4-BE49-F238E27FC236}">
                    <a16:creationId xmlns:a16="http://schemas.microsoft.com/office/drawing/2014/main" id="{541E4905-9B66-AF76-2A11-65A9D2B9E46C}"/>
                  </a:ext>
                </a:extLst>
              </p:cNvPr>
              <p:cNvSpPr/>
              <p:nvPr/>
            </p:nvSpPr>
            <p:spPr>
              <a:xfrm rot="10800000" flipV="1">
                <a:off x="6060060" y="1913271"/>
                <a:ext cx="424722" cy="416123"/>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54" name="テキスト ボックス 53">
              <a:extLst>
                <a:ext uri="{FF2B5EF4-FFF2-40B4-BE49-F238E27FC236}">
                  <a16:creationId xmlns:a16="http://schemas.microsoft.com/office/drawing/2014/main" id="{5481C973-E9E3-43E2-4421-A01208DAD8FC}"/>
                </a:ext>
              </a:extLst>
            </p:cNvPr>
            <p:cNvSpPr txBox="1"/>
            <p:nvPr/>
          </p:nvSpPr>
          <p:spPr>
            <a:xfrm>
              <a:off x="468775" y="2518218"/>
              <a:ext cx="206395"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b</a:t>
              </a:r>
              <a:endParaRPr kumimoji="1" lang="ja-JP" altLang="en-US" sz="1200" b="1">
                <a:latin typeface="Arial" charset="0"/>
                <a:ea typeface="Arial" charset="0"/>
                <a:cs typeface="Arial" charset="0"/>
              </a:endParaRPr>
            </a:p>
          </p:txBody>
        </p:sp>
      </p:grpSp>
      <p:grpSp>
        <p:nvGrpSpPr>
          <p:cNvPr id="57" name="グループ化 56">
            <a:extLst>
              <a:ext uri="{FF2B5EF4-FFF2-40B4-BE49-F238E27FC236}">
                <a16:creationId xmlns:a16="http://schemas.microsoft.com/office/drawing/2014/main" id="{88183C90-DAC6-D89D-5A56-8E11E31C844B}"/>
              </a:ext>
            </a:extLst>
          </p:cNvPr>
          <p:cNvGrpSpPr/>
          <p:nvPr/>
        </p:nvGrpSpPr>
        <p:grpSpPr>
          <a:xfrm>
            <a:off x="468775" y="4281257"/>
            <a:ext cx="5863057" cy="1933587"/>
            <a:chOff x="468775" y="2518218"/>
            <a:chExt cx="5863057" cy="1933587"/>
          </a:xfrm>
        </p:grpSpPr>
        <p:grpSp>
          <p:nvGrpSpPr>
            <p:cNvPr id="58" name="グループ化 57">
              <a:extLst>
                <a:ext uri="{FF2B5EF4-FFF2-40B4-BE49-F238E27FC236}">
                  <a16:creationId xmlns:a16="http://schemas.microsoft.com/office/drawing/2014/main" id="{0330C23B-030B-CE4E-9AD6-018D2EEF73F9}"/>
                </a:ext>
              </a:extLst>
            </p:cNvPr>
            <p:cNvGrpSpPr/>
            <p:nvPr/>
          </p:nvGrpSpPr>
          <p:grpSpPr>
            <a:xfrm>
              <a:off x="675170" y="2922492"/>
              <a:ext cx="5656662" cy="1529313"/>
              <a:chOff x="3004670" y="1379220"/>
              <a:chExt cx="5656662" cy="1529313"/>
            </a:xfrm>
          </p:grpSpPr>
          <p:sp>
            <p:nvSpPr>
              <p:cNvPr id="60" name="線">
                <a:extLst>
                  <a:ext uri="{FF2B5EF4-FFF2-40B4-BE49-F238E27FC236}">
                    <a16:creationId xmlns:a16="http://schemas.microsoft.com/office/drawing/2014/main" id="{1529148B-60E1-36F2-0525-2EA13160951B}"/>
                  </a:ext>
                </a:extLst>
              </p:cNvPr>
              <p:cNvSpPr/>
              <p:nvPr/>
            </p:nvSpPr>
            <p:spPr>
              <a:xfrm flipV="1">
                <a:off x="4185623" y="1910961"/>
                <a:ext cx="3136914" cy="9369"/>
              </a:xfrm>
              <a:prstGeom prst="line">
                <a:avLst/>
              </a:prstGeom>
              <a:ln w="76200">
                <a:solidFill>
                  <a:srgbClr val="000000"/>
                </a:solidFill>
                <a:tailEnd type="triangle"/>
              </a:ln>
            </p:spPr>
            <p:txBody>
              <a:bodyPr tIns="45720" bIns="45720"/>
              <a:lstStyle/>
              <a:p>
                <a:endParaRPr sz="900" dirty="0">
                  <a:latin typeface="Arial" charset="0"/>
                  <a:ea typeface="Arial" charset="0"/>
                  <a:cs typeface="Arial" charset="0"/>
                </a:endParaRPr>
              </a:p>
            </p:txBody>
          </p:sp>
          <p:sp>
            <p:nvSpPr>
              <p:cNvPr id="61" name="テキスト ボックス 60">
                <a:extLst>
                  <a:ext uri="{FF2B5EF4-FFF2-40B4-BE49-F238E27FC236}">
                    <a16:creationId xmlns:a16="http://schemas.microsoft.com/office/drawing/2014/main" id="{8697D70C-059F-5FE9-6C28-E32A97C7DEDE}"/>
                  </a:ext>
                </a:extLst>
              </p:cNvPr>
              <p:cNvSpPr txBox="1"/>
              <p:nvPr/>
            </p:nvSpPr>
            <p:spPr>
              <a:xfrm>
                <a:off x="7337868" y="1769894"/>
                <a:ext cx="1323464" cy="261610"/>
              </a:xfrm>
              <a:prstGeom prst="rect">
                <a:avLst/>
              </a:prstGeom>
              <a:noFill/>
            </p:spPr>
            <p:txBody>
              <a:bodyPr wrap="square" rtlCol="0">
                <a:spAutoFit/>
              </a:bodyPr>
              <a:lstStyle/>
              <a:p>
                <a:r>
                  <a:rPr lang="en-US" altLang="ja-JP" sz="1100" b="1" dirty="0">
                    <a:latin typeface="Arial" charset="0"/>
                    <a:ea typeface="Arial" charset="0"/>
                    <a:cs typeface="Arial" charset="0"/>
                  </a:rPr>
                  <a:t>Flow cytometry</a:t>
                </a:r>
              </a:p>
            </p:txBody>
          </p:sp>
          <p:pic>
            <p:nvPicPr>
              <p:cNvPr id="62" name="図 61" descr="テーブル が含まれている画像&#10;&#10;自動的に生成された説明">
                <a:extLst>
                  <a:ext uri="{FF2B5EF4-FFF2-40B4-BE49-F238E27FC236}">
                    <a16:creationId xmlns:a16="http://schemas.microsoft.com/office/drawing/2014/main" id="{D10F63ED-A63F-8ECE-AC82-2AF97CBE7D90}"/>
                  </a:ext>
                </a:extLst>
              </p:cNvPr>
              <p:cNvPicPr>
                <a:picLocks noChangeAspect="1"/>
              </p:cNvPicPr>
              <p:nvPr/>
            </p:nvPicPr>
            <p:blipFill rotWithShape="1">
              <a:blip r:embed="rId2">
                <a:alphaModFix amt="50000"/>
              </a:blip>
              <a:srcRect l="2663" t="6788" r="68077" b="61522"/>
              <a:stretch/>
            </p:blipFill>
            <p:spPr>
              <a:xfrm>
                <a:off x="3004670" y="1553901"/>
                <a:ext cx="1041378" cy="789509"/>
              </a:xfrm>
              <a:prstGeom prst="rect">
                <a:avLst/>
              </a:prstGeom>
            </p:spPr>
          </p:pic>
          <p:sp>
            <p:nvSpPr>
              <p:cNvPr id="63" name="正方形/長方形 62">
                <a:extLst>
                  <a:ext uri="{FF2B5EF4-FFF2-40B4-BE49-F238E27FC236}">
                    <a16:creationId xmlns:a16="http://schemas.microsoft.com/office/drawing/2014/main" id="{D9BACF80-0553-B185-8C60-FC5846268E79}"/>
                  </a:ext>
                </a:extLst>
              </p:cNvPr>
              <p:cNvSpPr/>
              <p:nvPr/>
            </p:nvSpPr>
            <p:spPr>
              <a:xfrm>
                <a:off x="3911410" y="1379220"/>
                <a:ext cx="1032655" cy="261610"/>
              </a:xfrm>
              <a:prstGeom prst="rect">
                <a:avLst/>
              </a:prstGeom>
            </p:spPr>
            <p:txBody>
              <a:bodyPr wrap="none">
                <a:spAutoFit/>
              </a:bodyPr>
              <a:lstStyle/>
              <a:p>
                <a:pPr algn="ctr"/>
                <a:r>
                  <a:rPr lang="en-US" altLang="ja-JP" sz="1100" dirty="0"/>
                  <a:t>PMA 10 ng/mL</a:t>
                </a:r>
              </a:p>
            </p:txBody>
          </p:sp>
          <p:sp>
            <p:nvSpPr>
              <p:cNvPr id="64" name="正方形/長方形 63">
                <a:extLst>
                  <a:ext uri="{FF2B5EF4-FFF2-40B4-BE49-F238E27FC236}">
                    <a16:creationId xmlns:a16="http://schemas.microsoft.com/office/drawing/2014/main" id="{CE26931A-586B-892F-816F-E44020EDA1BE}"/>
                  </a:ext>
                </a:extLst>
              </p:cNvPr>
              <p:cNvSpPr/>
              <p:nvPr/>
            </p:nvSpPr>
            <p:spPr>
              <a:xfrm>
                <a:off x="5069713" y="1649351"/>
                <a:ext cx="691324" cy="261610"/>
              </a:xfrm>
              <a:prstGeom prst="rect">
                <a:avLst/>
              </a:prstGeom>
            </p:spPr>
            <p:txBody>
              <a:bodyPr wrap="square">
                <a:spAutoFit/>
              </a:bodyPr>
              <a:lstStyle/>
              <a:p>
                <a:r>
                  <a:rPr lang="en-US" altLang="ja-JP" sz="1100" dirty="0"/>
                  <a:t>3 days</a:t>
                </a:r>
              </a:p>
            </p:txBody>
          </p:sp>
          <p:sp>
            <p:nvSpPr>
              <p:cNvPr id="65" name="円弧 64">
                <a:extLst>
                  <a:ext uri="{FF2B5EF4-FFF2-40B4-BE49-F238E27FC236}">
                    <a16:creationId xmlns:a16="http://schemas.microsoft.com/office/drawing/2014/main" id="{98366A3E-3389-DC62-B423-47731A3881AA}"/>
                  </a:ext>
                </a:extLst>
              </p:cNvPr>
              <p:cNvSpPr/>
              <p:nvPr/>
            </p:nvSpPr>
            <p:spPr>
              <a:xfrm rot="10800000">
                <a:off x="4284110" y="1448992"/>
                <a:ext cx="371475" cy="467679"/>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F2423FDD-98A4-A02C-B975-006C7C20F433}"/>
                  </a:ext>
                </a:extLst>
              </p:cNvPr>
              <p:cNvSpPr/>
              <p:nvPr/>
            </p:nvSpPr>
            <p:spPr>
              <a:xfrm>
                <a:off x="6485866" y="1626452"/>
                <a:ext cx="604653" cy="261610"/>
              </a:xfrm>
              <a:prstGeom prst="rect">
                <a:avLst/>
              </a:prstGeom>
            </p:spPr>
            <p:txBody>
              <a:bodyPr wrap="none">
                <a:spAutoFit/>
              </a:bodyPr>
              <a:lstStyle/>
              <a:p>
                <a:r>
                  <a:rPr lang="en-US" altLang="ja-JP" sz="1100" dirty="0"/>
                  <a:t>2 days</a:t>
                </a:r>
              </a:p>
            </p:txBody>
          </p:sp>
          <p:sp>
            <p:nvSpPr>
              <p:cNvPr id="69" name="正方形/長方形 68">
                <a:extLst>
                  <a:ext uri="{FF2B5EF4-FFF2-40B4-BE49-F238E27FC236}">
                    <a16:creationId xmlns:a16="http://schemas.microsoft.com/office/drawing/2014/main" id="{C6306315-E20D-705F-DE5A-72C5FD375243}"/>
                  </a:ext>
                </a:extLst>
              </p:cNvPr>
              <p:cNvSpPr/>
              <p:nvPr/>
            </p:nvSpPr>
            <p:spPr>
              <a:xfrm>
                <a:off x="5417341" y="2139092"/>
                <a:ext cx="1435726" cy="769441"/>
              </a:xfrm>
              <a:prstGeom prst="rect">
                <a:avLst/>
              </a:prstGeom>
            </p:spPr>
            <p:txBody>
              <a:bodyPr wrap="square">
                <a:spAutoFit/>
              </a:bodyPr>
              <a:lstStyle/>
              <a:p>
                <a:pPr algn="ctr"/>
                <a:r>
                  <a:rPr lang="en-US" altLang="ja-JP" sz="1100" dirty="0"/>
                  <a:t>ZAG 1 </a:t>
                </a:r>
                <a:r>
                  <a:rPr lang="el-GR" altLang="ja-JP" sz="1100" dirty="0"/>
                  <a:t>μ</a:t>
                </a:r>
                <a:r>
                  <a:rPr lang="en-US" altLang="ja-JP" sz="1100" dirty="0"/>
                  <a:t>g/mL</a:t>
                </a:r>
              </a:p>
              <a:p>
                <a:pPr algn="ctr"/>
                <a:r>
                  <a:rPr lang="en-US" altLang="ja-JP" sz="1100" dirty="0"/>
                  <a:t>ZAG 5 </a:t>
                </a:r>
                <a:r>
                  <a:rPr lang="el-GR" altLang="ja-JP" sz="1100" dirty="0"/>
                  <a:t>μ</a:t>
                </a:r>
                <a:r>
                  <a:rPr lang="en-US" altLang="ja-JP" sz="1100" dirty="0"/>
                  <a:t>g/mL</a:t>
                </a:r>
              </a:p>
              <a:p>
                <a:pPr algn="ctr"/>
                <a:r>
                  <a:rPr lang="en-US" altLang="ja-JP" sz="1100" dirty="0"/>
                  <a:t>or</a:t>
                </a:r>
              </a:p>
              <a:p>
                <a:pPr algn="ctr"/>
                <a:r>
                  <a:rPr lang="en-US" altLang="ja-JP" sz="1100" dirty="0"/>
                  <a:t>Vehicle control</a:t>
                </a:r>
                <a:endParaRPr lang="ja-JP" altLang="en-US" sz="1100"/>
              </a:p>
            </p:txBody>
          </p:sp>
          <p:sp>
            <p:nvSpPr>
              <p:cNvPr id="70" name="円弧 69">
                <a:extLst>
                  <a:ext uri="{FF2B5EF4-FFF2-40B4-BE49-F238E27FC236}">
                    <a16:creationId xmlns:a16="http://schemas.microsoft.com/office/drawing/2014/main" id="{65EB0251-7802-7277-AEDE-08DED53EE74D}"/>
                  </a:ext>
                </a:extLst>
              </p:cNvPr>
              <p:cNvSpPr/>
              <p:nvPr/>
            </p:nvSpPr>
            <p:spPr>
              <a:xfrm rot="10800000" flipV="1">
                <a:off x="6060060" y="1913271"/>
                <a:ext cx="424722" cy="416123"/>
              </a:xfrm>
              <a:prstGeom prst="arc">
                <a:avLst/>
              </a:prstGeom>
              <a:noFill/>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59" name="テキスト ボックス 58">
              <a:extLst>
                <a:ext uri="{FF2B5EF4-FFF2-40B4-BE49-F238E27FC236}">
                  <a16:creationId xmlns:a16="http://schemas.microsoft.com/office/drawing/2014/main" id="{48CDF5FF-80E7-83B3-5560-0D0F88041A1E}"/>
                </a:ext>
              </a:extLst>
            </p:cNvPr>
            <p:cNvSpPr txBox="1"/>
            <p:nvPr/>
          </p:nvSpPr>
          <p:spPr>
            <a:xfrm>
              <a:off x="468775" y="2518218"/>
              <a:ext cx="206395"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c</a:t>
              </a:r>
              <a:endParaRPr kumimoji="1" lang="ja-JP" altLang="en-US" sz="1200" b="1">
                <a:latin typeface="Arial" charset="0"/>
                <a:ea typeface="Arial" charset="0"/>
                <a:cs typeface="Arial" charset="0"/>
              </a:endParaRPr>
            </a:p>
          </p:txBody>
        </p:sp>
      </p:grpSp>
    </p:spTree>
    <p:extLst>
      <p:ext uri="{BB962C8B-B14F-4D97-AF65-F5344CB8AC3E}">
        <p14:creationId xmlns:p14="http://schemas.microsoft.com/office/powerpoint/2010/main" val="2039848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727CE06A-D7EE-E4A5-7C7F-9454253B6ADA}"/>
              </a:ext>
            </a:extLst>
          </p:cNvPr>
          <p:cNvSpPr/>
          <p:nvPr/>
        </p:nvSpPr>
        <p:spPr>
          <a:xfrm>
            <a:off x="277271" y="5145871"/>
            <a:ext cx="6294618" cy="1938992"/>
          </a:xfrm>
          <a:prstGeom prst="rect">
            <a:avLst/>
          </a:prstGeom>
        </p:spPr>
        <p:txBody>
          <a:bodyPr wrap="square">
            <a:spAutoFit/>
          </a:bodyPr>
          <a:lstStyle/>
          <a:p>
            <a:pPr algn="just">
              <a:lnSpc>
                <a:spcPct val="200000"/>
              </a:lnSpc>
            </a:pPr>
            <a:r>
              <a:rPr lang="en-US" altLang="ja-JP" sz="1000" b="1" dirty="0">
                <a:latin typeface="Times New Roman" panose="02020603050405020304" pitchFamily="18" charset="0"/>
                <a:cs typeface="Times New Roman" panose="02020603050405020304" pitchFamily="18" charset="0"/>
              </a:rPr>
              <a:t>Fig. S3 Gating strategy for the identification of PD-L1-, CD86-positive cells. </a:t>
            </a:r>
            <a:r>
              <a:rPr lang="en-US" altLang="ja-JP" sz="1000" dirty="0">
                <a:latin typeface="Times New Roman" panose="02020603050405020304" pitchFamily="18" charset="0"/>
                <a:cs typeface="Times New Roman" panose="02020603050405020304" pitchFamily="18" charset="0"/>
              </a:rPr>
              <a:t>Gating diagrams for PD-L1-, CD86-positive cells are depicted using Mo/M</a:t>
            </a:r>
            <a:r>
              <a:rPr lang="el-GR" altLang="ja-JP" sz="1000" dirty="0">
                <a:latin typeface="Times New Roman" panose="02020603050405020304" pitchFamily="18" charset="0"/>
                <a:cs typeface="Times New Roman" panose="02020603050405020304" pitchFamily="18" charset="0"/>
              </a:rPr>
              <a:t>φ </a:t>
            </a:r>
            <a:r>
              <a:rPr lang="en-US" altLang="ja-JP" sz="1000" dirty="0">
                <a:latin typeface="Times New Roman" panose="02020603050405020304" pitchFamily="18" charset="0"/>
                <a:cs typeface="Times New Roman" panose="02020603050405020304" pitchFamily="18" charset="0"/>
              </a:rPr>
              <a:t>of a representative case. </a:t>
            </a:r>
            <a:r>
              <a:rPr lang="en-US" altLang="ja-JP" sz="1000" dirty="0">
                <a:effectLst/>
                <a:latin typeface="Times New Roman" panose="02020603050405020304" pitchFamily="18" charset="0"/>
                <a:ea typeface="PMingLiU" panose="02020500000000000000" pitchFamily="18" charset="-120"/>
              </a:rPr>
              <a:t>Appropriate isotype controls serve as the cut-off between positive and negative cells. (a, b) A positive gate for </a:t>
            </a:r>
            <a:r>
              <a:rPr lang="en-US" altLang="ja-JP" sz="1000" dirty="0" err="1">
                <a:effectLst/>
                <a:latin typeface="Times New Roman" panose="02020603050405020304" pitchFamily="18" charset="0"/>
                <a:ea typeface="PMingLiU" panose="02020500000000000000" pitchFamily="18" charset="-120"/>
              </a:rPr>
              <a:t>PD-L1</a:t>
            </a:r>
            <a:r>
              <a:rPr lang="en-US" altLang="ja-JP" sz="1000" dirty="0">
                <a:effectLst/>
                <a:latin typeface="Times New Roman" panose="02020603050405020304" pitchFamily="18" charset="0"/>
                <a:ea typeface="PMingLiU" panose="02020500000000000000" pitchFamily="18" charset="-120"/>
              </a:rPr>
              <a:t> is set to include &lt;1% of the cells in each specimen with a matched isotype control. (c, d) A positive gate for </a:t>
            </a:r>
            <a:r>
              <a:rPr lang="en-US" altLang="ja-JP" sz="1000" dirty="0" err="1">
                <a:effectLst/>
                <a:latin typeface="Times New Roman" panose="02020603050405020304" pitchFamily="18" charset="0"/>
                <a:ea typeface="PMingLiU" panose="02020500000000000000" pitchFamily="18" charset="-120"/>
              </a:rPr>
              <a:t>CD86</a:t>
            </a:r>
            <a:r>
              <a:rPr lang="en-US" altLang="ja-JP" sz="1000" dirty="0">
                <a:effectLst/>
                <a:latin typeface="Times New Roman" panose="02020603050405020304" pitchFamily="18" charset="0"/>
                <a:ea typeface="PMingLiU" panose="02020500000000000000" pitchFamily="18" charset="-120"/>
              </a:rPr>
              <a:t> is set to include &lt;0.5% of the cells in each specimen with a matched isotype control. </a:t>
            </a:r>
          </a:p>
          <a:p>
            <a:pPr algn="just">
              <a:lnSpc>
                <a:spcPct val="200000"/>
              </a:lnSpc>
            </a:pP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Abbreviations: </a:t>
            </a:r>
            <a:r>
              <a:rPr lang="en-US" altLang="ja-JP" sz="1000" dirty="0" err="1">
                <a:latin typeface="Times New Roman" panose="02020603050405020304" pitchFamily="18" charset="0"/>
                <a:ea typeface="PMingLiU" panose="02020500000000000000" pitchFamily="18" charset="-120"/>
                <a:cs typeface="Times New Roman" panose="02020603050405020304" pitchFamily="18" charset="0"/>
              </a:rPr>
              <a:t>PD-L1</a:t>
            </a: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 programmed death-ligand 1; </a:t>
            </a:r>
            <a:r>
              <a:rPr lang="en-US" altLang="ja-JP" sz="1000" dirty="0" err="1">
                <a:latin typeface="Times New Roman" panose="02020603050405020304" pitchFamily="18" charset="0"/>
                <a:ea typeface="PMingLiU" panose="02020500000000000000" pitchFamily="18" charset="-120"/>
                <a:cs typeface="Times New Roman" panose="02020603050405020304" pitchFamily="18" charset="0"/>
              </a:rPr>
              <a:t>CD86</a:t>
            </a: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 Cluster of Differentiation 86</a:t>
            </a:r>
            <a:endParaRPr lang="ja-JP" altLang="ja-JP" sz="1000" dirty="0">
              <a:effectLst/>
              <a:latin typeface="Times New Roman" panose="02020603050405020304" pitchFamily="18" charset="0"/>
              <a:ea typeface="游明朝" panose="02020400000000000000" pitchFamily="18"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A7F32576-DC0C-E307-98E3-B8B329CDE692}"/>
              </a:ext>
            </a:extLst>
          </p:cNvPr>
          <p:cNvSpPr txBox="1"/>
          <p:nvPr/>
        </p:nvSpPr>
        <p:spPr>
          <a:xfrm>
            <a:off x="1848466" y="2292319"/>
            <a:ext cx="3593690" cy="471949"/>
          </a:xfrm>
          <a:prstGeom prst="rect">
            <a:avLst/>
          </a:prstGeom>
          <a:solidFill>
            <a:schemeClr val="bg1"/>
          </a:solidFill>
        </p:spPr>
        <p:txBody>
          <a:bodyPr wrap="square" rtlCol="0">
            <a:spAutoFit/>
          </a:bodyPr>
          <a:lstStyle/>
          <a:p>
            <a:endParaRPr kumimoji="1" lang="ja-JP" altLang="en-US"/>
          </a:p>
        </p:txBody>
      </p:sp>
      <p:sp>
        <p:nvSpPr>
          <p:cNvPr id="7" name="テキスト ボックス 6">
            <a:extLst>
              <a:ext uri="{FF2B5EF4-FFF2-40B4-BE49-F238E27FC236}">
                <a16:creationId xmlns:a16="http://schemas.microsoft.com/office/drawing/2014/main" id="{31457B24-F7C1-36D9-2CC2-49555364EFFE}"/>
              </a:ext>
            </a:extLst>
          </p:cNvPr>
          <p:cNvSpPr txBox="1"/>
          <p:nvPr/>
        </p:nvSpPr>
        <p:spPr>
          <a:xfrm>
            <a:off x="1949245" y="3881681"/>
            <a:ext cx="3593690" cy="471949"/>
          </a:xfrm>
          <a:prstGeom prst="rect">
            <a:avLst/>
          </a:prstGeom>
          <a:solidFill>
            <a:schemeClr val="bg1"/>
          </a:solidFill>
        </p:spPr>
        <p:txBody>
          <a:bodyPr wrap="square" rtlCol="0">
            <a:spAutoFit/>
          </a:bodyPr>
          <a:lstStyle/>
          <a:p>
            <a:endParaRPr kumimoji="1" lang="ja-JP" altLang="en-US"/>
          </a:p>
        </p:txBody>
      </p:sp>
      <p:sp>
        <p:nvSpPr>
          <p:cNvPr id="8" name="テキスト ボックス 7">
            <a:extLst>
              <a:ext uri="{FF2B5EF4-FFF2-40B4-BE49-F238E27FC236}">
                <a16:creationId xmlns:a16="http://schemas.microsoft.com/office/drawing/2014/main" id="{403316A1-EB33-5D42-750C-AB60A3776B56}"/>
              </a:ext>
            </a:extLst>
          </p:cNvPr>
          <p:cNvSpPr txBox="1"/>
          <p:nvPr/>
        </p:nvSpPr>
        <p:spPr>
          <a:xfrm flipH="1">
            <a:off x="1150334" y="386129"/>
            <a:ext cx="265511"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a</a:t>
            </a:r>
            <a:endParaRPr kumimoji="1" lang="ja-JP" altLang="en-US" sz="1200" b="1">
              <a:latin typeface="Arial" charset="0"/>
              <a:ea typeface="Arial" charset="0"/>
              <a:cs typeface="Arial" charset="0"/>
            </a:endParaRPr>
          </a:p>
        </p:txBody>
      </p:sp>
      <p:sp>
        <p:nvSpPr>
          <p:cNvPr id="9" name="テキスト ボックス 8">
            <a:extLst>
              <a:ext uri="{FF2B5EF4-FFF2-40B4-BE49-F238E27FC236}">
                <a16:creationId xmlns:a16="http://schemas.microsoft.com/office/drawing/2014/main" id="{DFA7C7E0-E9F8-12F7-C5E1-4165F2BCDDB7}"/>
              </a:ext>
            </a:extLst>
          </p:cNvPr>
          <p:cNvSpPr txBox="1"/>
          <p:nvPr/>
        </p:nvSpPr>
        <p:spPr>
          <a:xfrm flipH="1">
            <a:off x="3424580" y="386129"/>
            <a:ext cx="265511"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b</a:t>
            </a:r>
            <a:endParaRPr kumimoji="1" lang="ja-JP" altLang="en-US" sz="1200" b="1">
              <a:latin typeface="Arial" charset="0"/>
              <a:ea typeface="Arial" charset="0"/>
              <a:cs typeface="Arial" charset="0"/>
            </a:endParaRPr>
          </a:p>
        </p:txBody>
      </p:sp>
      <p:sp>
        <p:nvSpPr>
          <p:cNvPr id="10" name="テキスト ボックス 9">
            <a:extLst>
              <a:ext uri="{FF2B5EF4-FFF2-40B4-BE49-F238E27FC236}">
                <a16:creationId xmlns:a16="http://schemas.microsoft.com/office/drawing/2014/main" id="{4A38FC09-609B-BBFE-9EFA-8BE5E2A18C71}"/>
              </a:ext>
            </a:extLst>
          </p:cNvPr>
          <p:cNvSpPr txBox="1"/>
          <p:nvPr/>
        </p:nvSpPr>
        <p:spPr>
          <a:xfrm flipH="1">
            <a:off x="1150334" y="2759307"/>
            <a:ext cx="265511"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c</a:t>
            </a:r>
            <a:endParaRPr kumimoji="1" lang="ja-JP" altLang="en-US" sz="1200" b="1">
              <a:latin typeface="Arial" charset="0"/>
              <a:ea typeface="Arial" charset="0"/>
              <a:cs typeface="Arial" charset="0"/>
            </a:endParaRPr>
          </a:p>
        </p:txBody>
      </p:sp>
      <p:sp>
        <p:nvSpPr>
          <p:cNvPr id="11" name="テキスト ボックス 10">
            <a:extLst>
              <a:ext uri="{FF2B5EF4-FFF2-40B4-BE49-F238E27FC236}">
                <a16:creationId xmlns:a16="http://schemas.microsoft.com/office/drawing/2014/main" id="{495A6D5D-A6D4-383F-D119-0147B724CAD9}"/>
              </a:ext>
            </a:extLst>
          </p:cNvPr>
          <p:cNvSpPr txBox="1"/>
          <p:nvPr/>
        </p:nvSpPr>
        <p:spPr>
          <a:xfrm flipH="1">
            <a:off x="3424580" y="2759307"/>
            <a:ext cx="265511"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d</a:t>
            </a:r>
            <a:endParaRPr kumimoji="1" lang="ja-JP" altLang="en-US" sz="1200" b="1">
              <a:latin typeface="Arial" charset="0"/>
              <a:ea typeface="Arial" charset="0"/>
              <a:cs typeface="Arial" charset="0"/>
            </a:endParaRPr>
          </a:p>
        </p:txBody>
      </p:sp>
      <p:pic>
        <p:nvPicPr>
          <p:cNvPr id="12" name="図 11">
            <a:extLst>
              <a:ext uri="{FF2B5EF4-FFF2-40B4-BE49-F238E27FC236}">
                <a16:creationId xmlns:a16="http://schemas.microsoft.com/office/drawing/2014/main" id="{E44331C6-1B29-84DC-EC5F-CE70EDE6EE20}"/>
              </a:ext>
            </a:extLst>
          </p:cNvPr>
          <p:cNvPicPr>
            <a:picLocks noChangeAspect="1"/>
          </p:cNvPicPr>
          <p:nvPr/>
        </p:nvPicPr>
        <p:blipFill rotWithShape="1">
          <a:blip r:embed="rId2"/>
          <a:srcRect b="23529"/>
          <a:stretch/>
        </p:blipFill>
        <p:spPr>
          <a:xfrm>
            <a:off x="1291848" y="663128"/>
            <a:ext cx="1965651" cy="1839924"/>
          </a:xfrm>
          <a:prstGeom prst="rect">
            <a:avLst/>
          </a:prstGeom>
        </p:spPr>
      </p:pic>
      <p:pic>
        <p:nvPicPr>
          <p:cNvPr id="13" name="図 12">
            <a:extLst>
              <a:ext uri="{FF2B5EF4-FFF2-40B4-BE49-F238E27FC236}">
                <a16:creationId xmlns:a16="http://schemas.microsoft.com/office/drawing/2014/main" id="{7598B6A4-DE7E-5301-ADB8-E1B2A01D9FDE}"/>
              </a:ext>
            </a:extLst>
          </p:cNvPr>
          <p:cNvPicPr>
            <a:picLocks noChangeAspect="1"/>
          </p:cNvPicPr>
          <p:nvPr/>
        </p:nvPicPr>
        <p:blipFill rotWithShape="1">
          <a:blip r:embed="rId3"/>
          <a:srcRect b="23529"/>
          <a:stretch/>
        </p:blipFill>
        <p:spPr>
          <a:xfrm>
            <a:off x="1295395" y="3115851"/>
            <a:ext cx="1965651" cy="1839924"/>
          </a:xfrm>
          <a:prstGeom prst="rect">
            <a:avLst/>
          </a:prstGeom>
        </p:spPr>
      </p:pic>
      <p:pic>
        <p:nvPicPr>
          <p:cNvPr id="14" name="図 13">
            <a:extLst>
              <a:ext uri="{FF2B5EF4-FFF2-40B4-BE49-F238E27FC236}">
                <a16:creationId xmlns:a16="http://schemas.microsoft.com/office/drawing/2014/main" id="{C1629542-E53D-FD4E-1A3A-4D8761954919}"/>
              </a:ext>
            </a:extLst>
          </p:cNvPr>
          <p:cNvPicPr>
            <a:picLocks noChangeAspect="1"/>
          </p:cNvPicPr>
          <p:nvPr/>
        </p:nvPicPr>
        <p:blipFill rotWithShape="1">
          <a:blip r:embed="rId4"/>
          <a:srcRect b="23529"/>
          <a:stretch/>
        </p:blipFill>
        <p:spPr>
          <a:xfrm>
            <a:off x="3567876" y="651811"/>
            <a:ext cx="1965651" cy="1839924"/>
          </a:xfrm>
          <a:prstGeom prst="rect">
            <a:avLst/>
          </a:prstGeom>
        </p:spPr>
      </p:pic>
      <p:pic>
        <p:nvPicPr>
          <p:cNvPr id="15" name="図 14">
            <a:extLst>
              <a:ext uri="{FF2B5EF4-FFF2-40B4-BE49-F238E27FC236}">
                <a16:creationId xmlns:a16="http://schemas.microsoft.com/office/drawing/2014/main" id="{37385F3F-DB8D-DCD8-D486-553687499E0D}"/>
              </a:ext>
            </a:extLst>
          </p:cNvPr>
          <p:cNvPicPr>
            <a:picLocks noChangeAspect="1"/>
          </p:cNvPicPr>
          <p:nvPr/>
        </p:nvPicPr>
        <p:blipFill rotWithShape="1">
          <a:blip r:embed="rId5"/>
          <a:srcRect b="23530"/>
          <a:stretch/>
        </p:blipFill>
        <p:spPr>
          <a:xfrm>
            <a:off x="3567876" y="3115851"/>
            <a:ext cx="1965651" cy="1839924"/>
          </a:xfrm>
          <a:prstGeom prst="rect">
            <a:avLst/>
          </a:prstGeom>
        </p:spPr>
      </p:pic>
      <p:sp>
        <p:nvSpPr>
          <p:cNvPr id="16" name="テキスト ボックス 15">
            <a:extLst>
              <a:ext uri="{FF2B5EF4-FFF2-40B4-BE49-F238E27FC236}">
                <a16:creationId xmlns:a16="http://schemas.microsoft.com/office/drawing/2014/main" id="{131848BB-953F-EC35-54B2-7F06964BD81A}"/>
              </a:ext>
            </a:extLst>
          </p:cNvPr>
          <p:cNvSpPr txBox="1"/>
          <p:nvPr/>
        </p:nvSpPr>
        <p:spPr>
          <a:xfrm>
            <a:off x="2107486" y="449678"/>
            <a:ext cx="633689" cy="276999"/>
          </a:xfrm>
          <a:prstGeom prst="rect">
            <a:avLst/>
          </a:prstGeom>
          <a:noFill/>
        </p:spPr>
        <p:txBody>
          <a:bodyPr wrap="square" rtlCol="0">
            <a:spAutoFit/>
          </a:bodyPr>
          <a:lstStyle/>
          <a:p>
            <a:r>
              <a:rPr kumimoji="1" lang="en-US" altLang="ja-JP" sz="1200" dirty="0">
                <a:latin typeface="Segoe UI Historic" panose="020B0502040204020203" pitchFamily="34" charset="0"/>
                <a:ea typeface="Segoe UI Historic" panose="020B0502040204020203" pitchFamily="34" charset="0"/>
                <a:cs typeface="Segoe UI Historic" panose="020B0502040204020203" pitchFamily="34" charset="0"/>
              </a:rPr>
              <a:t>PD-L1</a:t>
            </a:r>
            <a:endParaRPr kumimoji="1" lang="ja-JP" altLang="en-US" sz="1200">
              <a:latin typeface="Segoe UI Historic" panose="020B0502040204020203" pitchFamily="34" charset="0"/>
              <a:cs typeface="Segoe UI Historic" panose="020B0502040204020203" pitchFamily="34" charset="0"/>
            </a:endParaRPr>
          </a:p>
        </p:txBody>
      </p:sp>
      <p:sp>
        <p:nvSpPr>
          <p:cNvPr id="17" name="テキスト ボックス 16">
            <a:extLst>
              <a:ext uri="{FF2B5EF4-FFF2-40B4-BE49-F238E27FC236}">
                <a16:creationId xmlns:a16="http://schemas.microsoft.com/office/drawing/2014/main" id="{9F150181-13A6-0CF3-B5E0-73279ABDDC0F}"/>
              </a:ext>
            </a:extLst>
          </p:cNvPr>
          <p:cNvSpPr txBox="1"/>
          <p:nvPr/>
        </p:nvSpPr>
        <p:spPr>
          <a:xfrm>
            <a:off x="2129803" y="2902401"/>
            <a:ext cx="583115" cy="276999"/>
          </a:xfrm>
          <a:prstGeom prst="rect">
            <a:avLst/>
          </a:prstGeom>
          <a:noFill/>
        </p:spPr>
        <p:txBody>
          <a:bodyPr wrap="square" rtlCol="0">
            <a:spAutoFit/>
          </a:bodyPr>
          <a:lstStyle/>
          <a:p>
            <a:r>
              <a:rPr kumimoji="1" lang="en-US" altLang="ja-JP" sz="1200" dirty="0">
                <a:latin typeface="Segoe UI Historic" panose="020B0502040204020203" pitchFamily="34" charset="0"/>
                <a:ea typeface="Segoe UI Historic" panose="020B0502040204020203" pitchFamily="34" charset="0"/>
                <a:cs typeface="Segoe UI Historic" panose="020B0502040204020203" pitchFamily="34" charset="0"/>
              </a:rPr>
              <a:t>CD86</a:t>
            </a:r>
            <a:endParaRPr kumimoji="1" lang="ja-JP" altLang="en-US" sz="1200">
              <a:latin typeface="Segoe UI Historic" panose="020B0502040204020203" pitchFamily="34" charset="0"/>
              <a:cs typeface="Segoe UI Historic" panose="020B0502040204020203" pitchFamily="34" charset="0"/>
            </a:endParaRPr>
          </a:p>
        </p:txBody>
      </p:sp>
      <p:sp>
        <p:nvSpPr>
          <p:cNvPr id="18" name="テキスト ボックス 17">
            <a:extLst>
              <a:ext uri="{FF2B5EF4-FFF2-40B4-BE49-F238E27FC236}">
                <a16:creationId xmlns:a16="http://schemas.microsoft.com/office/drawing/2014/main" id="{DBDC6CF0-2045-7A70-EA75-2E459F4E319C}"/>
              </a:ext>
            </a:extLst>
          </p:cNvPr>
          <p:cNvSpPr txBox="1"/>
          <p:nvPr/>
        </p:nvSpPr>
        <p:spPr>
          <a:xfrm>
            <a:off x="4270018" y="438361"/>
            <a:ext cx="934603" cy="276999"/>
          </a:xfrm>
          <a:prstGeom prst="rect">
            <a:avLst/>
          </a:prstGeom>
          <a:noFill/>
        </p:spPr>
        <p:txBody>
          <a:bodyPr wrap="square" rtlCol="0">
            <a:spAutoFit/>
          </a:bodyPr>
          <a:lstStyle/>
          <a:p>
            <a:r>
              <a:rPr kumimoji="1" lang="en-US" altLang="ja-JP" sz="1200" dirty="0">
                <a:latin typeface="Segoe UI Historic" panose="020B0502040204020203" pitchFamily="34" charset="0"/>
                <a:ea typeface="Segoe UI Historic" panose="020B0502040204020203" pitchFamily="34" charset="0"/>
                <a:cs typeface="Segoe UI Historic" panose="020B0502040204020203" pitchFamily="34" charset="0"/>
              </a:rPr>
              <a:t>PD-L1-iso</a:t>
            </a:r>
            <a:endParaRPr kumimoji="1" lang="ja-JP" altLang="en-US" sz="1200">
              <a:latin typeface="Segoe UI Historic" panose="020B0502040204020203" pitchFamily="34" charset="0"/>
              <a:cs typeface="Segoe UI Historic" panose="020B0502040204020203" pitchFamily="34" charset="0"/>
            </a:endParaRPr>
          </a:p>
        </p:txBody>
      </p:sp>
      <p:sp>
        <p:nvSpPr>
          <p:cNvPr id="19" name="テキスト ボックス 18">
            <a:extLst>
              <a:ext uri="{FF2B5EF4-FFF2-40B4-BE49-F238E27FC236}">
                <a16:creationId xmlns:a16="http://schemas.microsoft.com/office/drawing/2014/main" id="{86D0B25B-0A8E-31CC-B3D5-761E58CFEC6C}"/>
              </a:ext>
            </a:extLst>
          </p:cNvPr>
          <p:cNvSpPr txBox="1"/>
          <p:nvPr/>
        </p:nvSpPr>
        <p:spPr>
          <a:xfrm>
            <a:off x="4292126" y="2902401"/>
            <a:ext cx="884029" cy="276999"/>
          </a:xfrm>
          <a:prstGeom prst="rect">
            <a:avLst/>
          </a:prstGeom>
          <a:noFill/>
        </p:spPr>
        <p:txBody>
          <a:bodyPr wrap="square" rtlCol="0">
            <a:spAutoFit/>
          </a:bodyPr>
          <a:lstStyle/>
          <a:p>
            <a:r>
              <a:rPr kumimoji="1" lang="en-US" altLang="ja-JP" sz="1200" dirty="0">
                <a:latin typeface="Segoe UI Historic" panose="020B0502040204020203" pitchFamily="34" charset="0"/>
                <a:ea typeface="Segoe UI Historic" panose="020B0502040204020203" pitchFamily="34" charset="0"/>
                <a:cs typeface="Segoe UI Historic" panose="020B0502040204020203" pitchFamily="34" charset="0"/>
              </a:rPr>
              <a:t>CD86-iso</a:t>
            </a:r>
            <a:endParaRPr kumimoji="1" lang="ja-JP" altLang="en-US" sz="1200">
              <a:latin typeface="Segoe UI Historic" panose="020B0502040204020203" pitchFamily="34" charset="0"/>
              <a:cs typeface="Segoe UI Historic" panose="020B0502040204020203" pitchFamily="34" charset="0"/>
            </a:endParaRPr>
          </a:p>
        </p:txBody>
      </p:sp>
    </p:spTree>
    <p:extLst>
      <p:ext uri="{BB962C8B-B14F-4D97-AF65-F5344CB8AC3E}">
        <p14:creationId xmlns:p14="http://schemas.microsoft.com/office/powerpoint/2010/main" val="3977928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2C223CD9-1145-AC71-30C7-A3CEA887E420}"/>
              </a:ext>
            </a:extLst>
          </p:cNvPr>
          <p:cNvSpPr/>
          <p:nvPr/>
        </p:nvSpPr>
        <p:spPr>
          <a:xfrm>
            <a:off x="1557894" y="39897"/>
            <a:ext cx="1746504" cy="603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B135B8EA-3D05-2F0B-C359-7772375DBDCF}"/>
              </a:ext>
            </a:extLst>
          </p:cNvPr>
          <p:cNvSpPr/>
          <p:nvPr/>
        </p:nvSpPr>
        <p:spPr>
          <a:xfrm>
            <a:off x="277271" y="7235927"/>
            <a:ext cx="6294618" cy="2199898"/>
          </a:xfrm>
          <a:prstGeom prst="rect">
            <a:avLst/>
          </a:prstGeom>
        </p:spPr>
        <p:txBody>
          <a:bodyPr wrap="square">
            <a:spAutoFit/>
          </a:bodyPr>
          <a:lstStyle/>
          <a:p>
            <a:pPr algn="just">
              <a:lnSpc>
                <a:spcPct val="200000"/>
              </a:lnSpc>
            </a:pPr>
            <a:r>
              <a:rPr lang="en-US" altLang="ja-JP" sz="1000" b="1" dirty="0">
                <a:latin typeface="Times New Roman" panose="02020603050405020304" pitchFamily="18" charset="0"/>
                <a:cs typeface="Times New Roman" panose="02020603050405020304" pitchFamily="18" charset="0"/>
              </a:rPr>
              <a:t>Fig. S4 The gating strategy for single cell detection and representative histograms of fluorescence intensity for surface antigens. </a:t>
            </a:r>
            <a:r>
              <a:rPr lang="en-US" altLang="ja-JP" sz="1000" dirty="0">
                <a:latin typeface="Times New Roman" panose="02020603050405020304" pitchFamily="18" charset="0"/>
                <a:cs typeface="Times New Roman" panose="02020603050405020304" pitchFamily="18" charset="0"/>
              </a:rPr>
              <a:t>(a) The gating strategy for the removal of dead cells and doublets in flow cytometry. Subsequent assessment for fluorescence intensity derived from the indicated surface antigen is performed on cell populations within the P3 gate. (b) Representative histograms of fluorescence intensity derived from Mφ</a:t>
            </a:r>
            <a:r>
              <a:rPr lang="ja-JP" altLang="en-US" sz="1000" dirty="0">
                <a:latin typeface="Times New Roman" panose="02020603050405020304" pitchFamily="18" charset="0"/>
                <a:cs typeface="Times New Roman" panose="02020603050405020304" pitchFamily="18" charset="0"/>
              </a:rPr>
              <a:t> </a:t>
            </a:r>
            <a:r>
              <a:rPr lang="en-US" altLang="ja-JP" sz="1000" dirty="0">
                <a:latin typeface="Times New Roman" panose="02020603050405020304" pitchFamily="18" charset="0"/>
                <a:cs typeface="Times New Roman" panose="02020603050405020304" pitchFamily="18" charset="0"/>
              </a:rPr>
              <a:t>polarization markers and </a:t>
            </a:r>
            <a:r>
              <a:rPr lang="en-US" altLang="ja-JP" sz="1000" dirty="0" err="1">
                <a:latin typeface="Times New Roman" panose="02020603050405020304" pitchFamily="18" charset="0"/>
                <a:cs typeface="Times New Roman" panose="02020603050405020304" pitchFamily="18" charset="0"/>
              </a:rPr>
              <a:t>HLAs</a:t>
            </a:r>
            <a:r>
              <a:rPr lang="en-US" altLang="ja-JP" sz="1000" dirty="0">
                <a:latin typeface="Times New Roman" panose="02020603050405020304" pitchFamily="18" charset="0"/>
                <a:cs typeface="Times New Roman" panose="02020603050405020304" pitchFamily="18" charset="0"/>
              </a:rPr>
              <a:t>. Gray and dashed lines indicate the signals of isotype control. Blue and solid lines indicate the signals derived from the indicated surface antigens.</a:t>
            </a:r>
          </a:p>
          <a:p>
            <a:pPr algn="just">
              <a:lnSpc>
                <a:spcPct val="200000"/>
              </a:lnSpc>
            </a:pPr>
            <a:r>
              <a:rPr lang="en-US" altLang="ja-JP" sz="1000" dirty="0">
                <a:effectLst/>
                <a:latin typeface="Times New Roman" panose="02020603050405020304" pitchFamily="18" charset="0"/>
                <a:ea typeface="游明朝" panose="02020400000000000000" pitchFamily="18" charset="-128"/>
                <a:cs typeface="Times New Roman" panose="02020603050405020304" pitchFamily="18" charset="0"/>
              </a:rPr>
              <a:t>Abbreviation: </a:t>
            </a:r>
            <a:r>
              <a:rPr lang="en-US" altLang="ja-JP" sz="1000" dirty="0" err="1">
                <a:effectLst/>
                <a:latin typeface="Times New Roman" panose="02020603050405020304" pitchFamily="18" charset="0"/>
                <a:ea typeface="游明朝" panose="02020400000000000000" pitchFamily="18" charset="-128"/>
                <a:cs typeface="Times New Roman" panose="02020603050405020304" pitchFamily="18" charset="0"/>
              </a:rPr>
              <a:t>HLA</a:t>
            </a:r>
            <a:r>
              <a:rPr lang="en-US" altLang="ja-JP" sz="1000" dirty="0">
                <a:effectLst/>
                <a:latin typeface="Times New Roman" panose="02020603050405020304" pitchFamily="18" charset="0"/>
                <a:ea typeface="游明朝" panose="02020400000000000000" pitchFamily="18" charset="-128"/>
                <a:cs typeface="Times New Roman" panose="02020603050405020304" pitchFamily="18" charset="0"/>
              </a:rPr>
              <a:t>, human leukocyte antigen</a:t>
            </a:r>
            <a:endParaRPr lang="ja-JP" altLang="ja-JP" sz="1000" dirty="0">
              <a:effectLst/>
              <a:latin typeface="Times New Roman" panose="02020603050405020304" pitchFamily="18" charset="0"/>
              <a:ea typeface="游明朝" panose="02020400000000000000" pitchFamily="18" charset="-128"/>
              <a:cs typeface="Times New Roman" panose="02020603050405020304" pitchFamily="18" charset="0"/>
            </a:endParaRPr>
          </a:p>
        </p:txBody>
      </p:sp>
      <p:sp>
        <p:nvSpPr>
          <p:cNvPr id="18" name="正方形/長方形 17">
            <a:extLst>
              <a:ext uri="{FF2B5EF4-FFF2-40B4-BE49-F238E27FC236}">
                <a16:creationId xmlns:a16="http://schemas.microsoft.com/office/drawing/2014/main" id="{596D3C5F-80DE-38E0-A5D8-4080BC4AB513}"/>
              </a:ext>
            </a:extLst>
          </p:cNvPr>
          <p:cNvSpPr/>
          <p:nvPr/>
        </p:nvSpPr>
        <p:spPr>
          <a:xfrm>
            <a:off x="2288866" y="439270"/>
            <a:ext cx="642535" cy="2616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F985BA42-7529-A817-DA55-46E9211FD48A}"/>
              </a:ext>
            </a:extLst>
          </p:cNvPr>
          <p:cNvSpPr txBox="1"/>
          <p:nvPr/>
        </p:nvSpPr>
        <p:spPr>
          <a:xfrm flipH="1">
            <a:off x="315478" y="440206"/>
            <a:ext cx="265511"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a</a:t>
            </a:r>
            <a:endParaRPr kumimoji="1" lang="ja-JP" altLang="en-US" sz="1200" b="1">
              <a:latin typeface="Arial" charset="0"/>
              <a:ea typeface="Arial" charset="0"/>
              <a:cs typeface="Arial" charset="0"/>
            </a:endParaRPr>
          </a:p>
        </p:txBody>
      </p:sp>
      <p:sp>
        <p:nvSpPr>
          <p:cNvPr id="2" name="テキスト ボックス 1">
            <a:extLst>
              <a:ext uri="{FF2B5EF4-FFF2-40B4-BE49-F238E27FC236}">
                <a16:creationId xmlns:a16="http://schemas.microsoft.com/office/drawing/2014/main" id="{6FB876B9-C8ED-4F8F-A082-8C716BFB2AFB}"/>
              </a:ext>
            </a:extLst>
          </p:cNvPr>
          <p:cNvSpPr txBox="1"/>
          <p:nvPr/>
        </p:nvSpPr>
        <p:spPr>
          <a:xfrm flipH="1">
            <a:off x="315478" y="2909521"/>
            <a:ext cx="265511" cy="276999"/>
          </a:xfrm>
          <a:prstGeom prst="rect">
            <a:avLst/>
          </a:prstGeom>
          <a:noFill/>
        </p:spPr>
        <p:txBody>
          <a:bodyPr wrap="square" rtlCol="0">
            <a:spAutoFit/>
          </a:bodyPr>
          <a:lstStyle/>
          <a:p>
            <a:r>
              <a:rPr kumimoji="1" lang="en-US" altLang="ja-JP" sz="1200" b="1" dirty="0">
                <a:latin typeface="Arial" charset="0"/>
                <a:ea typeface="Arial" charset="0"/>
                <a:cs typeface="Arial" charset="0"/>
              </a:rPr>
              <a:t>b</a:t>
            </a:r>
            <a:endParaRPr kumimoji="1" lang="ja-JP" altLang="en-US" sz="1200" b="1">
              <a:latin typeface="Arial" charset="0"/>
              <a:ea typeface="Arial" charset="0"/>
              <a:cs typeface="Arial" charset="0"/>
            </a:endParaRPr>
          </a:p>
        </p:txBody>
      </p:sp>
      <p:grpSp>
        <p:nvGrpSpPr>
          <p:cNvPr id="12" name="グループ化 11">
            <a:extLst>
              <a:ext uri="{FF2B5EF4-FFF2-40B4-BE49-F238E27FC236}">
                <a16:creationId xmlns:a16="http://schemas.microsoft.com/office/drawing/2014/main" id="{E246A5E4-4DC7-5D60-388A-C4597F3EBA94}"/>
              </a:ext>
            </a:extLst>
          </p:cNvPr>
          <p:cNvGrpSpPr/>
          <p:nvPr/>
        </p:nvGrpSpPr>
        <p:grpSpPr>
          <a:xfrm>
            <a:off x="379088" y="611326"/>
            <a:ext cx="6107725" cy="1996032"/>
            <a:chOff x="315478" y="611326"/>
            <a:chExt cx="6107725" cy="1996032"/>
          </a:xfrm>
        </p:grpSpPr>
        <p:pic>
          <p:nvPicPr>
            <p:cNvPr id="8" name="図 7" descr="グラフィカル ユーザー インターフェイス, アプリケーション&#10;&#10;自動的に生成された説明">
              <a:extLst>
                <a:ext uri="{FF2B5EF4-FFF2-40B4-BE49-F238E27FC236}">
                  <a16:creationId xmlns:a16="http://schemas.microsoft.com/office/drawing/2014/main" id="{2CEC1E59-A8E5-82BD-8917-EE8021A402EA}"/>
                </a:ext>
              </a:extLst>
            </p:cNvPr>
            <p:cNvPicPr>
              <a:picLocks noChangeAspect="1"/>
            </p:cNvPicPr>
            <p:nvPr/>
          </p:nvPicPr>
          <p:blipFill rotWithShape="1">
            <a:blip r:embed="rId3"/>
            <a:srcRect b="58682"/>
            <a:stretch/>
          </p:blipFill>
          <p:spPr>
            <a:xfrm>
              <a:off x="315478" y="611326"/>
              <a:ext cx="6107725" cy="1996032"/>
            </a:xfrm>
            <a:prstGeom prst="rect">
              <a:avLst/>
            </a:prstGeom>
          </p:spPr>
        </p:pic>
        <p:cxnSp>
          <p:nvCxnSpPr>
            <p:cNvPr id="7" name="直線矢印コネクタ 6">
              <a:extLst>
                <a:ext uri="{FF2B5EF4-FFF2-40B4-BE49-F238E27FC236}">
                  <a16:creationId xmlns:a16="http://schemas.microsoft.com/office/drawing/2014/main" id="{E4783BA5-675A-EF10-7E48-0EE87A89BBCD}"/>
                </a:ext>
              </a:extLst>
            </p:cNvPr>
            <p:cNvCxnSpPr>
              <a:cxnSpLocks/>
            </p:cNvCxnSpPr>
            <p:nvPr/>
          </p:nvCxnSpPr>
          <p:spPr>
            <a:xfrm>
              <a:off x="2355370" y="1880160"/>
              <a:ext cx="37950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6A66FE01-BB6D-07FD-EA6C-D4DD93B9848F}"/>
                </a:ext>
              </a:extLst>
            </p:cNvPr>
            <p:cNvCxnSpPr>
              <a:cxnSpLocks/>
            </p:cNvCxnSpPr>
            <p:nvPr/>
          </p:nvCxnSpPr>
          <p:spPr>
            <a:xfrm>
              <a:off x="4352473" y="1880160"/>
              <a:ext cx="37950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 name="図 3" descr="窓, 建物, ウィンドウ, 画面 が含まれている画像&#10;&#10;自動的に生成された説明">
            <a:extLst>
              <a:ext uri="{FF2B5EF4-FFF2-40B4-BE49-F238E27FC236}">
                <a16:creationId xmlns:a16="http://schemas.microsoft.com/office/drawing/2014/main" id="{ED2CA7EA-E36D-A163-F882-750CDCD09AC0}"/>
              </a:ext>
            </a:extLst>
          </p:cNvPr>
          <p:cNvPicPr>
            <a:picLocks noChangeAspect="1"/>
          </p:cNvPicPr>
          <p:nvPr/>
        </p:nvPicPr>
        <p:blipFill>
          <a:blip r:embed="rId4"/>
          <a:stretch>
            <a:fillRect/>
          </a:stretch>
        </p:blipFill>
        <p:spPr>
          <a:xfrm>
            <a:off x="448233" y="3059435"/>
            <a:ext cx="6047978" cy="4116788"/>
          </a:xfrm>
          <a:prstGeom prst="rect">
            <a:avLst/>
          </a:prstGeom>
        </p:spPr>
      </p:pic>
    </p:spTree>
    <p:extLst>
      <p:ext uri="{BB962C8B-B14F-4D97-AF65-F5344CB8AC3E}">
        <p14:creationId xmlns:p14="http://schemas.microsoft.com/office/powerpoint/2010/main" val="2441519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207">
            <a:extLst>
              <a:ext uri="{FF2B5EF4-FFF2-40B4-BE49-F238E27FC236}">
                <a16:creationId xmlns:a16="http://schemas.microsoft.com/office/drawing/2014/main" id="{DC092DF1-89B4-0BB3-94D7-8A4852D22E87}"/>
              </a:ext>
            </a:extLst>
          </p:cNvPr>
          <p:cNvSpPr txBox="1">
            <a:spLocks noChangeAspect="1" noEditPoints="1" noChangeArrowheads="1" noChangeShapeType="1" noTextEdit="1"/>
          </p:cNvSpPr>
          <p:nvPr/>
        </p:nvSpPr>
        <p:spPr>
          <a:xfrm>
            <a:off x="954714" y="320142"/>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19" name="テキスト ボックス 196">
            <a:extLst>
              <a:ext uri="{FF2B5EF4-FFF2-40B4-BE49-F238E27FC236}">
                <a16:creationId xmlns:a16="http://schemas.microsoft.com/office/drawing/2014/main" id="{5B2E2510-7B98-0D4F-0737-53A8D8087093}"/>
              </a:ext>
            </a:extLst>
          </p:cNvPr>
          <p:cNvSpPr txBox="1">
            <a:spLocks noChangeAspect="1" noEditPoints="1" noChangeArrowheads="1" noChangeShapeType="1" noTextEdit="1"/>
          </p:cNvSpPr>
          <p:nvPr/>
        </p:nvSpPr>
        <p:spPr>
          <a:xfrm>
            <a:off x="2193568" y="320142"/>
            <a:ext cx="149860" cy="250453"/>
          </a:xfrm>
          <a:prstGeom prst="rect">
            <a:avLst/>
          </a:prstGeom>
          <a:noFill/>
        </p:spPr>
        <p:txBody>
          <a:bodyPr wrap="square" rtlCol="0">
            <a:spAutoFit/>
          </a:bodyPr>
          <a:lstStyle/>
          <a:p>
            <a:pPr algn="just">
              <a:lnSpc>
                <a:spcPts val="1300"/>
              </a:lnSpc>
            </a:pPr>
            <a:r>
              <a:rPr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b</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0" name="テキスト ボックス 196">
            <a:extLst>
              <a:ext uri="{FF2B5EF4-FFF2-40B4-BE49-F238E27FC236}">
                <a16:creationId xmlns:a16="http://schemas.microsoft.com/office/drawing/2014/main" id="{07AEA3B7-8C2F-49C2-7B16-D45A3F08947E}"/>
              </a:ext>
            </a:extLst>
          </p:cNvPr>
          <p:cNvSpPr txBox="1">
            <a:spLocks noChangeAspect="1" noEditPoints="1" noChangeArrowheads="1" noChangeShapeType="1" noTextEdit="1"/>
          </p:cNvSpPr>
          <p:nvPr/>
        </p:nvSpPr>
        <p:spPr>
          <a:xfrm>
            <a:off x="3432422" y="320142"/>
            <a:ext cx="149860" cy="256540"/>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c</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1" name="テキスト ボックス 196">
            <a:extLst>
              <a:ext uri="{FF2B5EF4-FFF2-40B4-BE49-F238E27FC236}">
                <a16:creationId xmlns:a16="http://schemas.microsoft.com/office/drawing/2014/main" id="{B0E7C3C0-08FC-E4D2-04B4-0E923947A9C4}"/>
              </a:ext>
            </a:extLst>
          </p:cNvPr>
          <p:cNvSpPr txBox="1">
            <a:spLocks noChangeAspect="1" noEditPoints="1" noChangeArrowheads="1" noChangeShapeType="1" noTextEdit="1"/>
          </p:cNvSpPr>
          <p:nvPr/>
        </p:nvSpPr>
        <p:spPr>
          <a:xfrm>
            <a:off x="4671278" y="320142"/>
            <a:ext cx="149860" cy="256540"/>
          </a:xfrm>
          <a:prstGeom prst="rect">
            <a:avLst/>
          </a:prstGeom>
          <a:noFill/>
        </p:spPr>
        <p:txBody>
          <a:bodyPr wrap="square" rtlCol="0">
            <a:spAutoFit/>
          </a:bodyPr>
          <a:lstStyle/>
          <a:p>
            <a:pPr algn="just">
              <a:lnSpc>
                <a:spcPts val="1300"/>
              </a:lnSpc>
            </a:pPr>
            <a:r>
              <a:rPr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d</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2" name="テキスト ボックス 207">
            <a:extLst>
              <a:ext uri="{FF2B5EF4-FFF2-40B4-BE49-F238E27FC236}">
                <a16:creationId xmlns:a16="http://schemas.microsoft.com/office/drawing/2014/main" id="{875C4FF3-68A8-BC5B-EB2C-B7F613AACE84}"/>
              </a:ext>
            </a:extLst>
          </p:cNvPr>
          <p:cNvSpPr txBox="1">
            <a:spLocks noChangeAspect="1" noEditPoints="1" noChangeArrowheads="1" noChangeShapeType="1" noTextEdit="1"/>
          </p:cNvSpPr>
          <p:nvPr/>
        </p:nvSpPr>
        <p:spPr>
          <a:xfrm>
            <a:off x="954714" y="2267546"/>
            <a:ext cx="149860" cy="250453"/>
          </a:xfrm>
          <a:prstGeom prst="rect">
            <a:avLst/>
          </a:prstGeom>
          <a:noFill/>
        </p:spPr>
        <p:txBody>
          <a:bodyPr wrap="square" rtlCol="0">
            <a:spAutoFit/>
          </a:bodyPr>
          <a:lstStyle/>
          <a:p>
            <a:pPr algn="just">
              <a:lnSpc>
                <a:spcPts val="1300"/>
              </a:lnSpc>
            </a:pPr>
            <a:r>
              <a:rPr kumimoji="1"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e</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3" name="テキスト ボックス 196">
            <a:extLst>
              <a:ext uri="{FF2B5EF4-FFF2-40B4-BE49-F238E27FC236}">
                <a16:creationId xmlns:a16="http://schemas.microsoft.com/office/drawing/2014/main" id="{476968C7-1879-F103-C5D3-78388B6B7FBA}"/>
              </a:ext>
            </a:extLst>
          </p:cNvPr>
          <p:cNvSpPr txBox="1">
            <a:spLocks noChangeAspect="1" noEditPoints="1" noChangeArrowheads="1" noChangeShapeType="1" noTextEdit="1"/>
          </p:cNvSpPr>
          <p:nvPr/>
        </p:nvSpPr>
        <p:spPr>
          <a:xfrm>
            <a:off x="2193568" y="2267546"/>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f</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4" name="テキスト ボックス 196">
            <a:extLst>
              <a:ext uri="{FF2B5EF4-FFF2-40B4-BE49-F238E27FC236}">
                <a16:creationId xmlns:a16="http://schemas.microsoft.com/office/drawing/2014/main" id="{19D3BEF6-9A5F-91A6-5D83-27EB87B42FBA}"/>
              </a:ext>
            </a:extLst>
          </p:cNvPr>
          <p:cNvSpPr txBox="1">
            <a:spLocks noChangeAspect="1" noEditPoints="1" noChangeArrowheads="1" noChangeShapeType="1" noTextEdit="1"/>
          </p:cNvSpPr>
          <p:nvPr/>
        </p:nvSpPr>
        <p:spPr>
          <a:xfrm>
            <a:off x="3432422" y="2267546"/>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g</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5" name="テキスト ボックス 196">
            <a:extLst>
              <a:ext uri="{FF2B5EF4-FFF2-40B4-BE49-F238E27FC236}">
                <a16:creationId xmlns:a16="http://schemas.microsoft.com/office/drawing/2014/main" id="{1F487A34-BAAB-A138-AE2D-D8DC30B26FAA}"/>
              </a:ext>
            </a:extLst>
          </p:cNvPr>
          <p:cNvSpPr txBox="1">
            <a:spLocks noChangeAspect="1" noEditPoints="1" noChangeArrowheads="1" noChangeShapeType="1" noTextEdit="1"/>
          </p:cNvSpPr>
          <p:nvPr/>
        </p:nvSpPr>
        <p:spPr>
          <a:xfrm>
            <a:off x="4671278" y="2267546"/>
            <a:ext cx="149860" cy="256540"/>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h</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6" name="テキスト ボックス 207">
            <a:extLst>
              <a:ext uri="{FF2B5EF4-FFF2-40B4-BE49-F238E27FC236}">
                <a16:creationId xmlns:a16="http://schemas.microsoft.com/office/drawing/2014/main" id="{E85186DB-CA0D-C1F0-2BA0-48C0A4E1416D}"/>
              </a:ext>
            </a:extLst>
          </p:cNvPr>
          <p:cNvSpPr txBox="1">
            <a:spLocks noChangeAspect="1" noEditPoints="1" noChangeArrowheads="1" noChangeShapeType="1" noTextEdit="1"/>
          </p:cNvSpPr>
          <p:nvPr/>
        </p:nvSpPr>
        <p:spPr>
          <a:xfrm>
            <a:off x="947723" y="4264370"/>
            <a:ext cx="149860" cy="250453"/>
          </a:xfrm>
          <a:prstGeom prst="rect">
            <a:avLst/>
          </a:prstGeom>
          <a:noFill/>
        </p:spPr>
        <p:txBody>
          <a:bodyPr wrap="square" rtlCol="0">
            <a:spAutoFit/>
          </a:bodyPr>
          <a:lstStyle/>
          <a:p>
            <a:pPr algn="just">
              <a:lnSpc>
                <a:spcPts val="1300"/>
              </a:lnSpc>
            </a:pPr>
            <a:r>
              <a:rPr kumimoji="1" lang="en-US" altLang="ja-JP" sz="1000" b="1" dirty="0" err="1">
                <a:solidFill>
                  <a:srgbClr val="000000"/>
                </a:solidFill>
                <a:latin typeface="Arial" panose="020B0604020202020204" pitchFamily="34" charset="0"/>
                <a:ea typeface="SimSun" panose="02010600030101010101" pitchFamily="2" charset="-122"/>
                <a:cs typeface="Times New Roman" panose="02020603050405020304" pitchFamily="18" charset="0"/>
              </a:rPr>
              <a:t>i</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7" name="テキスト ボックス 196">
            <a:extLst>
              <a:ext uri="{FF2B5EF4-FFF2-40B4-BE49-F238E27FC236}">
                <a16:creationId xmlns:a16="http://schemas.microsoft.com/office/drawing/2014/main" id="{E9E54E46-48DF-7A3E-39EF-730B23248374}"/>
              </a:ext>
            </a:extLst>
          </p:cNvPr>
          <p:cNvSpPr txBox="1">
            <a:spLocks noChangeAspect="1" noEditPoints="1" noChangeArrowheads="1" noChangeShapeType="1" noTextEdit="1"/>
          </p:cNvSpPr>
          <p:nvPr/>
        </p:nvSpPr>
        <p:spPr>
          <a:xfrm>
            <a:off x="2186577" y="4264370"/>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j</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8" name="テキスト ボックス 196">
            <a:extLst>
              <a:ext uri="{FF2B5EF4-FFF2-40B4-BE49-F238E27FC236}">
                <a16:creationId xmlns:a16="http://schemas.microsoft.com/office/drawing/2014/main" id="{CDEE1A3F-1BE1-6709-8F04-70C38A70C1A6}"/>
              </a:ext>
            </a:extLst>
          </p:cNvPr>
          <p:cNvSpPr txBox="1">
            <a:spLocks noChangeAspect="1" noEditPoints="1" noChangeArrowheads="1" noChangeShapeType="1" noTextEdit="1"/>
          </p:cNvSpPr>
          <p:nvPr/>
        </p:nvSpPr>
        <p:spPr>
          <a:xfrm>
            <a:off x="3425431" y="4264370"/>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k</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32" name="テキスト ボックス 31">
            <a:extLst>
              <a:ext uri="{FF2B5EF4-FFF2-40B4-BE49-F238E27FC236}">
                <a16:creationId xmlns:a16="http://schemas.microsoft.com/office/drawing/2014/main" id="{69326F16-CCFA-367B-412A-E3278D4720EE}"/>
              </a:ext>
            </a:extLst>
          </p:cNvPr>
          <p:cNvSpPr txBox="1"/>
          <p:nvPr/>
        </p:nvSpPr>
        <p:spPr>
          <a:xfrm>
            <a:off x="546131" y="6419592"/>
            <a:ext cx="5822544" cy="1969065"/>
          </a:xfrm>
          <a:prstGeom prst="rect">
            <a:avLst/>
          </a:prstGeom>
          <a:noFill/>
        </p:spPr>
        <p:txBody>
          <a:bodyPr wrap="square">
            <a:spAutoFit/>
          </a:bodyPr>
          <a:lstStyle/>
          <a:p>
            <a:pPr algn="just">
              <a:lnSpc>
                <a:spcPct val="200000"/>
              </a:lnSpc>
              <a:spcAft>
                <a:spcPts val="600"/>
              </a:spcAft>
            </a:pPr>
            <a:r>
              <a:rPr lang="en-US" altLang="ja-JP" sz="1000" b="1" dirty="0">
                <a:effectLst/>
                <a:latin typeface="Times New Roman" panose="02020603050405020304" pitchFamily="18" charset="0"/>
                <a:ea typeface="SimSun" panose="02010600030101010101" pitchFamily="2" charset="-122"/>
                <a:cs typeface="Times New Roman" panose="02020603050405020304" pitchFamily="18" charset="0"/>
              </a:rPr>
              <a:t>Fig. S5 Association between the ZAG status and percentages of PD-L1 positive cells in each lineage of tumor-infiltrating immune cells.</a:t>
            </a:r>
            <a:r>
              <a:rPr lang="en-US" altLang="ja-JP" sz="1000" b="1" dirty="0">
                <a:latin typeface="Times New Roman" panose="02020603050405020304" pitchFamily="18" charset="0"/>
                <a:ea typeface="SimSun" panose="02010600030101010101" pitchFamily="2" charset="-122"/>
                <a:cs typeface="Times New Roman" panose="02020603050405020304" pitchFamily="18" charset="0"/>
              </a:rPr>
              <a:t> </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a</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–k) Percentages of PD-L1 positive cells in each immune cell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lineage</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 according to the ZAG status.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Unpaired</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 t-test or Mann–Whitney U test are conducted depending on the data distribution. The statistical test method used, statistics values, and recalculated values, excluding outliers, are summarized in the Additional file (Tables S5 and S6). ns </a:t>
            </a:r>
            <a:r>
              <a:rPr lang="en-US" altLang="ja-JP" sz="1000" i="1" dirty="0">
                <a:effectLst/>
                <a:latin typeface="Times New Roman" panose="02020603050405020304" pitchFamily="18" charset="0"/>
                <a:ea typeface="SimSun" panose="02010600030101010101" pitchFamily="2" charset="-122"/>
                <a:cs typeface="Times New Roman" panose="02020603050405020304" pitchFamily="18" charset="0"/>
              </a:rPr>
              <a:t>p</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&gt;0.05 (insignificant); * </a:t>
            </a:r>
            <a:r>
              <a:rPr lang="en-US" altLang="ja-JP" sz="1000" i="1" dirty="0">
                <a:effectLst/>
                <a:latin typeface="Times New Roman" panose="02020603050405020304" pitchFamily="18" charset="0"/>
                <a:ea typeface="SimSun" panose="02010600030101010101" pitchFamily="2" charset="-122"/>
                <a:cs typeface="Times New Roman" panose="02020603050405020304" pitchFamily="18" charset="0"/>
              </a:rPr>
              <a:t>p</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&lt;0.05</a:t>
            </a:r>
          </a:p>
          <a:p>
            <a:pPr algn="just">
              <a:lnSpc>
                <a:spcPct val="200000"/>
              </a:lnSpc>
              <a:spcAft>
                <a:spcPts val="600"/>
              </a:spcAft>
            </a:pP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Abbreviations: </a:t>
            </a:r>
            <a:r>
              <a:rPr lang="en-US" altLang="ja-JP" sz="1000" dirty="0" err="1">
                <a:latin typeface="Times New Roman" panose="02020603050405020304" pitchFamily="18" charset="0"/>
                <a:ea typeface="PMingLiU" panose="02020500000000000000" pitchFamily="18" charset="-120"/>
                <a:cs typeface="Times New Roman" panose="02020603050405020304" pitchFamily="18" charset="0"/>
              </a:rPr>
              <a:t>PD-L1</a:t>
            </a: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 programmed death-ligand 1; </a:t>
            </a:r>
            <a:r>
              <a:rPr lang="en-US" altLang="ja-JP" sz="1000" dirty="0" err="1">
                <a:latin typeface="Times New Roman" panose="02020603050405020304" pitchFamily="18" charset="0"/>
                <a:ea typeface="PMingLiU" panose="02020500000000000000" pitchFamily="18" charset="-120"/>
                <a:cs typeface="Times New Roman" panose="02020603050405020304" pitchFamily="18" charset="0"/>
              </a:rPr>
              <a:t>ZAG</a:t>
            </a: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 alpha-2-glycoprotein 1, zinc-binding</a:t>
            </a:r>
            <a:endParaRPr lang="ja-JP" altLang="ja-JP" sz="1000" dirty="0">
              <a:effectLst/>
              <a:latin typeface="Times New Roman" panose="02020603050405020304" pitchFamily="18" charset="0"/>
              <a:ea typeface="SimSun" panose="02010600030101010101" pitchFamily="2" charset="-122"/>
              <a:cs typeface="Times New Roman" panose="02020603050405020304" pitchFamily="18" charset="0"/>
            </a:endParaRPr>
          </a:p>
        </p:txBody>
      </p:sp>
      <p:pic>
        <p:nvPicPr>
          <p:cNvPr id="3" name="図 2">
            <a:extLst>
              <a:ext uri="{FF2B5EF4-FFF2-40B4-BE49-F238E27FC236}">
                <a16:creationId xmlns:a16="http://schemas.microsoft.com/office/drawing/2014/main" id="{EF6EAB29-623F-290F-EF43-A98DD09F5183}"/>
              </a:ext>
            </a:extLst>
          </p:cNvPr>
          <p:cNvPicPr>
            <a:picLocks noChangeAspect="1"/>
          </p:cNvPicPr>
          <p:nvPr/>
        </p:nvPicPr>
        <p:blipFill>
          <a:blip r:embed="rId3"/>
          <a:stretch>
            <a:fillRect/>
          </a:stretch>
        </p:blipFill>
        <p:spPr>
          <a:xfrm>
            <a:off x="3501394" y="4355799"/>
            <a:ext cx="1192308" cy="1800000"/>
          </a:xfrm>
          <a:prstGeom prst="rect">
            <a:avLst/>
          </a:prstGeom>
        </p:spPr>
      </p:pic>
      <p:pic>
        <p:nvPicPr>
          <p:cNvPr id="31" name="図 30">
            <a:extLst>
              <a:ext uri="{FF2B5EF4-FFF2-40B4-BE49-F238E27FC236}">
                <a16:creationId xmlns:a16="http://schemas.microsoft.com/office/drawing/2014/main" id="{6D250A4B-4AF4-5857-C851-35A5A0318AF2}"/>
              </a:ext>
            </a:extLst>
          </p:cNvPr>
          <p:cNvPicPr>
            <a:picLocks noChangeAspect="1"/>
          </p:cNvPicPr>
          <p:nvPr/>
        </p:nvPicPr>
        <p:blipFill>
          <a:blip r:embed="rId4"/>
          <a:stretch>
            <a:fillRect/>
          </a:stretch>
        </p:blipFill>
        <p:spPr>
          <a:xfrm>
            <a:off x="3501394" y="2375202"/>
            <a:ext cx="1184615" cy="1800000"/>
          </a:xfrm>
          <a:prstGeom prst="rect">
            <a:avLst/>
          </a:prstGeom>
        </p:spPr>
      </p:pic>
      <p:pic>
        <p:nvPicPr>
          <p:cNvPr id="34" name="図 33">
            <a:extLst>
              <a:ext uri="{FF2B5EF4-FFF2-40B4-BE49-F238E27FC236}">
                <a16:creationId xmlns:a16="http://schemas.microsoft.com/office/drawing/2014/main" id="{3E645BF8-A6FC-C124-1375-833D7FC53E1D}"/>
              </a:ext>
            </a:extLst>
          </p:cNvPr>
          <p:cNvPicPr>
            <a:picLocks noChangeAspect="1"/>
          </p:cNvPicPr>
          <p:nvPr/>
        </p:nvPicPr>
        <p:blipFill>
          <a:blip r:embed="rId5"/>
          <a:stretch>
            <a:fillRect/>
          </a:stretch>
        </p:blipFill>
        <p:spPr>
          <a:xfrm>
            <a:off x="2263571" y="2375202"/>
            <a:ext cx="1192308" cy="1800000"/>
          </a:xfrm>
          <a:prstGeom prst="rect">
            <a:avLst/>
          </a:prstGeom>
        </p:spPr>
      </p:pic>
      <p:pic>
        <p:nvPicPr>
          <p:cNvPr id="36" name="図 35">
            <a:extLst>
              <a:ext uri="{FF2B5EF4-FFF2-40B4-BE49-F238E27FC236}">
                <a16:creationId xmlns:a16="http://schemas.microsoft.com/office/drawing/2014/main" id="{FDB8F9BA-28DD-6140-7DB4-D58938B4F5AA}"/>
              </a:ext>
            </a:extLst>
          </p:cNvPr>
          <p:cNvPicPr>
            <a:picLocks noChangeAspect="1"/>
          </p:cNvPicPr>
          <p:nvPr/>
        </p:nvPicPr>
        <p:blipFill>
          <a:blip r:embed="rId6"/>
          <a:stretch>
            <a:fillRect/>
          </a:stretch>
        </p:blipFill>
        <p:spPr>
          <a:xfrm>
            <a:off x="2263571" y="4355799"/>
            <a:ext cx="1192308" cy="1800000"/>
          </a:xfrm>
          <a:prstGeom prst="rect">
            <a:avLst/>
          </a:prstGeom>
        </p:spPr>
      </p:pic>
      <p:pic>
        <p:nvPicPr>
          <p:cNvPr id="38" name="図 37">
            <a:extLst>
              <a:ext uri="{FF2B5EF4-FFF2-40B4-BE49-F238E27FC236}">
                <a16:creationId xmlns:a16="http://schemas.microsoft.com/office/drawing/2014/main" id="{C8AD6B6E-9EA2-2572-2F90-54776BD8D69E}"/>
              </a:ext>
            </a:extLst>
          </p:cNvPr>
          <p:cNvPicPr>
            <a:picLocks noChangeAspect="1"/>
          </p:cNvPicPr>
          <p:nvPr/>
        </p:nvPicPr>
        <p:blipFill>
          <a:blip r:embed="rId7"/>
          <a:stretch>
            <a:fillRect/>
          </a:stretch>
        </p:blipFill>
        <p:spPr>
          <a:xfrm>
            <a:off x="4739217" y="406250"/>
            <a:ext cx="1184615" cy="1800000"/>
          </a:xfrm>
          <a:prstGeom prst="rect">
            <a:avLst/>
          </a:prstGeom>
        </p:spPr>
      </p:pic>
      <p:pic>
        <p:nvPicPr>
          <p:cNvPr id="40" name="図 39">
            <a:extLst>
              <a:ext uri="{FF2B5EF4-FFF2-40B4-BE49-F238E27FC236}">
                <a16:creationId xmlns:a16="http://schemas.microsoft.com/office/drawing/2014/main" id="{D5DD8872-3890-77FD-8F61-655B71D94E19}"/>
              </a:ext>
            </a:extLst>
          </p:cNvPr>
          <p:cNvPicPr>
            <a:picLocks noChangeAspect="1"/>
          </p:cNvPicPr>
          <p:nvPr/>
        </p:nvPicPr>
        <p:blipFill>
          <a:blip r:embed="rId8"/>
          <a:stretch>
            <a:fillRect/>
          </a:stretch>
        </p:blipFill>
        <p:spPr>
          <a:xfrm>
            <a:off x="4739217" y="2375202"/>
            <a:ext cx="1192308" cy="1800000"/>
          </a:xfrm>
          <a:prstGeom prst="rect">
            <a:avLst/>
          </a:prstGeom>
        </p:spPr>
      </p:pic>
      <p:pic>
        <p:nvPicPr>
          <p:cNvPr id="42" name="図 41">
            <a:extLst>
              <a:ext uri="{FF2B5EF4-FFF2-40B4-BE49-F238E27FC236}">
                <a16:creationId xmlns:a16="http://schemas.microsoft.com/office/drawing/2014/main" id="{2515C1D9-383B-5961-C8FD-B3369B06DC8A}"/>
              </a:ext>
            </a:extLst>
          </p:cNvPr>
          <p:cNvPicPr>
            <a:picLocks noChangeAspect="1"/>
          </p:cNvPicPr>
          <p:nvPr/>
        </p:nvPicPr>
        <p:blipFill>
          <a:blip r:embed="rId9"/>
          <a:stretch>
            <a:fillRect/>
          </a:stretch>
        </p:blipFill>
        <p:spPr>
          <a:xfrm>
            <a:off x="1018056" y="406250"/>
            <a:ext cx="1200000" cy="1800000"/>
          </a:xfrm>
          <a:prstGeom prst="rect">
            <a:avLst/>
          </a:prstGeom>
        </p:spPr>
      </p:pic>
      <p:pic>
        <p:nvPicPr>
          <p:cNvPr id="44" name="図 43">
            <a:extLst>
              <a:ext uri="{FF2B5EF4-FFF2-40B4-BE49-F238E27FC236}">
                <a16:creationId xmlns:a16="http://schemas.microsoft.com/office/drawing/2014/main" id="{39F98C47-0AC5-390F-42D9-39C135DD2F87}"/>
              </a:ext>
            </a:extLst>
          </p:cNvPr>
          <p:cNvPicPr>
            <a:picLocks noChangeAspect="1"/>
          </p:cNvPicPr>
          <p:nvPr/>
        </p:nvPicPr>
        <p:blipFill>
          <a:blip r:embed="rId10"/>
          <a:stretch>
            <a:fillRect/>
          </a:stretch>
        </p:blipFill>
        <p:spPr>
          <a:xfrm>
            <a:off x="2263571" y="406250"/>
            <a:ext cx="1192308" cy="1800000"/>
          </a:xfrm>
          <a:prstGeom prst="rect">
            <a:avLst/>
          </a:prstGeom>
        </p:spPr>
      </p:pic>
      <p:pic>
        <p:nvPicPr>
          <p:cNvPr id="46" name="図 45">
            <a:extLst>
              <a:ext uri="{FF2B5EF4-FFF2-40B4-BE49-F238E27FC236}">
                <a16:creationId xmlns:a16="http://schemas.microsoft.com/office/drawing/2014/main" id="{F77A4CE4-E88F-92CF-F114-81888C179C70}"/>
              </a:ext>
            </a:extLst>
          </p:cNvPr>
          <p:cNvPicPr>
            <a:picLocks noChangeAspect="1"/>
          </p:cNvPicPr>
          <p:nvPr/>
        </p:nvPicPr>
        <p:blipFill>
          <a:blip r:embed="rId11"/>
          <a:stretch>
            <a:fillRect/>
          </a:stretch>
        </p:blipFill>
        <p:spPr>
          <a:xfrm>
            <a:off x="3501394" y="406250"/>
            <a:ext cx="1192308" cy="1800000"/>
          </a:xfrm>
          <a:prstGeom prst="rect">
            <a:avLst/>
          </a:prstGeom>
        </p:spPr>
      </p:pic>
      <p:pic>
        <p:nvPicPr>
          <p:cNvPr id="48" name="図 47">
            <a:extLst>
              <a:ext uri="{FF2B5EF4-FFF2-40B4-BE49-F238E27FC236}">
                <a16:creationId xmlns:a16="http://schemas.microsoft.com/office/drawing/2014/main" id="{B9AEA7C7-75F6-2C9D-2895-2CBA9F8344F2}"/>
              </a:ext>
            </a:extLst>
          </p:cNvPr>
          <p:cNvPicPr>
            <a:picLocks noChangeAspect="1"/>
          </p:cNvPicPr>
          <p:nvPr/>
        </p:nvPicPr>
        <p:blipFill>
          <a:blip r:embed="rId12"/>
          <a:stretch>
            <a:fillRect/>
          </a:stretch>
        </p:blipFill>
        <p:spPr>
          <a:xfrm>
            <a:off x="1018056" y="4355799"/>
            <a:ext cx="1192308" cy="1800000"/>
          </a:xfrm>
          <a:prstGeom prst="rect">
            <a:avLst/>
          </a:prstGeom>
        </p:spPr>
      </p:pic>
      <p:pic>
        <p:nvPicPr>
          <p:cNvPr id="50" name="図 49">
            <a:extLst>
              <a:ext uri="{FF2B5EF4-FFF2-40B4-BE49-F238E27FC236}">
                <a16:creationId xmlns:a16="http://schemas.microsoft.com/office/drawing/2014/main" id="{28AE5A1C-E7D0-0D5E-14F5-045C2A691ABB}"/>
              </a:ext>
            </a:extLst>
          </p:cNvPr>
          <p:cNvPicPr>
            <a:picLocks noChangeAspect="1"/>
          </p:cNvPicPr>
          <p:nvPr/>
        </p:nvPicPr>
        <p:blipFill>
          <a:blip r:embed="rId13"/>
          <a:stretch>
            <a:fillRect/>
          </a:stretch>
        </p:blipFill>
        <p:spPr>
          <a:xfrm>
            <a:off x="1018056" y="2375202"/>
            <a:ext cx="1192308" cy="1800000"/>
          </a:xfrm>
          <a:prstGeom prst="rect">
            <a:avLst/>
          </a:prstGeom>
        </p:spPr>
      </p:pic>
    </p:spTree>
    <p:extLst>
      <p:ext uri="{BB962C8B-B14F-4D97-AF65-F5344CB8AC3E}">
        <p14:creationId xmlns:p14="http://schemas.microsoft.com/office/powerpoint/2010/main" val="3779621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207">
            <a:extLst>
              <a:ext uri="{FF2B5EF4-FFF2-40B4-BE49-F238E27FC236}">
                <a16:creationId xmlns:a16="http://schemas.microsoft.com/office/drawing/2014/main" id="{DC092DF1-89B4-0BB3-94D7-8A4852D22E87}"/>
              </a:ext>
            </a:extLst>
          </p:cNvPr>
          <p:cNvSpPr txBox="1">
            <a:spLocks noChangeAspect="1" noEditPoints="1" noChangeArrowheads="1" noChangeShapeType="1" noTextEdit="1"/>
          </p:cNvSpPr>
          <p:nvPr/>
        </p:nvSpPr>
        <p:spPr>
          <a:xfrm>
            <a:off x="954714" y="320142"/>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19" name="テキスト ボックス 196">
            <a:extLst>
              <a:ext uri="{FF2B5EF4-FFF2-40B4-BE49-F238E27FC236}">
                <a16:creationId xmlns:a16="http://schemas.microsoft.com/office/drawing/2014/main" id="{5B2E2510-7B98-0D4F-0737-53A8D8087093}"/>
              </a:ext>
            </a:extLst>
          </p:cNvPr>
          <p:cNvSpPr txBox="1">
            <a:spLocks noChangeAspect="1" noEditPoints="1" noChangeArrowheads="1" noChangeShapeType="1" noTextEdit="1"/>
          </p:cNvSpPr>
          <p:nvPr/>
        </p:nvSpPr>
        <p:spPr>
          <a:xfrm>
            <a:off x="2193568" y="320142"/>
            <a:ext cx="149860" cy="250453"/>
          </a:xfrm>
          <a:prstGeom prst="rect">
            <a:avLst/>
          </a:prstGeom>
          <a:noFill/>
        </p:spPr>
        <p:txBody>
          <a:bodyPr wrap="square" rtlCol="0">
            <a:spAutoFit/>
          </a:bodyPr>
          <a:lstStyle/>
          <a:p>
            <a:pPr algn="just">
              <a:lnSpc>
                <a:spcPts val="1300"/>
              </a:lnSpc>
            </a:pPr>
            <a:r>
              <a:rPr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b</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0" name="テキスト ボックス 196">
            <a:extLst>
              <a:ext uri="{FF2B5EF4-FFF2-40B4-BE49-F238E27FC236}">
                <a16:creationId xmlns:a16="http://schemas.microsoft.com/office/drawing/2014/main" id="{07AEA3B7-8C2F-49C2-7B16-D45A3F08947E}"/>
              </a:ext>
            </a:extLst>
          </p:cNvPr>
          <p:cNvSpPr txBox="1">
            <a:spLocks noChangeAspect="1" noEditPoints="1" noChangeArrowheads="1" noChangeShapeType="1" noTextEdit="1"/>
          </p:cNvSpPr>
          <p:nvPr/>
        </p:nvSpPr>
        <p:spPr>
          <a:xfrm>
            <a:off x="3432422" y="320142"/>
            <a:ext cx="149860" cy="256540"/>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c</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1" name="テキスト ボックス 196">
            <a:extLst>
              <a:ext uri="{FF2B5EF4-FFF2-40B4-BE49-F238E27FC236}">
                <a16:creationId xmlns:a16="http://schemas.microsoft.com/office/drawing/2014/main" id="{B0E7C3C0-08FC-E4D2-04B4-0E923947A9C4}"/>
              </a:ext>
            </a:extLst>
          </p:cNvPr>
          <p:cNvSpPr txBox="1">
            <a:spLocks noChangeAspect="1" noEditPoints="1" noChangeArrowheads="1" noChangeShapeType="1" noTextEdit="1"/>
          </p:cNvSpPr>
          <p:nvPr/>
        </p:nvSpPr>
        <p:spPr>
          <a:xfrm>
            <a:off x="4671278" y="320142"/>
            <a:ext cx="149860" cy="256540"/>
          </a:xfrm>
          <a:prstGeom prst="rect">
            <a:avLst/>
          </a:prstGeom>
          <a:noFill/>
        </p:spPr>
        <p:txBody>
          <a:bodyPr wrap="square" rtlCol="0">
            <a:spAutoFit/>
          </a:bodyPr>
          <a:lstStyle/>
          <a:p>
            <a:pPr algn="just">
              <a:lnSpc>
                <a:spcPts val="1300"/>
              </a:lnSpc>
            </a:pPr>
            <a:r>
              <a:rPr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d</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2" name="テキスト ボックス 207">
            <a:extLst>
              <a:ext uri="{FF2B5EF4-FFF2-40B4-BE49-F238E27FC236}">
                <a16:creationId xmlns:a16="http://schemas.microsoft.com/office/drawing/2014/main" id="{875C4FF3-68A8-BC5B-EB2C-B7F613AACE84}"/>
              </a:ext>
            </a:extLst>
          </p:cNvPr>
          <p:cNvSpPr txBox="1">
            <a:spLocks noChangeAspect="1" noEditPoints="1" noChangeArrowheads="1" noChangeShapeType="1" noTextEdit="1"/>
          </p:cNvSpPr>
          <p:nvPr/>
        </p:nvSpPr>
        <p:spPr>
          <a:xfrm>
            <a:off x="954714" y="2267546"/>
            <a:ext cx="149860" cy="250453"/>
          </a:xfrm>
          <a:prstGeom prst="rect">
            <a:avLst/>
          </a:prstGeom>
          <a:noFill/>
        </p:spPr>
        <p:txBody>
          <a:bodyPr wrap="square" rtlCol="0">
            <a:spAutoFit/>
          </a:bodyPr>
          <a:lstStyle/>
          <a:p>
            <a:pPr algn="just">
              <a:lnSpc>
                <a:spcPts val="1300"/>
              </a:lnSpc>
            </a:pPr>
            <a:r>
              <a:rPr kumimoji="1"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e</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3" name="テキスト ボックス 196">
            <a:extLst>
              <a:ext uri="{FF2B5EF4-FFF2-40B4-BE49-F238E27FC236}">
                <a16:creationId xmlns:a16="http://schemas.microsoft.com/office/drawing/2014/main" id="{476968C7-1879-F103-C5D3-78388B6B7FBA}"/>
              </a:ext>
            </a:extLst>
          </p:cNvPr>
          <p:cNvSpPr txBox="1">
            <a:spLocks noChangeAspect="1" noEditPoints="1" noChangeArrowheads="1" noChangeShapeType="1" noTextEdit="1"/>
          </p:cNvSpPr>
          <p:nvPr/>
        </p:nvSpPr>
        <p:spPr>
          <a:xfrm>
            <a:off x="2193568" y="2267546"/>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f</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4" name="テキスト ボックス 196">
            <a:extLst>
              <a:ext uri="{FF2B5EF4-FFF2-40B4-BE49-F238E27FC236}">
                <a16:creationId xmlns:a16="http://schemas.microsoft.com/office/drawing/2014/main" id="{19D3BEF6-9A5F-91A6-5D83-27EB87B42FBA}"/>
              </a:ext>
            </a:extLst>
          </p:cNvPr>
          <p:cNvSpPr txBox="1">
            <a:spLocks noChangeAspect="1" noEditPoints="1" noChangeArrowheads="1" noChangeShapeType="1" noTextEdit="1"/>
          </p:cNvSpPr>
          <p:nvPr/>
        </p:nvSpPr>
        <p:spPr>
          <a:xfrm>
            <a:off x="3432422" y="2267546"/>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g</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5" name="テキスト ボックス 196">
            <a:extLst>
              <a:ext uri="{FF2B5EF4-FFF2-40B4-BE49-F238E27FC236}">
                <a16:creationId xmlns:a16="http://schemas.microsoft.com/office/drawing/2014/main" id="{1F487A34-BAAB-A138-AE2D-D8DC30B26FAA}"/>
              </a:ext>
            </a:extLst>
          </p:cNvPr>
          <p:cNvSpPr txBox="1">
            <a:spLocks noChangeAspect="1" noEditPoints="1" noChangeArrowheads="1" noChangeShapeType="1" noTextEdit="1"/>
          </p:cNvSpPr>
          <p:nvPr/>
        </p:nvSpPr>
        <p:spPr>
          <a:xfrm>
            <a:off x="4671278" y="2267546"/>
            <a:ext cx="149860" cy="256540"/>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h</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6" name="テキスト ボックス 207">
            <a:extLst>
              <a:ext uri="{FF2B5EF4-FFF2-40B4-BE49-F238E27FC236}">
                <a16:creationId xmlns:a16="http://schemas.microsoft.com/office/drawing/2014/main" id="{E85186DB-CA0D-C1F0-2BA0-48C0A4E1416D}"/>
              </a:ext>
            </a:extLst>
          </p:cNvPr>
          <p:cNvSpPr txBox="1">
            <a:spLocks noChangeAspect="1" noEditPoints="1" noChangeArrowheads="1" noChangeShapeType="1" noTextEdit="1"/>
          </p:cNvSpPr>
          <p:nvPr/>
        </p:nvSpPr>
        <p:spPr>
          <a:xfrm>
            <a:off x="947723" y="4264370"/>
            <a:ext cx="149860" cy="250453"/>
          </a:xfrm>
          <a:prstGeom prst="rect">
            <a:avLst/>
          </a:prstGeom>
          <a:noFill/>
        </p:spPr>
        <p:txBody>
          <a:bodyPr wrap="square" rtlCol="0">
            <a:spAutoFit/>
          </a:bodyPr>
          <a:lstStyle/>
          <a:p>
            <a:pPr algn="just">
              <a:lnSpc>
                <a:spcPts val="1300"/>
              </a:lnSpc>
            </a:pPr>
            <a:r>
              <a:rPr kumimoji="1" lang="en-US" altLang="ja-JP" sz="1000" b="1" dirty="0" err="1">
                <a:solidFill>
                  <a:srgbClr val="000000"/>
                </a:solidFill>
                <a:latin typeface="Arial" panose="020B0604020202020204" pitchFamily="34" charset="0"/>
                <a:ea typeface="SimSun" panose="02010600030101010101" pitchFamily="2" charset="-122"/>
                <a:cs typeface="Times New Roman" panose="02020603050405020304" pitchFamily="18" charset="0"/>
              </a:rPr>
              <a:t>i</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7" name="テキスト ボックス 196">
            <a:extLst>
              <a:ext uri="{FF2B5EF4-FFF2-40B4-BE49-F238E27FC236}">
                <a16:creationId xmlns:a16="http://schemas.microsoft.com/office/drawing/2014/main" id="{E9E54E46-48DF-7A3E-39EF-730B23248374}"/>
              </a:ext>
            </a:extLst>
          </p:cNvPr>
          <p:cNvSpPr txBox="1">
            <a:spLocks noChangeAspect="1" noEditPoints="1" noChangeArrowheads="1" noChangeShapeType="1" noTextEdit="1"/>
          </p:cNvSpPr>
          <p:nvPr/>
        </p:nvSpPr>
        <p:spPr>
          <a:xfrm>
            <a:off x="2186577" y="4264370"/>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j</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8" name="テキスト ボックス 196">
            <a:extLst>
              <a:ext uri="{FF2B5EF4-FFF2-40B4-BE49-F238E27FC236}">
                <a16:creationId xmlns:a16="http://schemas.microsoft.com/office/drawing/2014/main" id="{CDEE1A3F-1BE1-6709-8F04-70C38A70C1A6}"/>
              </a:ext>
            </a:extLst>
          </p:cNvPr>
          <p:cNvSpPr txBox="1">
            <a:spLocks noChangeAspect="1" noEditPoints="1" noChangeArrowheads="1" noChangeShapeType="1" noTextEdit="1"/>
          </p:cNvSpPr>
          <p:nvPr/>
        </p:nvSpPr>
        <p:spPr>
          <a:xfrm>
            <a:off x="3425431" y="4264370"/>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k</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32" name="テキスト ボックス 31">
            <a:extLst>
              <a:ext uri="{FF2B5EF4-FFF2-40B4-BE49-F238E27FC236}">
                <a16:creationId xmlns:a16="http://schemas.microsoft.com/office/drawing/2014/main" id="{69326F16-CCFA-367B-412A-E3278D4720EE}"/>
              </a:ext>
            </a:extLst>
          </p:cNvPr>
          <p:cNvSpPr txBox="1"/>
          <p:nvPr/>
        </p:nvSpPr>
        <p:spPr>
          <a:xfrm>
            <a:off x="546131" y="6419592"/>
            <a:ext cx="5822544" cy="1969065"/>
          </a:xfrm>
          <a:prstGeom prst="rect">
            <a:avLst/>
          </a:prstGeom>
          <a:noFill/>
        </p:spPr>
        <p:txBody>
          <a:bodyPr wrap="square">
            <a:spAutoFit/>
          </a:bodyPr>
          <a:lstStyle/>
          <a:p>
            <a:pPr algn="just">
              <a:lnSpc>
                <a:spcPct val="200000"/>
              </a:lnSpc>
              <a:spcAft>
                <a:spcPts val="600"/>
              </a:spcAft>
            </a:pPr>
            <a:r>
              <a:rPr lang="en-US" altLang="ja-JP" sz="1000" b="1" dirty="0">
                <a:effectLst/>
                <a:latin typeface="Times New Roman" panose="02020603050405020304" pitchFamily="18" charset="0"/>
                <a:ea typeface="SimSun" panose="02010600030101010101" pitchFamily="2" charset="-122"/>
                <a:cs typeface="Times New Roman" panose="02020603050405020304" pitchFamily="18" charset="0"/>
              </a:rPr>
              <a:t>Fig. S6 Association between the ZAG status and percentages of CD86 positive cells in each lineage of tumor-infiltrating immune cells.</a:t>
            </a:r>
            <a:r>
              <a:rPr lang="en-US" altLang="ja-JP" sz="1000" b="1" dirty="0">
                <a:latin typeface="Times New Roman" panose="02020603050405020304" pitchFamily="18" charset="0"/>
                <a:ea typeface="SimSun" panose="02010600030101010101" pitchFamily="2" charset="-122"/>
                <a:cs typeface="Times New Roman" panose="02020603050405020304" pitchFamily="18" charset="0"/>
              </a:rPr>
              <a:t> </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a</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–k) Percentages of CD86 positive cells in each immune cell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lineage</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 according to the ZAG status.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Unpaired</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 t-test or Mann–Whitney U test are conducted depending on the data distribution.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T</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he statistical tests, statistics values, and recalculated values, excluding outliers, are summarized in the Additional file (Tables S7 and S8). ns </a:t>
            </a:r>
            <a:r>
              <a:rPr lang="en-US" altLang="ja-JP" sz="1000" i="1" dirty="0">
                <a:effectLst/>
                <a:latin typeface="Times New Roman" panose="02020603050405020304" pitchFamily="18" charset="0"/>
                <a:ea typeface="SimSun" panose="02010600030101010101" pitchFamily="2" charset="-122"/>
                <a:cs typeface="Times New Roman" panose="02020603050405020304" pitchFamily="18" charset="0"/>
              </a:rPr>
              <a:t>p</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&gt;0.05 (insignificant); * </a:t>
            </a:r>
            <a:r>
              <a:rPr lang="en-US" altLang="ja-JP" sz="1000" i="1" dirty="0">
                <a:effectLst/>
                <a:latin typeface="Times New Roman" panose="02020603050405020304" pitchFamily="18" charset="0"/>
                <a:ea typeface="SimSun" panose="02010600030101010101" pitchFamily="2" charset="-122"/>
                <a:cs typeface="Times New Roman" panose="02020603050405020304" pitchFamily="18" charset="0"/>
              </a:rPr>
              <a:t>p</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&lt;0.05; ** </a:t>
            </a:r>
            <a:r>
              <a:rPr lang="en-US" altLang="ja-JP" sz="1000" i="1" dirty="0">
                <a:effectLst/>
                <a:latin typeface="Times New Roman" panose="02020603050405020304" pitchFamily="18" charset="0"/>
                <a:ea typeface="SimSun" panose="02010600030101010101" pitchFamily="2" charset="-122"/>
                <a:cs typeface="Times New Roman" panose="02020603050405020304" pitchFamily="18" charset="0"/>
              </a:rPr>
              <a:t>p</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&lt;0.01 </a:t>
            </a:r>
          </a:p>
          <a:p>
            <a:pPr algn="just">
              <a:lnSpc>
                <a:spcPct val="200000"/>
              </a:lnSpc>
              <a:spcAft>
                <a:spcPts val="600"/>
              </a:spcAft>
            </a:pP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Abbreviations: </a:t>
            </a:r>
            <a:r>
              <a:rPr lang="en-US" altLang="ja-JP" sz="1000" dirty="0" err="1">
                <a:latin typeface="Times New Roman" panose="02020603050405020304" pitchFamily="18" charset="0"/>
                <a:ea typeface="PMingLiU" panose="02020500000000000000" pitchFamily="18" charset="-120"/>
                <a:cs typeface="Times New Roman" panose="02020603050405020304" pitchFamily="18" charset="0"/>
              </a:rPr>
              <a:t>CD86</a:t>
            </a: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 Cluster of Differentiation 86; </a:t>
            </a:r>
            <a:r>
              <a:rPr lang="en-US" altLang="ja-JP" sz="1000" dirty="0" err="1">
                <a:latin typeface="Times New Roman" panose="02020603050405020304" pitchFamily="18" charset="0"/>
                <a:ea typeface="PMingLiU" panose="02020500000000000000" pitchFamily="18" charset="-120"/>
                <a:cs typeface="Times New Roman" panose="02020603050405020304" pitchFamily="18" charset="0"/>
              </a:rPr>
              <a:t>ZAG</a:t>
            </a: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 alpha-2-glycoprotein 1, zinc-binding</a:t>
            </a:r>
            <a:endParaRPr lang="ja-JP" altLang="ja-JP" sz="1000" dirty="0">
              <a:latin typeface="Times New Roman" panose="02020603050405020304" pitchFamily="18" charset="0"/>
              <a:ea typeface="SimSun" panose="02010600030101010101" pitchFamily="2" charset="-122"/>
              <a:cs typeface="Times New Roman" panose="02020603050405020304" pitchFamily="18" charset="0"/>
            </a:endParaRPr>
          </a:p>
        </p:txBody>
      </p:sp>
      <p:pic>
        <p:nvPicPr>
          <p:cNvPr id="4" name="図 3">
            <a:extLst>
              <a:ext uri="{FF2B5EF4-FFF2-40B4-BE49-F238E27FC236}">
                <a16:creationId xmlns:a16="http://schemas.microsoft.com/office/drawing/2014/main" id="{9AB4F71F-19A3-2359-4B56-991456DF79E7}"/>
              </a:ext>
            </a:extLst>
          </p:cNvPr>
          <p:cNvPicPr>
            <a:picLocks noChangeAspect="1"/>
          </p:cNvPicPr>
          <p:nvPr/>
        </p:nvPicPr>
        <p:blipFill>
          <a:blip r:embed="rId3"/>
          <a:stretch>
            <a:fillRect/>
          </a:stretch>
        </p:blipFill>
        <p:spPr>
          <a:xfrm>
            <a:off x="1010130" y="4355486"/>
            <a:ext cx="1184615" cy="1800000"/>
          </a:xfrm>
          <a:prstGeom prst="rect">
            <a:avLst/>
          </a:prstGeom>
        </p:spPr>
      </p:pic>
      <p:pic>
        <p:nvPicPr>
          <p:cNvPr id="6" name="図 5">
            <a:extLst>
              <a:ext uri="{FF2B5EF4-FFF2-40B4-BE49-F238E27FC236}">
                <a16:creationId xmlns:a16="http://schemas.microsoft.com/office/drawing/2014/main" id="{9C88F48E-3031-2220-43D0-D97DF5987EDF}"/>
              </a:ext>
            </a:extLst>
          </p:cNvPr>
          <p:cNvPicPr>
            <a:picLocks noChangeAspect="1"/>
          </p:cNvPicPr>
          <p:nvPr/>
        </p:nvPicPr>
        <p:blipFill>
          <a:blip r:embed="rId4"/>
          <a:stretch>
            <a:fillRect/>
          </a:stretch>
        </p:blipFill>
        <p:spPr>
          <a:xfrm>
            <a:off x="4746208" y="2386214"/>
            <a:ext cx="1184615" cy="1800000"/>
          </a:xfrm>
          <a:prstGeom prst="rect">
            <a:avLst/>
          </a:prstGeom>
        </p:spPr>
      </p:pic>
      <p:pic>
        <p:nvPicPr>
          <p:cNvPr id="8" name="図 7">
            <a:extLst>
              <a:ext uri="{FF2B5EF4-FFF2-40B4-BE49-F238E27FC236}">
                <a16:creationId xmlns:a16="http://schemas.microsoft.com/office/drawing/2014/main" id="{3F36416A-E8E6-F3FB-CBEC-4E2197F73E3E}"/>
              </a:ext>
            </a:extLst>
          </p:cNvPr>
          <p:cNvPicPr>
            <a:picLocks noChangeAspect="1"/>
          </p:cNvPicPr>
          <p:nvPr/>
        </p:nvPicPr>
        <p:blipFill>
          <a:blip r:embed="rId5"/>
          <a:stretch>
            <a:fillRect/>
          </a:stretch>
        </p:blipFill>
        <p:spPr>
          <a:xfrm>
            <a:off x="3500849" y="2386214"/>
            <a:ext cx="1184615" cy="1800000"/>
          </a:xfrm>
          <a:prstGeom prst="rect">
            <a:avLst/>
          </a:prstGeom>
        </p:spPr>
      </p:pic>
      <p:pic>
        <p:nvPicPr>
          <p:cNvPr id="10" name="図 9">
            <a:extLst>
              <a:ext uri="{FF2B5EF4-FFF2-40B4-BE49-F238E27FC236}">
                <a16:creationId xmlns:a16="http://schemas.microsoft.com/office/drawing/2014/main" id="{BF43A972-3386-815C-18CC-E4450B3A1F33}"/>
              </a:ext>
            </a:extLst>
          </p:cNvPr>
          <p:cNvPicPr>
            <a:picLocks noChangeAspect="1"/>
          </p:cNvPicPr>
          <p:nvPr/>
        </p:nvPicPr>
        <p:blipFill>
          <a:blip r:embed="rId6"/>
          <a:stretch>
            <a:fillRect/>
          </a:stretch>
        </p:blipFill>
        <p:spPr>
          <a:xfrm>
            <a:off x="2247797" y="2386214"/>
            <a:ext cx="1184615" cy="1800000"/>
          </a:xfrm>
          <a:prstGeom prst="rect">
            <a:avLst/>
          </a:prstGeom>
        </p:spPr>
      </p:pic>
      <p:pic>
        <p:nvPicPr>
          <p:cNvPr id="12" name="図 11">
            <a:extLst>
              <a:ext uri="{FF2B5EF4-FFF2-40B4-BE49-F238E27FC236}">
                <a16:creationId xmlns:a16="http://schemas.microsoft.com/office/drawing/2014/main" id="{C7151C5A-509A-1C62-4012-832ABE654C18}"/>
              </a:ext>
            </a:extLst>
          </p:cNvPr>
          <p:cNvPicPr>
            <a:picLocks noChangeAspect="1"/>
          </p:cNvPicPr>
          <p:nvPr/>
        </p:nvPicPr>
        <p:blipFill>
          <a:blip r:embed="rId7"/>
          <a:stretch>
            <a:fillRect/>
          </a:stretch>
        </p:blipFill>
        <p:spPr>
          <a:xfrm>
            <a:off x="1010130" y="409840"/>
            <a:ext cx="1176923" cy="1800000"/>
          </a:xfrm>
          <a:prstGeom prst="rect">
            <a:avLst/>
          </a:prstGeom>
        </p:spPr>
      </p:pic>
      <p:pic>
        <p:nvPicPr>
          <p:cNvPr id="14" name="図 13">
            <a:extLst>
              <a:ext uri="{FF2B5EF4-FFF2-40B4-BE49-F238E27FC236}">
                <a16:creationId xmlns:a16="http://schemas.microsoft.com/office/drawing/2014/main" id="{F8406588-03DA-F70F-14D7-F1538D37E37E}"/>
              </a:ext>
            </a:extLst>
          </p:cNvPr>
          <p:cNvPicPr>
            <a:picLocks noChangeAspect="1"/>
          </p:cNvPicPr>
          <p:nvPr/>
        </p:nvPicPr>
        <p:blipFill>
          <a:blip r:embed="rId8"/>
          <a:stretch>
            <a:fillRect/>
          </a:stretch>
        </p:blipFill>
        <p:spPr>
          <a:xfrm>
            <a:off x="3500849" y="409840"/>
            <a:ext cx="1184615" cy="1800000"/>
          </a:xfrm>
          <a:prstGeom prst="rect">
            <a:avLst/>
          </a:prstGeom>
        </p:spPr>
      </p:pic>
      <p:pic>
        <p:nvPicPr>
          <p:cNvPr id="16" name="図 15">
            <a:extLst>
              <a:ext uri="{FF2B5EF4-FFF2-40B4-BE49-F238E27FC236}">
                <a16:creationId xmlns:a16="http://schemas.microsoft.com/office/drawing/2014/main" id="{6A58E340-2413-83B9-5535-D9CCF3034A24}"/>
              </a:ext>
            </a:extLst>
          </p:cNvPr>
          <p:cNvPicPr>
            <a:picLocks noChangeAspect="1"/>
          </p:cNvPicPr>
          <p:nvPr/>
        </p:nvPicPr>
        <p:blipFill>
          <a:blip r:embed="rId9"/>
          <a:stretch>
            <a:fillRect/>
          </a:stretch>
        </p:blipFill>
        <p:spPr>
          <a:xfrm>
            <a:off x="3500849" y="4355486"/>
            <a:ext cx="1192308" cy="1800000"/>
          </a:xfrm>
          <a:prstGeom prst="rect">
            <a:avLst/>
          </a:prstGeom>
        </p:spPr>
      </p:pic>
      <p:pic>
        <p:nvPicPr>
          <p:cNvPr id="29" name="図 28">
            <a:extLst>
              <a:ext uri="{FF2B5EF4-FFF2-40B4-BE49-F238E27FC236}">
                <a16:creationId xmlns:a16="http://schemas.microsoft.com/office/drawing/2014/main" id="{7C57D5AE-A0D8-6A3F-3DA5-6C80F2AA76A5}"/>
              </a:ext>
            </a:extLst>
          </p:cNvPr>
          <p:cNvPicPr>
            <a:picLocks noChangeAspect="1"/>
          </p:cNvPicPr>
          <p:nvPr/>
        </p:nvPicPr>
        <p:blipFill>
          <a:blip r:embed="rId10"/>
          <a:stretch>
            <a:fillRect/>
          </a:stretch>
        </p:blipFill>
        <p:spPr>
          <a:xfrm>
            <a:off x="2247797" y="409840"/>
            <a:ext cx="1192308" cy="1800000"/>
          </a:xfrm>
          <a:prstGeom prst="rect">
            <a:avLst/>
          </a:prstGeom>
        </p:spPr>
      </p:pic>
      <p:pic>
        <p:nvPicPr>
          <p:cNvPr id="33" name="図 32">
            <a:extLst>
              <a:ext uri="{FF2B5EF4-FFF2-40B4-BE49-F238E27FC236}">
                <a16:creationId xmlns:a16="http://schemas.microsoft.com/office/drawing/2014/main" id="{F716BD17-B4E5-80D5-A61B-F315C5B23032}"/>
              </a:ext>
            </a:extLst>
          </p:cNvPr>
          <p:cNvPicPr>
            <a:picLocks noChangeAspect="1"/>
          </p:cNvPicPr>
          <p:nvPr/>
        </p:nvPicPr>
        <p:blipFill>
          <a:blip r:embed="rId11"/>
          <a:stretch>
            <a:fillRect/>
          </a:stretch>
        </p:blipFill>
        <p:spPr>
          <a:xfrm>
            <a:off x="2247797" y="4355486"/>
            <a:ext cx="1192308" cy="1800000"/>
          </a:xfrm>
          <a:prstGeom prst="rect">
            <a:avLst/>
          </a:prstGeom>
        </p:spPr>
      </p:pic>
      <p:pic>
        <p:nvPicPr>
          <p:cNvPr id="37" name="図 36">
            <a:extLst>
              <a:ext uri="{FF2B5EF4-FFF2-40B4-BE49-F238E27FC236}">
                <a16:creationId xmlns:a16="http://schemas.microsoft.com/office/drawing/2014/main" id="{900C0DDD-2EE0-8FD2-33A4-B5DEC4E8FE27}"/>
              </a:ext>
            </a:extLst>
          </p:cNvPr>
          <p:cNvPicPr>
            <a:picLocks noChangeAspect="1"/>
          </p:cNvPicPr>
          <p:nvPr/>
        </p:nvPicPr>
        <p:blipFill>
          <a:blip r:embed="rId12"/>
          <a:stretch>
            <a:fillRect/>
          </a:stretch>
        </p:blipFill>
        <p:spPr>
          <a:xfrm>
            <a:off x="1010130" y="2386214"/>
            <a:ext cx="1192308" cy="1800000"/>
          </a:xfrm>
          <a:prstGeom prst="rect">
            <a:avLst/>
          </a:prstGeom>
        </p:spPr>
      </p:pic>
      <p:pic>
        <p:nvPicPr>
          <p:cNvPr id="41" name="図 40">
            <a:extLst>
              <a:ext uri="{FF2B5EF4-FFF2-40B4-BE49-F238E27FC236}">
                <a16:creationId xmlns:a16="http://schemas.microsoft.com/office/drawing/2014/main" id="{6EBE71AE-EA08-9BCA-D572-00CB813F8389}"/>
              </a:ext>
            </a:extLst>
          </p:cNvPr>
          <p:cNvPicPr>
            <a:picLocks noChangeAspect="1"/>
          </p:cNvPicPr>
          <p:nvPr/>
        </p:nvPicPr>
        <p:blipFill>
          <a:blip r:embed="rId13"/>
          <a:stretch>
            <a:fillRect/>
          </a:stretch>
        </p:blipFill>
        <p:spPr>
          <a:xfrm>
            <a:off x="4746208" y="409840"/>
            <a:ext cx="1184615" cy="1800000"/>
          </a:xfrm>
          <a:prstGeom prst="rect">
            <a:avLst/>
          </a:prstGeom>
        </p:spPr>
      </p:pic>
    </p:spTree>
    <p:extLst>
      <p:ext uri="{BB962C8B-B14F-4D97-AF65-F5344CB8AC3E}">
        <p14:creationId xmlns:p14="http://schemas.microsoft.com/office/powerpoint/2010/main" val="2019921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774D196-3158-8135-12B0-BDBAAE70F59F}"/>
              </a:ext>
            </a:extLst>
          </p:cNvPr>
          <p:cNvPicPr>
            <a:picLocks noChangeAspect="1"/>
          </p:cNvPicPr>
          <p:nvPr/>
        </p:nvPicPr>
        <p:blipFill>
          <a:blip r:embed="rId2"/>
          <a:stretch>
            <a:fillRect/>
          </a:stretch>
        </p:blipFill>
        <p:spPr>
          <a:xfrm>
            <a:off x="5660607" y="720219"/>
            <a:ext cx="911208" cy="1443600"/>
          </a:xfrm>
          <a:prstGeom prst="rect">
            <a:avLst/>
          </a:prstGeom>
        </p:spPr>
      </p:pic>
      <p:pic>
        <p:nvPicPr>
          <p:cNvPr id="2" name="図 1">
            <a:extLst>
              <a:ext uri="{FF2B5EF4-FFF2-40B4-BE49-F238E27FC236}">
                <a16:creationId xmlns:a16="http://schemas.microsoft.com/office/drawing/2014/main" id="{8AB570B7-A237-6C00-0D59-1D4BF81CC129}"/>
              </a:ext>
            </a:extLst>
          </p:cNvPr>
          <p:cNvPicPr>
            <a:picLocks noChangeAspect="1"/>
          </p:cNvPicPr>
          <p:nvPr/>
        </p:nvPicPr>
        <p:blipFill>
          <a:blip r:embed="rId3"/>
          <a:stretch>
            <a:fillRect/>
          </a:stretch>
        </p:blipFill>
        <p:spPr>
          <a:xfrm>
            <a:off x="4671879" y="722106"/>
            <a:ext cx="936805" cy="1443600"/>
          </a:xfrm>
          <a:prstGeom prst="rect">
            <a:avLst/>
          </a:prstGeom>
        </p:spPr>
      </p:pic>
      <p:pic>
        <p:nvPicPr>
          <p:cNvPr id="5" name="図 4">
            <a:extLst>
              <a:ext uri="{FF2B5EF4-FFF2-40B4-BE49-F238E27FC236}">
                <a16:creationId xmlns:a16="http://schemas.microsoft.com/office/drawing/2014/main" id="{D8E2AA5C-F22F-7EC8-A5A5-A9933B271E49}"/>
              </a:ext>
            </a:extLst>
          </p:cNvPr>
          <p:cNvPicPr>
            <a:picLocks noChangeAspect="1"/>
          </p:cNvPicPr>
          <p:nvPr/>
        </p:nvPicPr>
        <p:blipFill>
          <a:blip r:embed="rId4"/>
          <a:stretch>
            <a:fillRect/>
          </a:stretch>
        </p:blipFill>
        <p:spPr>
          <a:xfrm>
            <a:off x="2951531" y="723677"/>
            <a:ext cx="878298" cy="1440000"/>
          </a:xfrm>
          <a:prstGeom prst="rect">
            <a:avLst/>
          </a:prstGeom>
        </p:spPr>
      </p:pic>
      <p:pic>
        <p:nvPicPr>
          <p:cNvPr id="7" name="図 6">
            <a:extLst>
              <a:ext uri="{FF2B5EF4-FFF2-40B4-BE49-F238E27FC236}">
                <a16:creationId xmlns:a16="http://schemas.microsoft.com/office/drawing/2014/main" id="{BDC45F9A-63E7-E441-8316-DE347F0F6A34}"/>
              </a:ext>
            </a:extLst>
          </p:cNvPr>
          <p:cNvPicPr>
            <a:picLocks noChangeAspect="1"/>
          </p:cNvPicPr>
          <p:nvPr/>
        </p:nvPicPr>
        <p:blipFill>
          <a:blip r:embed="rId5"/>
          <a:stretch>
            <a:fillRect/>
          </a:stretch>
        </p:blipFill>
        <p:spPr>
          <a:xfrm>
            <a:off x="2044960" y="723677"/>
            <a:ext cx="883404" cy="1440000"/>
          </a:xfrm>
          <a:prstGeom prst="rect">
            <a:avLst/>
          </a:prstGeom>
        </p:spPr>
      </p:pic>
      <p:pic>
        <p:nvPicPr>
          <p:cNvPr id="9" name="図 8">
            <a:extLst>
              <a:ext uri="{FF2B5EF4-FFF2-40B4-BE49-F238E27FC236}">
                <a16:creationId xmlns:a16="http://schemas.microsoft.com/office/drawing/2014/main" id="{FD2EE56F-24E1-5B75-19EB-5FFA5DF1C49C}"/>
              </a:ext>
            </a:extLst>
          </p:cNvPr>
          <p:cNvPicPr>
            <a:picLocks noChangeAspect="1"/>
          </p:cNvPicPr>
          <p:nvPr/>
        </p:nvPicPr>
        <p:blipFill>
          <a:blip r:embed="rId6"/>
          <a:stretch>
            <a:fillRect/>
          </a:stretch>
        </p:blipFill>
        <p:spPr>
          <a:xfrm>
            <a:off x="1174133" y="723677"/>
            <a:ext cx="847660" cy="1440000"/>
          </a:xfrm>
          <a:prstGeom prst="rect">
            <a:avLst/>
          </a:prstGeom>
        </p:spPr>
      </p:pic>
      <p:pic>
        <p:nvPicPr>
          <p:cNvPr id="15" name="図 14">
            <a:extLst>
              <a:ext uri="{FF2B5EF4-FFF2-40B4-BE49-F238E27FC236}">
                <a16:creationId xmlns:a16="http://schemas.microsoft.com/office/drawing/2014/main" id="{B94D6B69-2673-83D1-46E5-745D518502AC}"/>
              </a:ext>
            </a:extLst>
          </p:cNvPr>
          <p:cNvPicPr>
            <a:picLocks noChangeAspect="1"/>
          </p:cNvPicPr>
          <p:nvPr/>
        </p:nvPicPr>
        <p:blipFill>
          <a:blip r:embed="rId7"/>
          <a:stretch>
            <a:fillRect/>
          </a:stretch>
        </p:blipFill>
        <p:spPr>
          <a:xfrm>
            <a:off x="3852996" y="723677"/>
            <a:ext cx="862979" cy="1440000"/>
          </a:xfrm>
          <a:prstGeom prst="rect">
            <a:avLst/>
          </a:prstGeom>
        </p:spPr>
      </p:pic>
      <p:sp>
        <p:nvSpPr>
          <p:cNvPr id="16" name="テキスト ボックス 15">
            <a:extLst>
              <a:ext uri="{FF2B5EF4-FFF2-40B4-BE49-F238E27FC236}">
                <a16:creationId xmlns:a16="http://schemas.microsoft.com/office/drawing/2014/main" id="{A489A71E-1179-167E-1FE9-CB4270CAADCD}"/>
              </a:ext>
            </a:extLst>
          </p:cNvPr>
          <p:cNvSpPr txBox="1"/>
          <p:nvPr/>
        </p:nvSpPr>
        <p:spPr>
          <a:xfrm>
            <a:off x="311401" y="1084217"/>
            <a:ext cx="847875" cy="278049"/>
          </a:xfrm>
          <a:prstGeom prst="rect">
            <a:avLst/>
          </a:prstGeom>
        </p:spPr>
        <p:txBody>
          <a:bodyPr vert="horz" lIns="91440" tIns="45720" rIns="91440" bIns="45720" rtlCol="0" anchor="ctr">
            <a:noAutofit/>
          </a:bodyPr>
          <a:lstStyle/>
          <a:p>
            <a:pPr>
              <a:lnSpc>
                <a:spcPct val="90000"/>
              </a:lnSpc>
              <a:spcBef>
                <a:spcPct val="0"/>
              </a:spcBef>
              <a:spcAft>
                <a:spcPts val="600"/>
              </a:spcAft>
            </a:pPr>
            <a:r>
              <a:rPr lang="en-US" altLang="ja-JP" sz="800" b="1" dirty="0">
                <a:latin typeface="+mj-lt"/>
                <a:ea typeface="+mj-ea"/>
                <a:cs typeface="+mj-cs"/>
              </a:rPr>
              <a:t>M1 polarization model</a:t>
            </a:r>
            <a:endParaRPr lang="en-US" altLang="ja-JP" sz="800" b="1" kern="1200" dirty="0">
              <a:solidFill>
                <a:schemeClr val="tx1"/>
              </a:solidFill>
              <a:effectLst/>
              <a:latin typeface="+mj-lt"/>
              <a:ea typeface="+mj-ea"/>
              <a:cs typeface="+mj-cs"/>
            </a:endParaRPr>
          </a:p>
        </p:txBody>
      </p:sp>
      <p:sp>
        <p:nvSpPr>
          <p:cNvPr id="17" name="テキスト ボックス 16">
            <a:extLst>
              <a:ext uri="{FF2B5EF4-FFF2-40B4-BE49-F238E27FC236}">
                <a16:creationId xmlns:a16="http://schemas.microsoft.com/office/drawing/2014/main" id="{BCA18F57-1C16-75FA-12FD-D66CA13508BF}"/>
              </a:ext>
            </a:extLst>
          </p:cNvPr>
          <p:cNvSpPr txBox="1"/>
          <p:nvPr/>
        </p:nvSpPr>
        <p:spPr>
          <a:xfrm>
            <a:off x="311401" y="2741005"/>
            <a:ext cx="847875" cy="278049"/>
          </a:xfrm>
          <a:prstGeom prst="rect">
            <a:avLst/>
          </a:prstGeom>
        </p:spPr>
        <p:txBody>
          <a:bodyPr vert="horz" lIns="91440" tIns="45720" rIns="91440" bIns="45720" rtlCol="0" anchor="ctr">
            <a:noAutofit/>
          </a:bodyPr>
          <a:lstStyle/>
          <a:p>
            <a:pPr>
              <a:lnSpc>
                <a:spcPct val="90000"/>
              </a:lnSpc>
              <a:spcBef>
                <a:spcPct val="0"/>
              </a:spcBef>
              <a:spcAft>
                <a:spcPts val="600"/>
              </a:spcAft>
            </a:pPr>
            <a:r>
              <a:rPr lang="en-US" altLang="ja-JP" sz="800" b="1" kern="1200" dirty="0">
                <a:solidFill>
                  <a:schemeClr val="tx1"/>
                </a:solidFill>
                <a:latin typeface="+mj-lt"/>
                <a:ea typeface="+mj-ea"/>
                <a:cs typeface="+mj-cs"/>
              </a:rPr>
              <a:t>M2 polarization model</a:t>
            </a:r>
            <a:endParaRPr lang="en-US" altLang="ja-JP" sz="800" b="1" kern="1200" dirty="0">
              <a:solidFill>
                <a:schemeClr val="tx1"/>
              </a:solidFill>
              <a:effectLst/>
              <a:latin typeface="+mj-lt"/>
              <a:ea typeface="+mj-ea"/>
              <a:cs typeface="+mj-cs"/>
            </a:endParaRPr>
          </a:p>
        </p:txBody>
      </p:sp>
      <p:sp>
        <p:nvSpPr>
          <p:cNvPr id="18" name="テキスト ボックス 17">
            <a:extLst>
              <a:ext uri="{FF2B5EF4-FFF2-40B4-BE49-F238E27FC236}">
                <a16:creationId xmlns:a16="http://schemas.microsoft.com/office/drawing/2014/main" id="{E00DB5EB-33AE-47DC-EFEC-9D28E1624696}"/>
              </a:ext>
            </a:extLst>
          </p:cNvPr>
          <p:cNvSpPr txBox="1"/>
          <p:nvPr/>
        </p:nvSpPr>
        <p:spPr>
          <a:xfrm>
            <a:off x="311401" y="4476711"/>
            <a:ext cx="860246" cy="278049"/>
          </a:xfrm>
          <a:prstGeom prst="rect">
            <a:avLst/>
          </a:prstGeom>
        </p:spPr>
        <p:txBody>
          <a:bodyPr vert="horz" lIns="91440" tIns="45720" rIns="91440" bIns="45720" rtlCol="0" anchor="ctr">
            <a:normAutofit fontScale="92500" lnSpcReduction="10000"/>
          </a:bodyPr>
          <a:lstStyle/>
          <a:p>
            <a:pPr>
              <a:lnSpc>
                <a:spcPct val="90000"/>
              </a:lnSpc>
              <a:spcBef>
                <a:spcPct val="0"/>
              </a:spcBef>
              <a:spcAft>
                <a:spcPts val="600"/>
              </a:spcAft>
            </a:pPr>
            <a:r>
              <a:rPr lang="en-US" altLang="ja-JP" sz="800" b="1" dirty="0">
                <a:latin typeface="+mj-lt"/>
                <a:ea typeface="+mj-ea"/>
                <a:cs typeface="+mj-cs"/>
              </a:rPr>
              <a:t>Non</a:t>
            </a:r>
            <a:r>
              <a:rPr lang="en-US" altLang="ja-JP" sz="800" b="1" kern="1200" dirty="0">
                <a:solidFill>
                  <a:schemeClr val="tx1"/>
                </a:solidFill>
                <a:latin typeface="+mj-lt"/>
                <a:ea typeface="+mj-ea"/>
                <a:cs typeface="+mj-cs"/>
              </a:rPr>
              <a:t> polarization model</a:t>
            </a:r>
            <a:endParaRPr lang="en-US" altLang="ja-JP" sz="800" b="1" kern="1200" dirty="0">
              <a:solidFill>
                <a:schemeClr val="tx1"/>
              </a:solidFill>
              <a:effectLst/>
              <a:latin typeface="+mj-lt"/>
              <a:ea typeface="+mj-ea"/>
              <a:cs typeface="+mj-cs"/>
            </a:endParaRPr>
          </a:p>
        </p:txBody>
      </p:sp>
      <p:sp>
        <p:nvSpPr>
          <p:cNvPr id="19" name="テキスト ボックス 196">
            <a:extLst>
              <a:ext uri="{FF2B5EF4-FFF2-40B4-BE49-F238E27FC236}">
                <a16:creationId xmlns:a16="http://schemas.microsoft.com/office/drawing/2014/main" id="{A71ADDDB-425F-1B06-2A6E-695532848732}"/>
              </a:ext>
            </a:extLst>
          </p:cNvPr>
          <p:cNvSpPr txBox="1">
            <a:spLocks noChangeAspect="1" noEditPoints="1" noChangeArrowheads="1" noChangeShapeType="1" noTextEdit="1"/>
          </p:cNvSpPr>
          <p:nvPr/>
        </p:nvSpPr>
        <p:spPr>
          <a:xfrm>
            <a:off x="1106143" y="553161"/>
            <a:ext cx="149860" cy="256540"/>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0" name="テキスト ボックス 207">
            <a:extLst>
              <a:ext uri="{FF2B5EF4-FFF2-40B4-BE49-F238E27FC236}">
                <a16:creationId xmlns:a16="http://schemas.microsoft.com/office/drawing/2014/main" id="{16F8D7FC-A7C4-C731-FDA9-BC1E023EFB1A}"/>
              </a:ext>
            </a:extLst>
          </p:cNvPr>
          <p:cNvSpPr txBox="1">
            <a:spLocks noChangeAspect="1" noEditPoints="1" noChangeArrowheads="1" noChangeShapeType="1" noTextEdit="1"/>
          </p:cNvSpPr>
          <p:nvPr/>
        </p:nvSpPr>
        <p:spPr>
          <a:xfrm>
            <a:off x="2003320" y="553161"/>
            <a:ext cx="149860" cy="256540"/>
          </a:xfrm>
          <a:prstGeom prst="rect">
            <a:avLst/>
          </a:prstGeom>
          <a:noFill/>
        </p:spPr>
        <p:txBody>
          <a:bodyPr wrap="square" rtlCol="0">
            <a:spAutoFit/>
          </a:bodyPr>
          <a:lstStyle/>
          <a:p>
            <a:pPr algn="just">
              <a:lnSpc>
                <a:spcPts val="1300"/>
              </a:lnSpc>
            </a:pPr>
            <a:r>
              <a:rPr kumimoji="1" lang="en-US" sz="1000" b="1" kern="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b</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1" name="テキスト ボックス 196">
            <a:extLst>
              <a:ext uri="{FF2B5EF4-FFF2-40B4-BE49-F238E27FC236}">
                <a16:creationId xmlns:a16="http://schemas.microsoft.com/office/drawing/2014/main" id="{815DDDAA-B8D3-0088-E7F2-EA8C20D128E1}"/>
              </a:ext>
            </a:extLst>
          </p:cNvPr>
          <p:cNvSpPr txBox="1">
            <a:spLocks noChangeAspect="1" noEditPoints="1" noChangeArrowheads="1" noChangeShapeType="1" noTextEdit="1"/>
          </p:cNvSpPr>
          <p:nvPr/>
        </p:nvSpPr>
        <p:spPr>
          <a:xfrm>
            <a:off x="2900497" y="553161"/>
            <a:ext cx="149860" cy="256540"/>
          </a:xfrm>
          <a:prstGeom prst="rect">
            <a:avLst/>
          </a:prstGeom>
          <a:noFill/>
        </p:spPr>
        <p:txBody>
          <a:bodyPr wrap="square" rtlCol="0">
            <a:spAutoFit/>
          </a:bodyPr>
          <a:lstStyle/>
          <a:p>
            <a:pPr algn="just">
              <a:lnSpc>
                <a:spcPts val="1300"/>
              </a:lnSpc>
            </a:pPr>
            <a:r>
              <a:rPr lang="en-US" sz="1000" b="1" kern="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c</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2" name="テキスト ボックス 196">
            <a:extLst>
              <a:ext uri="{FF2B5EF4-FFF2-40B4-BE49-F238E27FC236}">
                <a16:creationId xmlns:a16="http://schemas.microsoft.com/office/drawing/2014/main" id="{8572A1EA-F5FC-D0BE-D028-ACC52CCFAC6F}"/>
              </a:ext>
            </a:extLst>
          </p:cNvPr>
          <p:cNvSpPr txBox="1">
            <a:spLocks noChangeAspect="1" noEditPoints="1" noChangeArrowheads="1" noChangeShapeType="1" noTextEdit="1"/>
          </p:cNvSpPr>
          <p:nvPr/>
        </p:nvSpPr>
        <p:spPr>
          <a:xfrm>
            <a:off x="3797674" y="553161"/>
            <a:ext cx="149860" cy="256540"/>
          </a:xfrm>
          <a:prstGeom prst="rect">
            <a:avLst/>
          </a:prstGeom>
          <a:noFill/>
        </p:spPr>
        <p:txBody>
          <a:bodyPr wrap="square" rtlCol="0">
            <a:spAutoFit/>
          </a:bodyPr>
          <a:lstStyle/>
          <a:p>
            <a:pPr algn="just">
              <a:lnSpc>
                <a:spcPts val="1300"/>
              </a:lnSpc>
            </a:pPr>
            <a:r>
              <a:rPr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d</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3" name="テキスト ボックス 196">
            <a:extLst>
              <a:ext uri="{FF2B5EF4-FFF2-40B4-BE49-F238E27FC236}">
                <a16:creationId xmlns:a16="http://schemas.microsoft.com/office/drawing/2014/main" id="{36D7B2AF-4A24-F2CF-AC17-48D3FA076333}"/>
              </a:ext>
            </a:extLst>
          </p:cNvPr>
          <p:cNvSpPr txBox="1">
            <a:spLocks noChangeAspect="1" noEditPoints="1" noChangeArrowheads="1" noChangeShapeType="1" noTextEdit="1"/>
          </p:cNvSpPr>
          <p:nvPr/>
        </p:nvSpPr>
        <p:spPr>
          <a:xfrm>
            <a:off x="4694851" y="553161"/>
            <a:ext cx="149860" cy="256540"/>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e</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24" name="テキスト ボックス 196">
            <a:extLst>
              <a:ext uri="{FF2B5EF4-FFF2-40B4-BE49-F238E27FC236}">
                <a16:creationId xmlns:a16="http://schemas.microsoft.com/office/drawing/2014/main" id="{3AC6FC70-A66B-01AC-FA41-069D1E194722}"/>
              </a:ext>
            </a:extLst>
          </p:cNvPr>
          <p:cNvSpPr txBox="1">
            <a:spLocks noChangeAspect="1" noEditPoints="1" noChangeArrowheads="1" noChangeShapeType="1" noTextEdit="1"/>
          </p:cNvSpPr>
          <p:nvPr/>
        </p:nvSpPr>
        <p:spPr>
          <a:xfrm>
            <a:off x="5592027" y="553161"/>
            <a:ext cx="149860" cy="256540"/>
          </a:xfrm>
          <a:prstGeom prst="rect">
            <a:avLst/>
          </a:prstGeom>
          <a:noFill/>
        </p:spPr>
        <p:txBody>
          <a:bodyPr wrap="square" rtlCol="0">
            <a:spAutoFit/>
          </a:bodyPr>
          <a:lstStyle/>
          <a:p>
            <a:pPr algn="just">
              <a:lnSpc>
                <a:spcPts val="1300"/>
              </a:lnSpc>
            </a:pPr>
            <a:r>
              <a:rPr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f</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pic>
        <p:nvPicPr>
          <p:cNvPr id="26" name="図 25">
            <a:extLst>
              <a:ext uri="{FF2B5EF4-FFF2-40B4-BE49-F238E27FC236}">
                <a16:creationId xmlns:a16="http://schemas.microsoft.com/office/drawing/2014/main" id="{D5627A6C-25B2-368B-1DC4-8CFBA30BD76A}"/>
              </a:ext>
            </a:extLst>
          </p:cNvPr>
          <p:cNvPicPr>
            <a:picLocks noChangeAspect="1"/>
          </p:cNvPicPr>
          <p:nvPr/>
        </p:nvPicPr>
        <p:blipFill>
          <a:blip r:embed="rId8"/>
          <a:stretch>
            <a:fillRect/>
          </a:stretch>
        </p:blipFill>
        <p:spPr>
          <a:xfrm>
            <a:off x="2938255" y="2395999"/>
            <a:ext cx="868085" cy="1440000"/>
          </a:xfrm>
          <a:prstGeom prst="rect">
            <a:avLst/>
          </a:prstGeom>
        </p:spPr>
      </p:pic>
      <p:pic>
        <p:nvPicPr>
          <p:cNvPr id="28" name="図 27">
            <a:extLst>
              <a:ext uri="{FF2B5EF4-FFF2-40B4-BE49-F238E27FC236}">
                <a16:creationId xmlns:a16="http://schemas.microsoft.com/office/drawing/2014/main" id="{9625C044-FFD1-F33B-8777-9E11F75163FF}"/>
              </a:ext>
            </a:extLst>
          </p:cNvPr>
          <p:cNvPicPr>
            <a:picLocks noChangeAspect="1"/>
          </p:cNvPicPr>
          <p:nvPr/>
        </p:nvPicPr>
        <p:blipFill>
          <a:blip r:embed="rId9"/>
          <a:stretch>
            <a:fillRect/>
          </a:stretch>
        </p:blipFill>
        <p:spPr>
          <a:xfrm>
            <a:off x="2040875" y="2395999"/>
            <a:ext cx="883404" cy="1440000"/>
          </a:xfrm>
          <a:prstGeom prst="rect">
            <a:avLst/>
          </a:prstGeom>
        </p:spPr>
      </p:pic>
      <p:pic>
        <p:nvPicPr>
          <p:cNvPr id="30" name="図 29">
            <a:extLst>
              <a:ext uri="{FF2B5EF4-FFF2-40B4-BE49-F238E27FC236}">
                <a16:creationId xmlns:a16="http://schemas.microsoft.com/office/drawing/2014/main" id="{7BC07E8D-5CF2-BC31-ECC4-9D2E8A01E51A}"/>
              </a:ext>
            </a:extLst>
          </p:cNvPr>
          <p:cNvPicPr>
            <a:picLocks noChangeAspect="1"/>
          </p:cNvPicPr>
          <p:nvPr/>
        </p:nvPicPr>
        <p:blipFill>
          <a:blip r:embed="rId10"/>
          <a:stretch>
            <a:fillRect/>
          </a:stretch>
        </p:blipFill>
        <p:spPr>
          <a:xfrm>
            <a:off x="1174133" y="2395999"/>
            <a:ext cx="852766" cy="1440000"/>
          </a:xfrm>
          <a:prstGeom prst="rect">
            <a:avLst/>
          </a:prstGeom>
        </p:spPr>
      </p:pic>
      <p:pic>
        <p:nvPicPr>
          <p:cNvPr id="32" name="図 31">
            <a:extLst>
              <a:ext uri="{FF2B5EF4-FFF2-40B4-BE49-F238E27FC236}">
                <a16:creationId xmlns:a16="http://schemas.microsoft.com/office/drawing/2014/main" id="{95BC6FE3-CC58-5B50-8E50-98B118F16FD0}"/>
              </a:ext>
            </a:extLst>
          </p:cNvPr>
          <p:cNvPicPr>
            <a:picLocks noChangeAspect="1"/>
          </p:cNvPicPr>
          <p:nvPr/>
        </p:nvPicPr>
        <p:blipFill>
          <a:blip r:embed="rId11"/>
          <a:stretch>
            <a:fillRect/>
          </a:stretch>
        </p:blipFill>
        <p:spPr>
          <a:xfrm>
            <a:off x="4676845" y="2395999"/>
            <a:ext cx="939574" cy="1440000"/>
          </a:xfrm>
          <a:prstGeom prst="rect">
            <a:avLst/>
          </a:prstGeom>
        </p:spPr>
      </p:pic>
      <p:pic>
        <p:nvPicPr>
          <p:cNvPr id="34" name="図 33">
            <a:extLst>
              <a:ext uri="{FF2B5EF4-FFF2-40B4-BE49-F238E27FC236}">
                <a16:creationId xmlns:a16="http://schemas.microsoft.com/office/drawing/2014/main" id="{4053AECF-684E-F6C8-E37A-D84E4BA93580}"/>
              </a:ext>
            </a:extLst>
          </p:cNvPr>
          <p:cNvPicPr>
            <a:picLocks noChangeAspect="1"/>
          </p:cNvPicPr>
          <p:nvPr/>
        </p:nvPicPr>
        <p:blipFill>
          <a:blip r:embed="rId12"/>
          <a:stretch>
            <a:fillRect/>
          </a:stretch>
        </p:blipFill>
        <p:spPr>
          <a:xfrm>
            <a:off x="5630393" y="2395999"/>
            <a:ext cx="875194" cy="1440000"/>
          </a:xfrm>
          <a:prstGeom prst="rect">
            <a:avLst/>
          </a:prstGeom>
        </p:spPr>
      </p:pic>
      <p:pic>
        <p:nvPicPr>
          <p:cNvPr id="36" name="図 35">
            <a:extLst>
              <a:ext uri="{FF2B5EF4-FFF2-40B4-BE49-F238E27FC236}">
                <a16:creationId xmlns:a16="http://schemas.microsoft.com/office/drawing/2014/main" id="{0FDAFF2A-5E2F-67AD-D386-AC3A35BE88A6}"/>
              </a:ext>
            </a:extLst>
          </p:cNvPr>
          <p:cNvPicPr>
            <a:picLocks noChangeAspect="1"/>
          </p:cNvPicPr>
          <p:nvPr/>
        </p:nvPicPr>
        <p:blipFill>
          <a:blip r:embed="rId13"/>
          <a:stretch>
            <a:fillRect/>
          </a:stretch>
        </p:blipFill>
        <p:spPr>
          <a:xfrm>
            <a:off x="3820316" y="2395999"/>
            <a:ext cx="842553" cy="1440000"/>
          </a:xfrm>
          <a:prstGeom prst="rect">
            <a:avLst/>
          </a:prstGeom>
        </p:spPr>
      </p:pic>
      <p:sp>
        <p:nvSpPr>
          <p:cNvPr id="38" name="テキスト ボックス 196">
            <a:extLst>
              <a:ext uri="{FF2B5EF4-FFF2-40B4-BE49-F238E27FC236}">
                <a16:creationId xmlns:a16="http://schemas.microsoft.com/office/drawing/2014/main" id="{E99024FB-311E-8446-39D8-F1DE82567FC1}"/>
              </a:ext>
            </a:extLst>
          </p:cNvPr>
          <p:cNvSpPr txBox="1">
            <a:spLocks noChangeAspect="1" noEditPoints="1" noChangeArrowheads="1" noChangeShapeType="1" noTextEdit="1"/>
          </p:cNvSpPr>
          <p:nvPr/>
        </p:nvSpPr>
        <p:spPr>
          <a:xfrm>
            <a:off x="1106143" y="2247520"/>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g</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39" name="テキスト ボックス 207">
            <a:extLst>
              <a:ext uri="{FF2B5EF4-FFF2-40B4-BE49-F238E27FC236}">
                <a16:creationId xmlns:a16="http://schemas.microsoft.com/office/drawing/2014/main" id="{06EDAEC7-6159-F98C-05EC-EEB8BF8762E1}"/>
              </a:ext>
            </a:extLst>
          </p:cNvPr>
          <p:cNvSpPr txBox="1">
            <a:spLocks noChangeAspect="1" noEditPoints="1" noChangeArrowheads="1" noChangeShapeType="1" noTextEdit="1"/>
          </p:cNvSpPr>
          <p:nvPr/>
        </p:nvSpPr>
        <p:spPr>
          <a:xfrm>
            <a:off x="2003320" y="2247520"/>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h</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40" name="テキスト ボックス 196">
            <a:extLst>
              <a:ext uri="{FF2B5EF4-FFF2-40B4-BE49-F238E27FC236}">
                <a16:creationId xmlns:a16="http://schemas.microsoft.com/office/drawing/2014/main" id="{706B914B-5228-CBE1-81DB-C5F6209F8002}"/>
              </a:ext>
            </a:extLst>
          </p:cNvPr>
          <p:cNvSpPr txBox="1">
            <a:spLocks noChangeAspect="1" noEditPoints="1" noChangeArrowheads="1" noChangeShapeType="1" noTextEdit="1"/>
          </p:cNvSpPr>
          <p:nvPr/>
        </p:nvSpPr>
        <p:spPr>
          <a:xfrm>
            <a:off x="2900497" y="2247520"/>
            <a:ext cx="149860" cy="250453"/>
          </a:xfrm>
          <a:prstGeom prst="rect">
            <a:avLst/>
          </a:prstGeom>
          <a:noFill/>
        </p:spPr>
        <p:txBody>
          <a:bodyPr wrap="square" rtlCol="0">
            <a:spAutoFit/>
          </a:bodyPr>
          <a:lstStyle/>
          <a:p>
            <a:pPr algn="just">
              <a:lnSpc>
                <a:spcPts val="1300"/>
              </a:lnSpc>
            </a:pPr>
            <a:r>
              <a:rPr lang="en-US" sz="1000" b="1" kern="12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i</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41" name="テキスト ボックス 196">
            <a:extLst>
              <a:ext uri="{FF2B5EF4-FFF2-40B4-BE49-F238E27FC236}">
                <a16:creationId xmlns:a16="http://schemas.microsoft.com/office/drawing/2014/main" id="{B8BAEDA8-D2D8-6273-531A-E9F3AE85D061}"/>
              </a:ext>
            </a:extLst>
          </p:cNvPr>
          <p:cNvSpPr txBox="1">
            <a:spLocks noChangeAspect="1" noEditPoints="1" noChangeArrowheads="1" noChangeShapeType="1" noTextEdit="1"/>
          </p:cNvSpPr>
          <p:nvPr/>
        </p:nvSpPr>
        <p:spPr>
          <a:xfrm>
            <a:off x="3797674" y="2247520"/>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j</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42" name="テキスト ボックス 196">
            <a:extLst>
              <a:ext uri="{FF2B5EF4-FFF2-40B4-BE49-F238E27FC236}">
                <a16:creationId xmlns:a16="http://schemas.microsoft.com/office/drawing/2014/main" id="{E2DD0020-46E5-AE7C-E073-B90B720233A5}"/>
              </a:ext>
            </a:extLst>
          </p:cNvPr>
          <p:cNvSpPr txBox="1">
            <a:spLocks noChangeAspect="1" noEditPoints="1" noChangeArrowheads="1" noChangeShapeType="1" noTextEdit="1"/>
          </p:cNvSpPr>
          <p:nvPr/>
        </p:nvSpPr>
        <p:spPr>
          <a:xfrm>
            <a:off x="4694851" y="2247520"/>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k</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43" name="テキスト ボックス 196">
            <a:extLst>
              <a:ext uri="{FF2B5EF4-FFF2-40B4-BE49-F238E27FC236}">
                <a16:creationId xmlns:a16="http://schemas.microsoft.com/office/drawing/2014/main" id="{64F032A8-D524-B251-0B16-C88F5B890F09}"/>
              </a:ext>
            </a:extLst>
          </p:cNvPr>
          <p:cNvSpPr txBox="1">
            <a:spLocks noChangeAspect="1" noEditPoints="1" noChangeArrowheads="1" noChangeShapeType="1" noTextEdit="1"/>
          </p:cNvSpPr>
          <p:nvPr/>
        </p:nvSpPr>
        <p:spPr>
          <a:xfrm>
            <a:off x="5592027" y="2247520"/>
            <a:ext cx="149860" cy="256540"/>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l</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pic>
        <p:nvPicPr>
          <p:cNvPr id="45" name="図 44">
            <a:extLst>
              <a:ext uri="{FF2B5EF4-FFF2-40B4-BE49-F238E27FC236}">
                <a16:creationId xmlns:a16="http://schemas.microsoft.com/office/drawing/2014/main" id="{FA000F87-E8C4-49BF-9A20-D9BB942C14D2}"/>
              </a:ext>
            </a:extLst>
          </p:cNvPr>
          <p:cNvPicPr>
            <a:picLocks noChangeAspect="1"/>
          </p:cNvPicPr>
          <p:nvPr/>
        </p:nvPicPr>
        <p:blipFill>
          <a:blip r:embed="rId14"/>
          <a:stretch>
            <a:fillRect/>
          </a:stretch>
        </p:blipFill>
        <p:spPr>
          <a:xfrm>
            <a:off x="2901161" y="4068321"/>
            <a:ext cx="873443" cy="1440000"/>
          </a:xfrm>
          <a:prstGeom prst="rect">
            <a:avLst/>
          </a:prstGeom>
        </p:spPr>
      </p:pic>
      <p:pic>
        <p:nvPicPr>
          <p:cNvPr id="47" name="図 46">
            <a:extLst>
              <a:ext uri="{FF2B5EF4-FFF2-40B4-BE49-F238E27FC236}">
                <a16:creationId xmlns:a16="http://schemas.microsoft.com/office/drawing/2014/main" id="{581447F6-E94D-7E2F-3E00-D690D9963357}"/>
              </a:ext>
            </a:extLst>
          </p:cNvPr>
          <p:cNvPicPr>
            <a:picLocks noChangeAspect="1"/>
          </p:cNvPicPr>
          <p:nvPr/>
        </p:nvPicPr>
        <p:blipFill>
          <a:blip r:embed="rId15"/>
          <a:stretch>
            <a:fillRect/>
          </a:stretch>
        </p:blipFill>
        <p:spPr>
          <a:xfrm>
            <a:off x="2034696" y="4068321"/>
            <a:ext cx="873443" cy="1440000"/>
          </a:xfrm>
          <a:prstGeom prst="rect">
            <a:avLst/>
          </a:prstGeom>
        </p:spPr>
      </p:pic>
      <p:pic>
        <p:nvPicPr>
          <p:cNvPr id="49" name="図 48">
            <a:extLst>
              <a:ext uri="{FF2B5EF4-FFF2-40B4-BE49-F238E27FC236}">
                <a16:creationId xmlns:a16="http://schemas.microsoft.com/office/drawing/2014/main" id="{FCE6BFCF-6ADC-AC37-C5B3-88D622673267}"/>
              </a:ext>
            </a:extLst>
          </p:cNvPr>
          <p:cNvPicPr>
            <a:picLocks noChangeAspect="1"/>
          </p:cNvPicPr>
          <p:nvPr/>
        </p:nvPicPr>
        <p:blipFill>
          <a:blip r:embed="rId16"/>
          <a:stretch>
            <a:fillRect/>
          </a:stretch>
        </p:blipFill>
        <p:spPr>
          <a:xfrm>
            <a:off x="5630393" y="4068321"/>
            <a:ext cx="902951" cy="1440000"/>
          </a:xfrm>
          <a:prstGeom prst="rect">
            <a:avLst/>
          </a:prstGeom>
        </p:spPr>
      </p:pic>
      <p:pic>
        <p:nvPicPr>
          <p:cNvPr id="51" name="図 50">
            <a:extLst>
              <a:ext uri="{FF2B5EF4-FFF2-40B4-BE49-F238E27FC236}">
                <a16:creationId xmlns:a16="http://schemas.microsoft.com/office/drawing/2014/main" id="{B3C49185-3341-10B8-FE5E-AF206EB8B378}"/>
              </a:ext>
            </a:extLst>
          </p:cNvPr>
          <p:cNvPicPr>
            <a:picLocks noChangeAspect="1"/>
          </p:cNvPicPr>
          <p:nvPr/>
        </p:nvPicPr>
        <p:blipFill>
          <a:blip r:embed="rId17"/>
          <a:stretch>
            <a:fillRect/>
          </a:stretch>
        </p:blipFill>
        <p:spPr>
          <a:xfrm>
            <a:off x="1174133" y="4068321"/>
            <a:ext cx="867541" cy="1440000"/>
          </a:xfrm>
          <a:prstGeom prst="rect">
            <a:avLst/>
          </a:prstGeom>
        </p:spPr>
      </p:pic>
      <p:pic>
        <p:nvPicPr>
          <p:cNvPr id="53" name="図 52">
            <a:extLst>
              <a:ext uri="{FF2B5EF4-FFF2-40B4-BE49-F238E27FC236}">
                <a16:creationId xmlns:a16="http://schemas.microsoft.com/office/drawing/2014/main" id="{50F3C4B9-A131-7581-4407-1DA51E657183}"/>
              </a:ext>
            </a:extLst>
          </p:cNvPr>
          <p:cNvPicPr>
            <a:picLocks noChangeAspect="1"/>
          </p:cNvPicPr>
          <p:nvPr/>
        </p:nvPicPr>
        <p:blipFill>
          <a:blip r:embed="rId18"/>
          <a:stretch>
            <a:fillRect/>
          </a:stretch>
        </p:blipFill>
        <p:spPr>
          <a:xfrm>
            <a:off x="4663599" y="4068321"/>
            <a:ext cx="973770" cy="1440000"/>
          </a:xfrm>
          <a:prstGeom prst="rect">
            <a:avLst/>
          </a:prstGeom>
        </p:spPr>
      </p:pic>
      <p:pic>
        <p:nvPicPr>
          <p:cNvPr id="55" name="図 54">
            <a:extLst>
              <a:ext uri="{FF2B5EF4-FFF2-40B4-BE49-F238E27FC236}">
                <a16:creationId xmlns:a16="http://schemas.microsoft.com/office/drawing/2014/main" id="{ADE27ACF-A0E2-38ED-7BF0-D5BECC3572E7}"/>
              </a:ext>
            </a:extLst>
          </p:cNvPr>
          <p:cNvPicPr>
            <a:picLocks noChangeAspect="1"/>
          </p:cNvPicPr>
          <p:nvPr/>
        </p:nvPicPr>
        <p:blipFill>
          <a:blip r:embed="rId19"/>
          <a:stretch>
            <a:fillRect/>
          </a:stretch>
        </p:blipFill>
        <p:spPr>
          <a:xfrm>
            <a:off x="3767626" y="4068321"/>
            <a:ext cx="902951" cy="1440000"/>
          </a:xfrm>
          <a:prstGeom prst="rect">
            <a:avLst/>
          </a:prstGeom>
        </p:spPr>
      </p:pic>
      <p:sp>
        <p:nvSpPr>
          <p:cNvPr id="56" name="テキスト ボックス 196">
            <a:extLst>
              <a:ext uri="{FF2B5EF4-FFF2-40B4-BE49-F238E27FC236}">
                <a16:creationId xmlns:a16="http://schemas.microsoft.com/office/drawing/2014/main" id="{CB705970-2023-E896-CE1F-69A712ED701A}"/>
              </a:ext>
            </a:extLst>
          </p:cNvPr>
          <p:cNvSpPr txBox="1">
            <a:spLocks noChangeAspect="1" noEditPoints="1" noChangeArrowheads="1" noChangeShapeType="1" noTextEdit="1"/>
          </p:cNvSpPr>
          <p:nvPr/>
        </p:nvSpPr>
        <p:spPr>
          <a:xfrm>
            <a:off x="1106143" y="3939018"/>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m</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57" name="テキスト ボックス 207">
            <a:extLst>
              <a:ext uri="{FF2B5EF4-FFF2-40B4-BE49-F238E27FC236}">
                <a16:creationId xmlns:a16="http://schemas.microsoft.com/office/drawing/2014/main" id="{AB1137E1-D1F4-6B80-1A83-1967971FC42D}"/>
              </a:ext>
            </a:extLst>
          </p:cNvPr>
          <p:cNvSpPr txBox="1">
            <a:spLocks noChangeAspect="1" noEditPoints="1" noChangeArrowheads="1" noChangeShapeType="1" noTextEdit="1"/>
          </p:cNvSpPr>
          <p:nvPr/>
        </p:nvSpPr>
        <p:spPr>
          <a:xfrm>
            <a:off x="1997530" y="3983979"/>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n</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58" name="テキスト ボックス 196">
            <a:extLst>
              <a:ext uri="{FF2B5EF4-FFF2-40B4-BE49-F238E27FC236}">
                <a16:creationId xmlns:a16="http://schemas.microsoft.com/office/drawing/2014/main" id="{F2BCBB78-137A-88E3-6E0D-8E5DDC91FC3A}"/>
              </a:ext>
            </a:extLst>
          </p:cNvPr>
          <p:cNvSpPr txBox="1">
            <a:spLocks noChangeAspect="1" noEditPoints="1" noChangeArrowheads="1" noChangeShapeType="1" noTextEdit="1"/>
          </p:cNvSpPr>
          <p:nvPr/>
        </p:nvSpPr>
        <p:spPr>
          <a:xfrm>
            <a:off x="2900497" y="3939018"/>
            <a:ext cx="149860" cy="250453"/>
          </a:xfrm>
          <a:prstGeom prst="rect">
            <a:avLst/>
          </a:prstGeom>
          <a:noFill/>
        </p:spPr>
        <p:txBody>
          <a:bodyPr wrap="square" rtlCol="0">
            <a:spAutoFit/>
          </a:bodyPr>
          <a:lstStyle/>
          <a:p>
            <a:pPr algn="just">
              <a:lnSpc>
                <a:spcPts val="1300"/>
              </a:lnSpc>
            </a:pPr>
            <a:r>
              <a:rPr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o</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59" name="テキスト ボックス 196">
            <a:extLst>
              <a:ext uri="{FF2B5EF4-FFF2-40B4-BE49-F238E27FC236}">
                <a16:creationId xmlns:a16="http://schemas.microsoft.com/office/drawing/2014/main" id="{298ADBFF-34E0-5D49-8792-F8D03BAC3577}"/>
              </a:ext>
            </a:extLst>
          </p:cNvPr>
          <p:cNvSpPr txBox="1">
            <a:spLocks noChangeAspect="1" noEditPoints="1" noChangeArrowheads="1" noChangeShapeType="1" noTextEdit="1"/>
          </p:cNvSpPr>
          <p:nvPr/>
        </p:nvSpPr>
        <p:spPr>
          <a:xfrm>
            <a:off x="3797674" y="3939018"/>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p</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60" name="テキスト ボックス 196">
            <a:extLst>
              <a:ext uri="{FF2B5EF4-FFF2-40B4-BE49-F238E27FC236}">
                <a16:creationId xmlns:a16="http://schemas.microsoft.com/office/drawing/2014/main" id="{DA30483A-088A-DE2B-50F9-6B54ECC35ED7}"/>
              </a:ext>
            </a:extLst>
          </p:cNvPr>
          <p:cNvSpPr txBox="1">
            <a:spLocks noChangeAspect="1" noEditPoints="1" noChangeArrowheads="1" noChangeShapeType="1" noTextEdit="1"/>
          </p:cNvSpPr>
          <p:nvPr/>
        </p:nvSpPr>
        <p:spPr>
          <a:xfrm>
            <a:off x="4694851" y="3939018"/>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q</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61" name="テキスト ボックス 196">
            <a:extLst>
              <a:ext uri="{FF2B5EF4-FFF2-40B4-BE49-F238E27FC236}">
                <a16:creationId xmlns:a16="http://schemas.microsoft.com/office/drawing/2014/main" id="{ACB7FBFC-9515-E393-B05B-E1C5EE0501F3}"/>
              </a:ext>
            </a:extLst>
          </p:cNvPr>
          <p:cNvSpPr txBox="1">
            <a:spLocks noChangeAspect="1" noEditPoints="1" noChangeArrowheads="1" noChangeShapeType="1" noTextEdit="1"/>
          </p:cNvSpPr>
          <p:nvPr/>
        </p:nvSpPr>
        <p:spPr>
          <a:xfrm>
            <a:off x="5592027" y="3939018"/>
            <a:ext cx="149860" cy="250453"/>
          </a:xfrm>
          <a:prstGeom prst="rect">
            <a:avLst/>
          </a:prstGeom>
          <a:noFill/>
        </p:spPr>
        <p:txBody>
          <a:bodyPr wrap="square" rtlCol="0">
            <a:spAutoFit/>
          </a:bodyPr>
          <a:lstStyle/>
          <a:p>
            <a:pPr algn="just">
              <a:lnSpc>
                <a:spcPts val="1300"/>
              </a:lnSpc>
            </a:pPr>
            <a:r>
              <a:rPr lang="en-US" altLang="ja-JP" sz="1000" b="1" dirty="0">
                <a:solidFill>
                  <a:srgbClr val="000000"/>
                </a:solidFill>
                <a:effectLst/>
                <a:latin typeface="Arial" panose="020B0604020202020204" pitchFamily="34" charset="0"/>
                <a:ea typeface="SimSun" panose="02010600030101010101" pitchFamily="2" charset="-122"/>
                <a:cs typeface="Times New Roman" panose="02020603050405020304" pitchFamily="18" charset="0"/>
              </a:rPr>
              <a:t>r</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62" name="テキスト ボックス 61">
            <a:extLst>
              <a:ext uri="{FF2B5EF4-FFF2-40B4-BE49-F238E27FC236}">
                <a16:creationId xmlns:a16="http://schemas.microsoft.com/office/drawing/2014/main" id="{CDCE813C-25DC-8EFB-D142-FD0352165BED}"/>
              </a:ext>
            </a:extLst>
          </p:cNvPr>
          <p:cNvSpPr txBox="1"/>
          <p:nvPr/>
        </p:nvSpPr>
        <p:spPr>
          <a:xfrm>
            <a:off x="546131" y="5798031"/>
            <a:ext cx="5822544" cy="2276842"/>
          </a:xfrm>
          <a:prstGeom prst="rect">
            <a:avLst/>
          </a:prstGeom>
          <a:noFill/>
        </p:spPr>
        <p:txBody>
          <a:bodyPr wrap="square">
            <a:spAutoFit/>
          </a:bodyPr>
          <a:lstStyle/>
          <a:p>
            <a:pPr algn="just">
              <a:lnSpc>
                <a:spcPct val="200000"/>
              </a:lnSpc>
              <a:spcAft>
                <a:spcPts val="600"/>
              </a:spcAft>
            </a:pPr>
            <a:r>
              <a:rPr lang="en-US" altLang="ja-JP" sz="1000" b="1" dirty="0">
                <a:effectLst/>
                <a:latin typeface="Times New Roman" panose="02020603050405020304" pitchFamily="18" charset="0"/>
                <a:ea typeface="SimSun" panose="02010600030101010101" pitchFamily="2" charset="-122"/>
                <a:cs typeface="Times New Roman" panose="02020603050405020304" pitchFamily="18" charset="0"/>
              </a:rPr>
              <a:t>Fig. S7 </a:t>
            </a:r>
            <a:r>
              <a:rPr lang="en-US" altLang="ja-JP" sz="1000" b="1" dirty="0">
                <a:effectLst/>
                <a:latin typeface="Times New Roman" panose="02020603050405020304" pitchFamily="18" charset="0"/>
                <a:ea typeface="Times New Roman" panose="02020603050405020304" pitchFamily="18" charset="0"/>
                <a:cs typeface="Times New Roman" panose="02020603050405020304" pitchFamily="18" charset="0"/>
              </a:rPr>
              <a:t>The action of ZAG in THP-1-derived Mφ-like cel</a:t>
            </a:r>
            <a:r>
              <a:rPr lang="en-US" altLang="ja-JP" sz="1000" b="1" dirty="0">
                <a:latin typeface="Times New Roman" panose="02020603050405020304" pitchFamily="18" charset="0"/>
                <a:ea typeface="Times New Roman" panose="02020603050405020304" pitchFamily="18" charset="0"/>
                <a:cs typeface="Times New Roman" panose="02020603050405020304" pitchFamily="18" charset="0"/>
              </a:rPr>
              <a:t>ls.</a:t>
            </a:r>
            <a:r>
              <a:rPr lang="en-US" altLang="ja-JP" sz="1000" b="1" dirty="0">
                <a:effectLst/>
                <a:latin typeface="Times New Roman" panose="02020603050405020304" pitchFamily="18" charset="0"/>
                <a:cs typeface="Times New Roman" panose="02020603050405020304" pitchFamily="18" charset="0"/>
              </a:rPr>
              <a:t> </a:t>
            </a:r>
            <a:r>
              <a:rPr lang="en-US" altLang="ja-JP" sz="1000" dirty="0">
                <a:effectLst/>
                <a:latin typeface="Times New Roman" panose="02020603050405020304" pitchFamily="18" charset="0"/>
                <a:cs typeface="Times New Roman" panose="02020603050405020304" pitchFamily="18" charset="0"/>
              </a:rPr>
              <a:t>The expression levels of the indicated surface antigens are denoted as </a:t>
            </a:r>
            <a:r>
              <a:rPr lang="el-GR" altLang="ja-JP" sz="1000" dirty="0">
                <a:effectLst/>
                <a:latin typeface="Times New Roman" panose="02020603050405020304" pitchFamily="18" charset="0"/>
                <a:cs typeface="Times New Roman" panose="02020603050405020304" pitchFamily="18" charset="0"/>
              </a:rPr>
              <a:t>Δ</a:t>
            </a:r>
            <a:r>
              <a:rPr lang="en-US" altLang="ja-JP" sz="1000" dirty="0">
                <a:effectLst/>
                <a:latin typeface="Times New Roman" panose="02020603050405020304" pitchFamily="18" charset="0"/>
                <a:cs typeface="Times New Roman" panose="02020603050405020304" pitchFamily="18" charset="0"/>
              </a:rPr>
              <a:t>MFI by subtracting the MFI of the isotype control from their MFI.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The g</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raph depicts expressions of the indicated surface antigens, with and without indicated concentrations of ZAG (1 </a:t>
            </a:r>
            <a:r>
              <a:rPr lang="el-GR" altLang="ja-JP" sz="1000" dirty="0">
                <a:latin typeface="Times New Roman" panose="02020603050405020304" pitchFamily="18" charset="0"/>
                <a:ea typeface="SimSun" panose="02010600030101010101" pitchFamily="2" charset="-122"/>
                <a:cs typeface="Times New Roman" panose="02020603050405020304" pitchFamily="18" charset="0"/>
              </a:rPr>
              <a:t>μ</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g/mL or </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5 </a:t>
            </a:r>
            <a:r>
              <a:rPr lang="el-GR" altLang="ja-JP" sz="1000" dirty="0">
                <a:effectLst/>
                <a:latin typeface="Times New Roman" panose="02020603050405020304" pitchFamily="18" charset="0"/>
                <a:ea typeface="SimSun" panose="02010600030101010101" pitchFamily="2" charset="-122"/>
                <a:cs typeface="Times New Roman" panose="02020603050405020304" pitchFamily="18" charset="0"/>
              </a:rPr>
              <a:t>μ</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g/mL) in the M1 polarized (a–f), M2 polarized (g–l), and non-polarized condition (m–r).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The Kruskal–Wallis </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test </a:t>
            </a:r>
            <a:r>
              <a:rPr lang="en-US" altLang="ja-JP" sz="1000">
                <a:effectLst/>
                <a:latin typeface="Times New Roman" panose="02020603050405020304" pitchFamily="18" charset="0"/>
                <a:ea typeface="SimSun" panose="02010600030101010101" pitchFamily="2" charset="-122"/>
                <a:cs typeface="Times New Roman" panose="02020603050405020304" pitchFamily="18" charset="0"/>
              </a:rPr>
              <a:t>and Dunn's </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multiple </a:t>
            </a:r>
            <a:r>
              <a:rPr lang="en-US" altLang="ja-JP" sz="1000" dirty="0">
                <a:latin typeface="Times New Roman" panose="02020603050405020304" pitchFamily="18" charset="0"/>
                <a:ea typeface="SimSun" panose="02010600030101010101" pitchFamily="2" charset="-122"/>
                <a:cs typeface="Times New Roman" panose="02020603050405020304" pitchFamily="18" charset="0"/>
              </a:rPr>
              <a:t>comparisons test are conducted for multiple comparisons. Actual </a:t>
            </a:r>
            <a:r>
              <a:rPr lang="en-US" altLang="ja-JP" sz="1000" i="1" dirty="0">
                <a:effectLst/>
                <a:latin typeface="Times New Roman" panose="02020603050405020304" pitchFamily="18" charset="0"/>
                <a:ea typeface="SimSun" panose="02010600030101010101" pitchFamily="2" charset="-122"/>
                <a:cs typeface="Times New Roman" panose="02020603050405020304" pitchFamily="18" charset="0"/>
              </a:rPr>
              <a:t>p</a:t>
            </a:r>
            <a:r>
              <a:rPr lang="en-US" altLang="ja-JP" sz="1000" dirty="0">
                <a:effectLst/>
                <a:latin typeface="Times New Roman" panose="02020603050405020304" pitchFamily="18" charset="0"/>
                <a:ea typeface="SimSun" panose="02010600030101010101" pitchFamily="2" charset="-122"/>
                <a:cs typeface="Times New Roman" panose="02020603050405020304" pitchFamily="18" charset="0"/>
              </a:rPr>
              <a:t>-values are denoted at the top.</a:t>
            </a:r>
          </a:p>
          <a:p>
            <a:pPr algn="just">
              <a:lnSpc>
                <a:spcPct val="200000"/>
              </a:lnSpc>
              <a:spcAft>
                <a:spcPts val="600"/>
              </a:spcAft>
            </a:pP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Abbreviations: MFI, mean fluorescence intensity; </a:t>
            </a:r>
            <a:r>
              <a:rPr lang="en-US" altLang="ja-JP" sz="1000" dirty="0" err="1">
                <a:latin typeface="Times New Roman" panose="02020603050405020304" pitchFamily="18" charset="0"/>
                <a:ea typeface="PMingLiU" panose="02020500000000000000" pitchFamily="18" charset="-120"/>
                <a:cs typeface="Times New Roman" panose="02020603050405020304" pitchFamily="18" charset="0"/>
              </a:rPr>
              <a:t>ZAG</a:t>
            </a:r>
            <a:r>
              <a:rPr lang="en-US" altLang="ja-JP" sz="1000" dirty="0">
                <a:latin typeface="Times New Roman" panose="02020603050405020304" pitchFamily="18" charset="0"/>
                <a:ea typeface="PMingLiU" panose="02020500000000000000" pitchFamily="18" charset="-120"/>
                <a:cs typeface="Times New Roman" panose="02020603050405020304" pitchFamily="18" charset="0"/>
              </a:rPr>
              <a:t>, alpha-2-glycoprotein 1, zinc-binding</a:t>
            </a:r>
            <a:endParaRPr lang="ja-JP" altLang="ja-JP" sz="1000" dirty="0">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831597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167D3025-E72B-4407-4CD8-18BEEF21CB89}"/>
              </a:ext>
            </a:extLst>
          </p:cNvPr>
          <p:cNvPicPr>
            <a:picLocks noChangeAspect="1"/>
          </p:cNvPicPr>
          <p:nvPr/>
        </p:nvPicPr>
        <p:blipFill>
          <a:blip r:embed="rId3"/>
          <a:stretch>
            <a:fillRect/>
          </a:stretch>
        </p:blipFill>
        <p:spPr>
          <a:xfrm>
            <a:off x="656503" y="387583"/>
            <a:ext cx="2393515" cy="1440000"/>
          </a:xfrm>
          <a:prstGeom prst="rect">
            <a:avLst/>
          </a:prstGeom>
        </p:spPr>
      </p:pic>
      <p:pic>
        <p:nvPicPr>
          <p:cNvPr id="7" name="図 6">
            <a:extLst>
              <a:ext uri="{FF2B5EF4-FFF2-40B4-BE49-F238E27FC236}">
                <a16:creationId xmlns:a16="http://schemas.microsoft.com/office/drawing/2014/main" id="{657F78BC-FB14-FBAD-E8EF-34494E996562}"/>
              </a:ext>
            </a:extLst>
          </p:cNvPr>
          <p:cNvPicPr>
            <a:picLocks noChangeAspect="1"/>
          </p:cNvPicPr>
          <p:nvPr/>
        </p:nvPicPr>
        <p:blipFill>
          <a:blip r:embed="rId4"/>
          <a:stretch>
            <a:fillRect/>
          </a:stretch>
        </p:blipFill>
        <p:spPr>
          <a:xfrm>
            <a:off x="3940563" y="387583"/>
            <a:ext cx="2469967" cy="1440000"/>
          </a:xfrm>
          <a:prstGeom prst="rect">
            <a:avLst/>
          </a:prstGeom>
        </p:spPr>
      </p:pic>
      <p:pic>
        <p:nvPicPr>
          <p:cNvPr id="9" name="図 8">
            <a:extLst>
              <a:ext uri="{FF2B5EF4-FFF2-40B4-BE49-F238E27FC236}">
                <a16:creationId xmlns:a16="http://schemas.microsoft.com/office/drawing/2014/main" id="{5D386FC6-2477-F353-2325-014A3CD17504}"/>
              </a:ext>
            </a:extLst>
          </p:cNvPr>
          <p:cNvPicPr>
            <a:picLocks noChangeAspect="1"/>
          </p:cNvPicPr>
          <p:nvPr/>
        </p:nvPicPr>
        <p:blipFill>
          <a:blip r:embed="rId5"/>
          <a:stretch>
            <a:fillRect/>
          </a:stretch>
        </p:blipFill>
        <p:spPr>
          <a:xfrm>
            <a:off x="664252" y="1919738"/>
            <a:ext cx="2359459" cy="1440000"/>
          </a:xfrm>
          <a:prstGeom prst="rect">
            <a:avLst/>
          </a:prstGeom>
        </p:spPr>
      </p:pic>
      <p:pic>
        <p:nvPicPr>
          <p:cNvPr id="13" name="図 12">
            <a:extLst>
              <a:ext uri="{FF2B5EF4-FFF2-40B4-BE49-F238E27FC236}">
                <a16:creationId xmlns:a16="http://schemas.microsoft.com/office/drawing/2014/main" id="{E30A84A7-CEA7-240B-5B2E-A21872CE1B6A}"/>
              </a:ext>
            </a:extLst>
          </p:cNvPr>
          <p:cNvPicPr>
            <a:picLocks noChangeAspect="1"/>
          </p:cNvPicPr>
          <p:nvPr/>
        </p:nvPicPr>
        <p:blipFill>
          <a:blip r:embed="rId6"/>
          <a:stretch>
            <a:fillRect/>
          </a:stretch>
        </p:blipFill>
        <p:spPr>
          <a:xfrm>
            <a:off x="3967835" y="3451893"/>
            <a:ext cx="2450441" cy="1440000"/>
          </a:xfrm>
          <a:prstGeom prst="rect">
            <a:avLst/>
          </a:prstGeom>
        </p:spPr>
      </p:pic>
      <p:pic>
        <p:nvPicPr>
          <p:cNvPr id="15" name="図 14">
            <a:extLst>
              <a:ext uri="{FF2B5EF4-FFF2-40B4-BE49-F238E27FC236}">
                <a16:creationId xmlns:a16="http://schemas.microsoft.com/office/drawing/2014/main" id="{2C000F49-8E84-7714-FEFD-6570C0D7930C}"/>
              </a:ext>
            </a:extLst>
          </p:cNvPr>
          <p:cNvPicPr>
            <a:picLocks noChangeAspect="1"/>
          </p:cNvPicPr>
          <p:nvPr/>
        </p:nvPicPr>
        <p:blipFill>
          <a:blip r:embed="rId7"/>
          <a:stretch>
            <a:fillRect/>
          </a:stretch>
        </p:blipFill>
        <p:spPr>
          <a:xfrm>
            <a:off x="391370" y="3451893"/>
            <a:ext cx="2641620" cy="1440000"/>
          </a:xfrm>
          <a:prstGeom prst="rect">
            <a:avLst/>
          </a:prstGeom>
        </p:spPr>
      </p:pic>
      <p:pic>
        <p:nvPicPr>
          <p:cNvPr id="11" name="図 10">
            <a:extLst>
              <a:ext uri="{FF2B5EF4-FFF2-40B4-BE49-F238E27FC236}">
                <a16:creationId xmlns:a16="http://schemas.microsoft.com/office/drawing/2014/main" id="{281F2498-D4D7-920D-91F3-789D6A9ACF36}"/>
              </a:ext>
            </a:extLst>
          </p:cNvPr>
          <p:cNvPicPr>
            <a:picLocks noChangeAspect="1"/>
          </p:cNvPicPr>
          <p:nvPr/>
        </p:nvPicPr>
        <p:blipFill>
          <a:blip r:embed="rId8"/>
          <a:stretch>
            <a:fillRect/>
          </a:stretch>
        </p:blipFill>
        <p:spPr>
          <a:xfrm>
            <a:off x="3967835" y="1919738"/>
            <a:ext cx="2450441" cy="1440000"/>
          </a:xfrm>
          <a:prstGeom prst="rect">
            <a:avLst/>
          </a:prstGeom>
        </p:spPr>
      </p:pic>
      <p:pic>
        <p:nvPicPr>
          <p:cNvPr id="21" name="図 20">
            <a:extLst>
              <a:ext uri="{FF2B5EF4-FFF2-40B4-BE49-F238E27FC236}">
                <a16:creationId xmlns:a16="http://schemas.microsoft.com/office/drawing/2014/main" id="{430980EF-1E21-F9C7-2058-75393E23A852}"/>
              </a:ext>
            </a:extLst>
          </p:cNvPr>
          <p:cNvPicPr>
            <a:picLocks noChangeAspect="1"/>
          </p:cNvPicPr>
          <p:nvPr/>
        </p:nvPicPr>
        <p:blipFill>
          <a:blip r:embed="rId9"/>
          <a:stretch>
            <a:fillRect/>
          </a:stretch>
        </p:blipFill>
        <p:spPr>
          <a:xfrm>
            <a:off x="3977597" y="6516203"/>
            <a:ext cx="2440679" cy="1440000"/>
          </a:xfrm>
          <a:prstGeom prst="rect">
            <a:avLst/>
          </a:prstGeom>
        </p:spPr>
      </p:pic>
      <p:pic>
        <p:nvPicPr>
          <p:cNvPr id="23" name="図 22">
            <a:extLst>
              <a:ext uri="{FF2B5EF4-FFF2-40B4-BE49-F238E27FC236}">
                <a16:creationId xmlns:a16="http://schemas.microsoft.com/office/drawing/2014/main" id="{EF7C6577-85AF-B6BF-1A62-22791C4B88D1}"/>
              </a:ext>
            </a:extLst>
          </p:cNvPr>
          <p:cNvPicPr>
            <a:picLocks noChangeAspect="1"/>
          </p:cNvPicPr>
          <p:nvPr/>
        </p:nvPicPr>
        <p:blipFill>
          <a:blip r:embed="rId10"/>
          <a:stretch>
            <a:fillRect/>
          </a:stretch>
        </p:blipFill>
        <p:spPr>
          <a:xfrm>
            <a:off x="647223" y="6516203"/>
            <a:ext cx="2393515" cy="1440000"/>
          </a:xfrm>
          <a:prstGeom prst="rect">
            <a:avLst/>
          </a:prstGeom>
        </p:spPr>
      </p:pic>
      <p:pic>
        <p:nvPicPr>
          <p:cNvPr id="27" name="図 26">
            <a:extLst>
              <a:ext uri="{FF2B5EF4-FFF2-40B4-BE49-F238E27FC236}">
                <a16:creationId xmlns:a16="http://schemas.microsoft.com/office/drawing/2014/main" id="{DFD259AD-E492-9901-4826-71C51E6090CC}"/>
              </a:ext>
            </a:extLst>
          </p:cNvPr>
          <p:cNvPicPr>
            <a:picLocks noChangeAspect="1"/>
          </p:cNvPicPr>
          <p:nvPr/>
        </p:nvPicPr>
        <p:blipFill>
          <a:blip r:embed="rId11"/>
          <a:stretch>
            <a:fillRect/>
          </a:stretch>
        </p:blipFill>
        <p:spPr>
          <a:xfrm>
            <a:off x="382071" y="4984048"/>
            <a:ext cx="2641640" cy="1440000"/>
          </a:xfrm>
          <a:prstGeom prst="rect">
            <a:avLst/>
          </a:prstGeom>
        </p:spPr>
      </p:pic>
      <p:pic>
        <p:nvPicPr>
          <p:cNvPr id="30" name="図 29">
            <a:extLst>
              <a:ext uri="{FF2B5EF4-FFF2-40B4-BE49-F238E27FC236}">
                <a16:creationId xmlns:a16="http://schemas.microsoft.com/office/drawing/2014/main" id="{E9661A59-B07C-7BEC-5E12-AE3D85A6DCE5}"/>
              </a:ext>
            </a:extLst>
          </p:cNvPr>
          <p:cNvPicPr>
            <a:picLocks noChangeAspect="1"/>
          </p:cNvPicPr>
          <p:nvPr/>
        </p:nvPicPr>
        <p:blipFill>
          <a:blip r:embed="rId12"/>
          <a:stretch>
            <a:fillRect/>
          </a:stretch>
        </p:blipFill>
        <p:spPr>
          <a:xfrm>
            <a:off x="3967836" y="4984048"/>
            <a:ext cx="2450440" cy="1440000"/>
          </a:xfrm>
          <a:prstGeom prst="rect">
            <a:avLst/>
          </a:prstGeom>
        </p:spPr>
      </p:pic>
      <p:pic>
        <p:nvPicPr>
          <p:cNvPr id="32" name="図 31">
            <a:extLst>
              <a:ext uri="{FF2B5EF4-FFF2-40B4-BE49-F238E27FC236}">
                <a16:creationId xmlns:a16="http://schemas.microsoft.com/office/drawing/2014/main" id="{AC7E4071-9E52-AF22-483F-034BDA7636E0}"/>
              </a:ext>
            </a:extLst>
          </p:cNvPr>
          <p:cNvPicPr>
            <a:picLocks noChangeAspect="1"/>
          </p:cNvPicPr>
          <p:nvPr/>
        </p:nvPicPr>
        <p:blipFill>
          <a:blip r:embed="rId13"/>
          <a:stretch>
            <a:fillRect/>
          </a:stretch>
        </p:blipFill>
        <p:spPr>
          <a:xfrm>
            <a:off x="3992236" y="8048356"/>
            <a:ext cx="2426040" cy="1440000"/>
          </a:xfrm>
          <a:prstGeom prst="rect">
            <a:avLst/>
          </a:prstGeom>
        </p:spPr>
      </p:pic>
      <p:pic>
        <p:nvPicPr>
          <p:cNvPr id="34" name="図 33">
            <a:extLst>
              <a:ext uri="{FF2B5EF4-FFF2-40B4-BE49-F238E27FC236}">
                <a16:creationId xmlns:a16="http://schemas.microsoft.com/office/drawing/2014/main" id="{8DD61EA4-0ACF-1057-92EC-7C55B97B489E}"/>
              </a:ext>
            </a:extLst>
          </p:cNvPr>
          <p:cNvPicPr>
            <a:picLocks noChangeAspect="1"/>
          </p:cNvPicPr>
          <p:nvPr/>
        </p:nvPicPr>
        <p:blipFill>
          <a:blip r:embed="rId14"/>
          <a:stretch>
            <a:fillRect/>
          </a:stretch>
        </p:blipFill>
        <p:spPr>
          <a:xfrm>
            <a:off x="418561" y="8048356"/>
            <a:ext cx="2641640" cy="1440000"/>
          </a:xfrm>
          <a:prstGeom prst="rect">
            <a:avLst/>
          </a:prstGeom>
        </p:spPr>
      </p:pic>
      <p:sp>
        <p:nvSpPr>
          <p:cNvPr id="43" name="テキスト ボックス 207">
            <a:extLst>
              <a:ext uri="{FF2B5EF4-FFF2-40B4-BE49-F238E27FC236}">
                <a16:creationId xmlns:a16="http://schemas.microsoft.com/office/drawing/2014/main" id="{A79F4FF4-B46E-0518-930A-162EC4BF19FE}"/>
              </a:ext>
            </a:extLst>
          </p:cNvPr>
          <p:cNvSpPr txBox="1">
            <a:spLocks noChangeAspect="1" noEditPoints="1" noChangeArrowheads="1" noChangeShapeType="1" noTextEdit="1"/>
          </p:cNvSpPr>
          <p:nvPr/>
        </p:nvSpPr>
        <p:spPr>
          <a:xfrm>
            <a:off x="235296" y="262356"/>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44" name="テキスト ボックス 196">
            <a:extLst>
              <a:ext uri="{FF2B5EF4-FFF2-40B4-BE49-F238E27FC236}">
                <a16:creationId xmlns:a16="http://schemas.microsoft.com/office/drawing/2014/main" id="{BFABA041-83B3-F2C5-6D08-87B032979557}"/>
              </a:ext>
            </a:extLst>
          </p:cNvPr>
          <p:cNvSpPr txBox="1">
            <a:spLocks noChangeAspect="1" noEditPoints="1" noChangeArrowheads="1" noChangeShapeType="1" noTextEdit="1"/>
          </p:cNvSpPr>
          <p:nvPr/>
        </p:nvSpPr>
        <p:spPr>
          <a:xfrm>
            <a:off x="3731456" y="266630"/>
            <a:ext cx="149860" cy="250453"/>
          </a:xfrm>
          <a:prstGeom prst="rect">
            <a:avLst/>
          </a:prstGeom>
          <a:noFill/>
        </p:spPr>
        <p:txBody>
          <a:bodyPr wrap="square" rtlCol="0">
            <a:spAutoFit/>
          </a:bodyPr>
          <a:lstStyle/>
          <a:p>
            <a:pPr algn="just">
              <a:lnSpc>
                <a:spcPts val="1300"/>
              </a:lnSpc>
            </a:pPr>
            <a:r>
              <a:rPr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b</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45" name="テキスト ボックス 207">
            <a:extLst>
              <a:ext uri="{FF2B5EF4-FFF2-40B4-BE49-F238E27FC236}">
                <a16:creationId xmlns:a16="http://schemas.microsoft.com/office/drawing/2014/main" id="{6BF7AB54-0BD1-8D4F-F7C2-D57EB05C476F}"/>
              </a:ext>
            </a:extLst>
          </p:cNvPr>
          <p:cNvSpPr txBox="1">
            <a:spLocks noChangeAspect="1" noEditPoints="1" noChangeArrowheads="1" noChangeShapeType="1" noTextEdit="1"/>
          </p:cNvSpPr>
          <p:nvPr/>
        </p:nvSpPr>
        <p:spPr>
          <a:xfrm>
            <a:off x="232564" y="1794510"/>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c</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46" name="テキスト ボックス 196">
            <a:extLst>
              <a:ext uri="{FF2B5EF4-FFF2-40B4-BE49-F238E27FC236}">
                <a16:creationId xmlns:a16="http://schemas.microsoft.com/office/drawing/2014/main" id="{213353C6-53B3-7BC4-C368-C18DE56DD546}"/>
              </a:ext>
            </a:extLst>
          </p:cNvPr>
          <p:cNvSpPr txBox="1">
            <a:spLocks noChangeAspect="1" noEditPoints="1" noChangeArrowheads="1" noChangeShapeType="1" noTextEdit="1"/>
          </p:cNvSpPr>
          <p:nvPr/>
        </p:nvSpPr>
        <p:spPr>
          <a:xfrm>
            <a:off x="3734784" y="1794509"/>
            <a:ext cx="149860" cy="250453"/>
          </a:xfrm>
          <a:prstGeom prst="rect">
            <a:avLst/>
          </a:prstGeom>
          <a:noFill/>
        </p:spPr>
        <p:txBody>
          <a:bodyPr wrap="square" rtlCol="0">
            <a:spAutoFit/>
          </a:bodyPr>
          <a:lstStyle/>
          <a:p>
            <a:pPr algn="just">
              <a:lnSpc>
                <a:spcPts val="1300"/>
              </a:lnSpc>
            </a:pPr>
            <a:r>
              <a:rPr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d</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47" name="テキスト ボックス 207">
            <a:extLst>
              <a:ext uri="{FF2B5EF4-FFF2-40B4-BE49-F238E27FC236}">
                <a16:creationId xmlns:a16="http://schemas.microsoft.com/office/drawing/2014/main" id="{0289C932-8C0D-396E-9CDD-426B4D8AAD2C}"/>
              </a:ext>
            </a:extLst>
          </p:cNvPr>
          <p:cNvSpPr txBox="1">
            <a:spLocks noChangeAspect="1" noEditPoints="1" noChangeArrowheads="1" noChangeShapeType="1" noTextEdit="1"/>
          </p:cNvSpPr>
          <p:nvPr/>
        </p:nvSpPr>
        <p:spPr>
          <a:xfrm>
            <a:off x="241510" y="3324282"/>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e</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48" name="テキスト ボックス 196">
            <a:extLst>
              <a:ext uri="{FF2B5EF4-FFF2-40B4-BE49-F238E27FC236}">
                <a16:creationId xmlns:a16="http://schemas.microsoft.com/office/drawing/2014/main" id="{7ACDD0D1-5309-0E7D-C92E-BB4394F86074}"/>
              </a:ext>
            </a:extLst>
          </p:cNvPr>
          <p:cNvSpPr txBox="1">
            <a:spLocks noChangeAspect="1" noEditPoints="1" noChangeArrowheads="1" noChangeShapeType="1" noTextEdit="1"/>
          </p:cNvSpPr>
          <p:nvPr/>
        </p:nvSpPr>
        <p:spPr>
          <a:xfrm>
            <a:off x="3731975" y="3330448"/>
            <a:ext cx="149860" cy="250453"/>
          </a:xfrm>
          <a:prstGeom prst="rect">
            <a:avLst/>
          </a:prstGeom>
          <a:noFill/>
        </p:spPr>
        <p:txBody>
          <a:bodyPr wrap="square" rtlCol="0">
            <a:spAutoFit/>
          </a:bodyPr>
          <a:lstStyle/>
          <a:p>
            <a:pPr algn="just">
              <a:lnSpc>
                <a:spcPts val="1300"/>
              </a:lnSpc>
            </a:pPr>
            <a:r>
              <a:rPr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f</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49" name="テキスト ボックス 207">
            <a:extLst>
              <a:ext uri="{FF2B5EF4-FFF2-40B4-BE49-F238E27FC236}">
                <a16:creationId xmlns:a16="http://schemas.microsoft.com/office/drawing/2014/main" id="{97E5A641-1E70-E9E3-FC76-5FBF17ED3E57}"/>
              </a:ext>
            </a:extLst>
          </p:cNvPr>
          <p:cNvSpPr txBox="1">
            <a:spLocks noChangeAspect="1" noEditPoints="1" noChangeArrowheads="1" noChangeShapeType="1" noTextEdit="1"/>
          </p:cNvSpPr>
          <p:nvPr/>
        </p:nvSpPr>
        <p:spPr>
          <a:xfrm>
            <a:off x="241510" y="4858820"/>
            <a:ext cx="149860" cy="250453"/>
          </a:xfrm>
          <a:prstGeom prst="rect">
            <a:avLst/>
          </a:prstGeom>
          <a:noFill/>
        </p:spPr>
        <p:txBody>
          <a:bodyPr wrap="square" rtlCol="0">
            <a:spAutoFit/>
          </a:bodyPr>
          <a:lstStyle/>
          <a:p>
            <a:pPr algn="just">
              <a:lnSpc>
                <a:spcPts val="1300"/>
              </a:lnSpc>
            </a:pPr>
            <a:r>
              <a:rPr kumimoji="1"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g</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50" name="テキスト ボックス 196">
            <a:extLst>
              <a:ext uri="{FF2B5EF4-FFF2-40B4-BE49-F238E27FC236}">
                <a16:creationId xmlns:a16="http://schemas.microsoft.com/office/drawing/2014/main" id="{6B50474F-203B-5908-C5F5-6B347A7B209C}"/>
              </a:ext>
            </a:extLst>
          </p:cNvPr>
          <p:cNvSpPr txBox="1">
            <a:spLocks noChangeAspect="1" noEditPoints="1" noChangeArrowheads="1" noChangeShapeType="1" noTextEdit="1"/>
          </p:cNvSpPr>
          <p:nvPr/>
        </p:nvSpPr>
        <p:spPr>
          <a:xfrm>
            <a:off x="3739268" y="4850268"/>
            <a:ext cx="149860" cy="250453"/>
          </a:xfrm>
          <a:prstGeom prst="rect">
            <a:avLst/>
          </a:prstGeom>
          <a:noFill/>
        </p:spPr>
        <p:txBody>
          <a:bodyPr wrap="square" rtlCol="0">
            <a:spAutoFit/>
          </a:bodyPr>
          <a:lstStyle/>
          <a:p>
            <a:pPr algn="just">
              <a:lnSpc>
                <a:spcPts val="1300"/>
              </a:lnSpc>
            </a:pPr>
            <a:r>
              <a:rPr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h</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51" name="テキスト ボックス 207">
            <a:extLst>
              <a:ext uri="{FF2B5EF4-FFF2-40B4-BE49-F238E27FC236}">
                <a16:creationId xmlns:a16="http://schemas.microsoft.com/office/drawing/2014/main" id="{241EF380-90D0-BA63-8393-D825705C920E}"/>
              </a:ext>
            </a:extLst>
          </p:cNvPr>
          <p:cNvSpPr txBox="1">
            <a:spLocks noChangeAspect="1" noEditPoints="1" noChangeArrowheads="1" noChangeShapeType="1" noTextEdit="1"/>
          </p:cNvSpPr>
          <p:nvPr/>
        </p:nvSpPr>
        <p:spPr>
          <a:xfrm>
            <a:off x="241510" y="6390989"/>
            <a:ext cx="149860" cy="250453"/>
          </a:xfrm>
          <a:prstGeom prst="rect">
            <a:avLst/>
          </a:prstGeom>
          <a:noFill/>
        </p:spPr>
        <p:txBody>
          <a:bodyPr wrap="square" rtlCol="0">
            <a:spAutoFit/>
          </a:bodyPr>
          <a:lstStyle/>
          <a:p>
            <a:pPr algn="just">
              <a:lnSpc>
                <a:spcPts val="1300"/>
              </a:lnSpc>
            </a:pPr>
            <a:r>
              <a:rPr kumimoji="1"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i</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52" name="テキスト ボックス 196">
            <a:extLst>
              <a:ext uri="{FF2B5EF4-FFF2-40B4-BE49-F238E27FC236}">
                <a16:creationId xmlns:a16="http://schemas.microsoft.com/office/drawing/2014/main" id="{C48BB593-4187-D577-DC14-32CBB911A468}"/>
              </a:ext>
            </a:extLst>
          </p:cNvPr>
          <p:cNvSpPr txBox="1">
            <a:spLocks noChangeAspect="1" noEditPoints="1" noChangeArrowheads="1" noChangeShapeType="1" noTextEdit="1"/>
          </p:cNvSpPr>
          <p:nvPr/>
        </p:nvSpPr>
        <p:spPr>
          <a:xfrm>
            <a:off x="3740921" y="6386207"/>
            <a:ext cx="149860" cy="250453"/>
          </a:xfrm>
          <a:prstGeom prst="rect">
            <a:avLst/>
          </a:prstGeom>
          <a:noFill/>
        </p:spPr>
        <p:txBody>
          <a:bodyPr wrap="square" rtlCol="0">
            <a:spAutoFit/>
          </a:bodyPr>
          <a:lstStyle/>
          <a:p>
            <a:pPr algn="just">
              <a:lnSpc>
                <a:spcPts val="1300"/>
              </a:lnSpc>
            </a:pPr>
            <a:r>
              <a:rPr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j</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53" name="テキスト ボックス 207">
            <a:extLst>
              <a:ext uri="{FF2B5EF4-FFF2-40B4-BE49-F238E27FC236}">
                <a16:creationId xmlns:a16="http://schemas.microsoft.com/office/drawing/2014/main" id="{EF5A183C-0131-113D-FD9B-A8B49F00352B}"/>
              </a:ext>
            </a:extLst>
          </p:cNvPr>
          <p:cNvSpPr txBox="1">
            <a:spLocks noChangeAspect="1" noEditPoints="1" noChangeArrowheads="1" noChangeShapeType="1" noTextEdit="1"/>
          </p:cNvSpPr>
          <p:nvPr/>
        </p:nvSpPr>
        <p:spPr>
          <a:xfrm>
            <a:off x="232564" y="7923130"/>
            <a:ext cx="149860" cy="250453"/>
          </a:xfrm>
          <a:prstGeom prst="rect">
            <a:avLst/>
          </a:prstGeom>
          <a:noFill/>
        </p:spPr>
        <p:txBody>
          <a:bodyPr wrap="square" rtlCol="0">
            <a:spAutoFit/>
          </a:bodyPr>
          <a:lstStyle/>
          <a:p>
            <a:pPr algn="just">
              <a:lnSpc>
                <a:spcPts val="1300"/>
              </a:lnSpc>
            </a:pPr>
            <a:r>
              <a:rPr kumimoji="1" lang="en-US" altLang="ja-JP" sz="1000" b="1" dirty="0">
                <a:solidFill>
                  <a:srgbClr val="000000"/>
                </a:solidFill>
                <a:latin typeface="Arial" panose="020B0604020202020204" pitchFamily="34" charset="0"/>
                <a:ea typeface="SimSun" panose="02010600030101010101" pitchFamily="2" charset="-122"/>
                <a:cs typeface="Times New Roman" panose="02020603050405020304" pitchFamily="18" charset="0"/>
              </a:rPr>
              <a:t>k</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
        <p:nvSpPr>
          <p:cNvPr id="54" name="テキスト ボックス 196">
            <a:extLst>
              <a:ext uri="{FF2B5EF4-FFF2-40B4-BE49-F238E27FC236}">
                <a16:creationId xmlns:a16="http://schemas.microsoft.com/office/drawing/2014/main" id="{CE6277D8-F5CB-3785-34F0-13F09705722B}"/>
              </a:ext>
            </a:extLst>
          </p:cNvPr>
          <p:cNvSpPr txBox="1">
            <a:spLocks noChangeAspect="1" noEditPoints="1" noChangeArrowheads="1" noChangeShapeType="1" noTextEdit="1"/>
          </p:cNvSpPr>
          <p:nvPr/>
        </p:nvSpPr>
        <p:spPr>
          <a:xfrm>
            <a:off x="3730322" y="7922146"/>
            <a:ext cx="149860" cy="250453"/>
          </a:xfrm>
          <a:prstGeom prst="rect">
            <a:avLst/>
          </a:prstGeom>
          <a:noFill/>
        </p:spPr>
        <p:txBody>
          <a:bodyPr wrap="square" rtlCol="0">
            <a:spAutoFit/>
          </a:bodyPr>
          <a:lstStyle/>
          <a:p>
            <a:pPr algn="just">
              <a:lnSpc>
                <a:spcPts val="1300"/>
              </a:lnSpc>
            </a:pPr>
            <a:r>
              <a:rPr lang="en-US" sz="1000" b="1" kern="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m</a:t>
            </a:r>
            <a:endParaRPr lang="ja-JP" sz="1000">
              <a:solidFill>
                <a:srgbClr val="000000"/>
              </a:solidFill>
              <a:effectLst/>
              <a:latin typeface="Palatino Linotype" panose="0204050205050503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67912974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8020</TotalTime>
  <Words>2427</Words>
  <Application>Microsoft Macintosh PowerPoint</Application>
  <PresentationFormat>A4 210 x 297 mm</PresentationFormat>
  <Paragraphs>523</Paragraphs>
  <Slides>16</Slides>
  <Notes>4</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16</vt:i4>
      </vt:variant>
    </vt:vector>
  </HeadingPairs>
  <TitlesOfParts>
    <vt:vector size="24" baseType="lpstr">
      <vt:lpstr>游ゴシック</vt:lpstr>
      <vt:lpstr>Arial</vt:lpstr>
      <vt:lpstr>Calibri</vt:lpstr>
      <vt:lpstr>Calibri Light</vt:lpstr>
      <vt:lpstr>Palatino Linotype</vt:lpstr>
      <vt:lpstr>Segoe UI Historic</vt:lpstr>
      <vt:lpstr>Times New Roman</vt:lpstr>
      <vt:lpstr>Office テーマ</vt:lpstr>
      <vt:lpstr>Additional file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花村 徹</dc:creator>
  <cp:lastModifiedBy>花村 徹</cp:lastModifiedBy>
  <cp:revision>118</cp:revision>
  <dcterms:created xsi:type="dcterms:W3CDTF">2022-02-03T03:59:57Z</dcterms:created>
  <dcterms:modified xsi:type="dcterms:W3CDTF">2023-06-06T03:21:41Z</dcterms:modified>
</cp:coreProperties>
</file>