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6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763691-9904-8B6E-FFBF-CE9BF9D42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D0A05B4-36D0-730B-D966-0DC35C64D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F20645-147D-DD9C-F5A7-D75F378D1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355F65-A47D-6AE8-4CE4-BF2A7143A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F85B79-0988-F714-8F03-816E5E812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788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815A8E-992D-B4E0-DD2E-C7CF237BD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BE9ED6-F2BC-5B08-42AA-5E6BB4D7F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B7EFB5-7F21-65A5-7F11-5B47E19E4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CBFF98-53B2-4E37-D22D-9129D7975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C157C4-9F89-2DAC-E2CF-A32B9FD60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8063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184514-6621-4A35-4F55-0707785AC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DFB940-57D8-3180-1C3E-48320D432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E2DC90-0DDA-3A4B-E743-DE1013E5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C39EFF-2708-FE46-FE7B-4897A6D3C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9ADEE0-A782-306B-B47B-C3DB3A41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724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9B5A53-533F-C2D4-F732-D0BEC4E4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9BA5A9-4F3E-E564-7025-EA54725B57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3B8D3C6-A8A8-BAC9-4FEF-FABA242FE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DF0315-F955-0D3B-4B69-B0B4E62EF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C833F2-3E26-953A-82D2-C2A7C8B17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2C74E3-5282-9582-113D-968D57AB5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6539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9466D3-2407-7CE9-FA3B-D5A2B1796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560F32-4832-38B7-6FF1-0FD82FF3C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E27F63-1FBA-33AD-80F7-DB2462C12F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7054343-4A3B-EE8D-2823-802EA0FFC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B02FAD0-141F-80A0-3FEF-2427A03148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FE4DBFA-92A3-24FC-B7A5-7C4ECB30D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80098E8-8A5C-E93A-3EBA-5D50B4F54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9103560-E21D-6680-DE19-E9737A0FC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2119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D3E897-51D4-5595-F37D-679275F43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FA0D170-DC29-995E-0BA0-8612B428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3AD6A89-CC08-254D-B6CD-43360B528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33AF79B-18B5-CE0E-C99D-DDCA7981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627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915DCB-61DA-8814-B9E5-C32E8BC4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D57F792-A33C-7A78-55FD-59BFB914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4E7612-15A8-6CB1-DDD8-EFC020F4D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3774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5A4BE6-B3FF-BA28-6864-88344EC8E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29FFA5-27A7-B163-1465-4AD8413C9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1C8F3E-CFB6-EAC8-D9CD-91061E0EC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29DCEC-CBE9-86CA-2721-F418F4A31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DA6FDF-BD0B-095D-ED91-2F23B30C7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A67954-4D16-4002-547F-95F3BB5CD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24280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19701B-E94D-641B-7FAF-206451CD1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456A06A-1C51-0FE3-D35A-D5F4FD1264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5AAD7A-8E99-F19F-5364-9A55D52D1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9BEB99B-0EBB-BA00-17E6-120A1D38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1D83A71-919E-DFC1-3312-F7C65EBA1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871049-A1F7-F2E7-E5D8-B16D87E2C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8277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0F5D0B-48D9-AB83-9A32-EA11CF5E4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F68822-553E-A2FB-4478-2F47E8D84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2D860A-E655-0BD7-6B3C-2E2F94DBA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568032-9D91-B044-D2BA-F841AF56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42E217-F01D-A6B9-C8FA-C46BB84C1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087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E1D6758-0E61-2B4A-8124-1C3BE8F85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5C95728-8E0D-7863-94B5-9D05A0871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62F9E0-2587-A719-7C71-FC70EFD39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F044CD-901A-8C87-53CC-D492095D2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F91EF0-2250-9D03-5375-2E877FD5C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995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4FE1738-019C-4C48-8EA9-F0B307EEE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DCDB24-8EE2-33EE-19CC-812C8804F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A619C1-69F3-69F8-6CC8-77EC164A7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86339-80C0-B045-842F-7DA7AB24BDB8}" type="datetimeFigureOut">
              <a:rPr kumimoji="1" lang="zh-CN" altLang="en-US" smtClean="0"/>
              <a:t>2022/10/21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A01A96-5E7A-C026-35E4-91F654B8B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682CD1-4788-F9F2-0B4D-E52868569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DF2D0-1876-1A4A-87A2-C222D7585F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485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9E019688-C942-9685-3D26-79FFCBED3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786419"/>
              </p:ext>
            </p:extLst>
          </p:nvPr>
        </p:nvGraphicFramePr>
        <p:xfrm>
          <a:off x="2636345" y="824767"/>
          <a:ext cx="6497146" cy="4493466"/>
        </p:xfrm>
        <a:graphic>
          <a:graphicData uri="http://schemas.openxmlformats.org/drawingml/2006/table">
            <a:tbl>
              <a:tblPr firstCol="1" lastCol="1">
                <a:tableStyleId>{9D7B26C5-4107-4FEC-AEDC-1716B250A1EF}</a:tableStyleId>
              </a:tblPr>
              <a:tblGrid>
                <a:gridCol w="3248573">
                  <a:extLst>
                    <a:ext uri="{9D8B030D-6E8A-4147-A177-3AD203B41FA5}">
                      <a16:colId xmlns:a16="http://schemas.microsoft.com/office/drawing/2014/main" val="1254396846"/>
                    </a:ext>
                  </a:extLst>
                </a:gridCol>
                <a:gridCol w="3248573">
                  <a:extLst>
                    <a:ext uri="{9D8B030D-6E8A-4147-A177-3AD203B41FA5}">
                      <a16:colId xmlns:a16="http://schemas.microsoft.com/office/drawing/2014/main" val="3174714059"/>
                    </a:ext>
                  </a:extLst>
                </a:gridCol>
              </a:tblGrid>
              <a:tr h="748911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2050564"/>
                  </a:ext>
                </a:extLst>
              </a:tr>
              <a:tr h="748911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27.3±1.7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9342594"/>
                  </a:ext>
                </a:extLst>
              </a:tr>
              <a:tr h="748911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CN" alt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r>
                        <a:rPr lang="zh-CN" alt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0104448"/>
                  </a:ext>
                </a:extLst>
              </a:tr>
              <a:tr h="7489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Hight</a:t>
                      </a:r>
                      <a:r>
                        <a:rPr lang="zh-CN" alt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zh-CN" alt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160.1±9.5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0238669"/>
                  </a:ext>
                </a:extLst>
              </a:tr>
              <a:tr h="748911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Weight </a:t>
                      </a:r>
                      <a:r>
                        <a:rPr lang="zh-CN" alt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kg</a:t>
                      </a:r>
                      <a:r>
                        <a:rPr lang="zh-CN" alt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61.9±11.6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3909358"/>
                  </a:ext>
                </a:extLst>
              </a:tr>
              <a:tr h="748911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BMI</a:t>
                      </a:r>
                      <a:r>
                        <a:rPr lang="zh-CN" alt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kg/m</a:t>
                      </a:r>
                      <a:r>
                        <a:rPr lang="en-US" altLang="zh-CN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24.1±3.5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64855"/>
                  </a:ext>
                </a:extLst>
              </a:tr>
            </a:tbl>
          </a:graphicData>
        </a:graphic>
      </p:graphicFrame>
      <p:cxnSp>
        <p:nvCxnSpPr>
          <p:cNvPr id="2" name="直线连接符 1">
            <a:extLst>
              <a:ext uri="{FF2B5EF4-FFF2-40B4-BE49-F238E27FC236}">
                <a16:creationId xmlns:a16="http://schemas.microsoft.com/office/drawing/2014/main" id="{BAB92BD9-4A20-E8EC-0A5F-9345821EE312}"/>
              </a:ext>
            </a:extLst>
          </p:cNvPr>
          <p:cNvCxnSpPr>
            <a:cxnSpLocks/>
          </p:cNvCxnSpPr>
          <p:nvPr/>
        </p:nvCxnSpPr>
        <p:spPr>
          <a:xfrm>
            <a:off x="2761469" y="1513760"/>
            <a:ext cx="6243635" cy="0"/>
          </a:xfrm>
          <a:prstGeom prst="line">
            <a:avLst/>
          </a:prstGeom>
          <a:ln w="31750" cap="rnd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45C613F0-ED1E-8A76-367E-69DD4817C2D7}"/>
              </a:ext>
            </a:extLst>
          </p:cNvPr>
          <p:cNvSpPr txBox="1"/>
          <p:nvPr/>
        </p:nvSpPr>
        <p:spPr>
          <a:xfrm>
            <a:off x="2636345" y="413395"/>
            <a:ext cx="773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Table1: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Demographics and VBQ score of </a:t>
            </a:r>
            <a:r>
              <a:rPr lang="en-US" altLang="zh-CN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" altLang="zh-CN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healthy adults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0347228-3851-06C2-FFEB-DA1F7540CA80}"/>
              </a:ext>
            </a:extLst>
          </p:cNvPr>
          <p:cNvSpPr txBox="1"/>
          <p:nvPr/>
        </p:nvSpPr>
        <p:spPr>
          <a:xfrm>
            <a:off x="2636346" y="5318233"/>
            <a:ext cx="2093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VBQ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vertebral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</a:p>
        </p:txBody>
      </p:sp>
    </p:spTree>
    <p:extLst>
      <p:ext uri="{BB962C8B-B14F-4D97-AF65-F5344CB8AC3E}">
        <p14:creationId xmlns:p14="http://schemas.microsoft.com/office/powerpoint/2010/main" val="3287015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AE0627E4-A524-D113-A322-DE2B241E6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534223"/>
              </p:ext>
            </p:extLst>
          </p:nvPr>
        </p:nvGraphicFramePr>
        <p:xfrm>
          <a:off x="358506" y="899846"/>
          <a:ext cx="11474987" cy="4676992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1612418">
                  <a:extLst>
                    <a:ext uri="{9D8B030D-6E8A-4147-A177-3AD203B41FA5}">
                      <a16:colId xmlns:a16="http://schemas.microsoft.com/office/drawing/2014/main" val="1706145684"/>
                    </a:ext>
                  </a:extLst>
                </a:gridCol>
                <a:gridCol w="1612418">
                  <a:extLst>
                    <a:ext uri="{9D8B030D-6E8A-4147-A177-3AD203B41FA5}">
                      <a16:colId xmlns:a16="http://schemas.microsoft.com/office/drawing/2014/main" val="435706821"/>
                    </a:ext>
                  </a:extLst>
                </a:gridCol>
                <a:gridCol w="1612418">
                  <a:extLst>
                    <a:ext uri="{9D8B030D-6E8A-4147-A177-3AD203B41FA5}">
                      <a16:colId xmlns:a16="http://schemas.microsoft.com/office/drawing/2014/main" val="713308617"/>
                    </a:ext>
                  </a:extLst>
                </a:gridCol>
                <a:gridCol w="1612418">
                  <a:extLst>
                    <a:ext uri="{9D8B030D-6E8A-4147-A177-3AD203B41FA5}">
                      <a16:colId xmlns:a16="http://schemas.microsoft.com/office/drawing/2014/main" val="3599774121"/>
                    </a:ext>
                  </a:extLst>
                </a:gridCol>
                <a:gridCol w="1800479">
                  <a:extLst>
                    <a:ext uri="{9D8B030D-6E8A-4147-A177-3AD203B41FA5}">
                      <a16:colId xmlns:a16="http://schemas.microsoft.com/office/drawing/2014/main" val="2060378110"/>
                    </a:ext>
                  </a:extLst>
                </a:gridCol>
                <a:gridCol w="1612418">
                  <a:extLst>
                    <a:ext uri="{9D8B030D-6E8A-4147-A177-3AD203B41FA5}">
                      <a16:colId xmlns:a16="http://schemas.microsoft.com/office/drawing/2014/main" val="1439052635"/>
                    </a:ext>
                  </a:extLst>
                </a:gridCol>
                <a:gridCol w="1612418">
                  <a:extLst>
                    <a:ext uri="{9D8B030D-6E8A-4147-A177-3AD203B41FA5}">
                      <a16:colId xmlns:a16="http://schemas.microsoft.com/office/drawing/2014/main" val="2603135543"/>
                    </a:ext>
                  </a:extLst>
                </a:gridCol>
              </a:tblGrid>
              <a:tr h="58462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" altLang="zh-CN" sz="12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agnetic</a:t>
                      </a:r>
                      <a:r>
                        <a:rPr lang="en" altLang="zh-CN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-field </a:t>
                      </a:r>
                      <a:r>
                        <a:rPr lang="en-US" altLang="zh-CN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intensity</a:t>
                      </a:r>
                      <a:r>
                        <a:rPr lang="zh-CN" altLang="zh-CN" sz="1200" dirty="0">
                          <a:effectLst/>
                        </a:rPr>
                        <a:t> 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Echo-time</a:t>
                      </a:r>
                    </a:p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" altLang="zh-CN" sz="12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andwidth</a:t>
                      </a:r>
                      <a:endParaRPr lang="en" altLang="zh-CN" sz="1200" b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(kHz)</a:t>
                      </a:r>
                      <a:endParaRPr lang="en" altLang="zh-CN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(Female)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VBQ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5320422"/>
                  </a:ext>
                </a:extLst>
              </a:tr>
              <a:tr h="58462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1.5T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35.36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41.5±10.7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36/66.7%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2.632±0.280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P=0.0342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1168044"/>
                  </a:ext>
                </a:extLst>
              </a:tr>
              <a:tr h="58462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36.06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40.5±9.2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  <a:p>
                      <a:pPr algn="ctr"/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44/31.8%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2.551±0.395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1767672"/>
                  </a:ext>
                </a:extLst>
              </a:tr>
              <a:tr h="58462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37.03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40.4±6.1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  <a:p>
                      <a:pPr algn="ctr"/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106/43.4%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2.544±0.402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485479"/>
                  </a:ext>
                </a:extLst>
              </a:tr>
              <a:tr h="58462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43.31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40.2±8.3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  <a:p>
                      <a:pPr algn="ctr"/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238/46.2%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2.447±0.350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P=0.0241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4669399"/>
                  </a:ext>
                </a:extLst>
              </a:tr>
              <a:tr h="584624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3.0T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42.7±7.8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  <a:p>
                      <a:pPr algn="ctr"/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202/55.4%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2.074±0.328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9718950"/>
                  </a:ext>
                </a:extLst>
              </a:tr>
              <a:tr h="58462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69.5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41.8±7.4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  <a:p>
                      <a:pPr algn="ctr"/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176/54.5%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2.019±0.388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920577"/>
                  </a:ext>
                </a:extLst>
              </a:tr>
              <a:tr h="58462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76.75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41.9±7.7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  <a:p>
                      <a:pPr algn="ctr"/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158/48.1%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2.014±0.305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zh-CN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3728822"/>
                  </a:ext>
                </a:extLst>
              </a:tr>
            </a:tbl>
          </a:graphicData>
        </a:graphic>
      </p:graphicFrame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7554C7FA-5E3B-A9B7-701E-6DD37E734BFA}"/>
              </a:ext>
            </a:extLst>
          </p:cNvPr>
          <p:cNvCxnSpPr/>
          <p:nvPr/>
        </p:nvCxnSpPr>
        <p:spPr>
          <a:xfrm>
            <a:off x="482321" y="1477108"/>
            <a:ext cx="11193864" cy="0"/>
          </a:xfrm>
          <a:prstGeom prst="line">
            <a:avLst/>
          </a:prstGeom>
          <a:ln w="31750" cap="rnd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AF26B3F3-E73C-6CA2-AF70-2810A21DA9DF}"/>
              </a:ext>
            </a:extLst>
          </p:cNvPr>
          <p:cNvSpPr txBox="1"/>
          <p:nvPr/>
        </p:nvSpPr>
        <p:spPr>
          <a:xfrm>
            <a:off x="358505" y="482007"/>
            <a:ext cx="9438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Table2: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VBQ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agnetic</a:t>
            </a:r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-field strength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Echo-time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Bandwidth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EC5B8C-FDF8-9F64-E77D-280F219ECA62}"/>
              </a:ext>
            </a:extLst>
          </p:cNvPr>
          <p:cNvSpPr txBox="1"/>
          <p:nvPr/>
        </p:nvSpPr>
        <p:spPr>
          <a:xfrm>
            <a:off x="358505" y="5576838"/>
            <a:ext cx="11669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VBQ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vertebral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</a:p>
          <a:p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hoc analysis revealed that the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VBQ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1.5T/11ms/35.36kHz</a:t>
            </a:r>
            <a:r>
              <a:rPr lang="en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was significantly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than that in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1.5T/11ms/43.31kHz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</a:p>
        </p:txBody>
      </p:sp>
    </p:spTree>
    <p:extLst>
      <p:ext uri="{BB962C8B-B14F-4D97-AF65-F5344CB8AC3E}">
        <p14:creationId xmlns:p14="http://schemas.microsoft.com/office/powerpoint/2010/main" val="371379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5">
            <a:extLst>
              <a:ext uri="{FF2B5EF4-FFF2-40B4-BE49-F238E27FC236}">
                <a16:creationId xmlns:a16="http://schemas.microsoft.com/office/drawing/2014/main" id="{47BF3A27-9B1B-6041-C12B-84BBBF233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074601"/>
              </p:ext>
            </p:extLst>
          </p:nvPr>
        </p:nvGraphicFramePr>
        <p:xfrm>
          <a:off x="990543" y="1359467"/>
          <a:ext cx="9229900" cy="3814420"/>
        </p:xfrm>
        <a:graphic>
          <a:graphicData uri="http://schemas.openxmlformats.org/drawingml/2006/table">
            <a:tbl>
              <a:tblPr firstCol="1" lastCol="1">
                <a:tableStyleId>{9D7B26C5-4107-4FEC-AEDC-1716B250A1EF}</a:tableStyleId>
              </a:tblPr>
              <a:tblGrid>
                <a:gridCol w="1845980">
                  <a:extLst>
                    <a:ext uri="{9D8B030D-6E8A-4147-A177-3AD203B41FA5}">
                      <a16:colId xmlns:a16="http://schemas.microsoft.com/office/drawing/2014/main" val="1254396846"/>
                    </a:ext>
                  </a:extLst>
                </a:gridCol>
                <a:gridCol w="1845980">
                  <a:extLst>
                    <a:ext uri="{9D8B030D-6E8A-4147-A177-3AD203B41FA5}">
                      <a16:colId xmlns:a16="http://schemas.microsoft.com/office/drawing/2014/main" val="2181670165"/>
                    </a:ext>
                  </a:extLst>
                </a:gridCol>
                <a:gridCol w="1845980">
                  <a:extLst>
                    <a:ext uri="{9D8B030D-6E8A-4147-A177-3AD203B41FA5}">
                      <a16:colId xmlns:a16="http://schemas.microsoft.com/office/drawing/2014/main" val="2168007775"/>
                    </a:ext>
                  </a:extLst>
                </a:gridCol>
                <a:gridCol w="1845980">
                  <a:extLst>
                    <a:ext uri="{9D8B030D-6E8A-4147-A177-3AD203B41FA5}">
                      <a16:colId xmlns:a16="http://schemas.microsoft.com/office/drawing/2014/main" val="3174714059"/>
                    </a:ext>
                  </a:extLst>
                </a:gridCol>
                <a:gridCol w="1845980">
                  <a:extLst>
                    <a:ext uri="{9D8B030D-6E8A-4147-A177-3AD203B41FA5}">
                      <a16:colId xmlns:a16="http://schemas.microsoft.com/office/drawing/2014/main" val="2685697753"/>
                    </a:ext>
                  </a:extLst>
                </a:gridCol>
              </a:tblGrid>
              <a:tr h="624408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VBQ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050564"/>
                  </a:ext>
                </a:extLst>
              </a:tr>
              <a:tr h="6923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" altLang="zh-CN" sz="11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agnetic</a:t>
                      </a:r>
                      <a:r>
                        <a:rPr lang="en" altLang="zh-CN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-field </a:t>
                      </a:r>
                      <a:r>
                        <a:rPr lang="en-US" altLang="zh-CN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intensity</a:t>
                      </a:r>
                      <a:r>
                        <a:rPr lang="zh-CN" altLang="zh-CN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zh-CN" alt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Echo-time</a:t>
                      </a:r>
                    </a:p>
                    <a:p>
                      <a:pPr algn="ctr"/>
                      <a:r>
                        <a:rPr lang="en-US" altLang="zh-CN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11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</a:t>
                      </a:r>
                      <a:r>
                        <a:rPr lang="en-US" altLang="zh-CN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" altLang="zh-CN" sz="11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andwidth</a:t>
                      </a:r>
                      <a:endParaRPr lang="en" altLang="zh-CN" sz="1100" b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(kHz)</a:t>
                      </a:r>
                      <a:endParaRPr lang="en" altLang="zh-CN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342594"/>
                  </a:ext>
                </a:extLst>
              </a:tr>
              <a:tr h="624408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1.5T</a:t>
                      </a:r>
                    </a:p>
                  </a:txBody>
                  <a:tcPr marL="85456" marR="85456" marT="42728" marB="4272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37.03</a:t>
                      </a:r>
                    </a:p>
                  </a:txBody>
                  <a:tcPr marL="85456" marR="85456" marT="42728" marB="4272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2.419±0.312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0.173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0104448"/>
                  </a:ext>
                </a:extLst>
              </a:tr>
              <a:tr h="62440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43.31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2.367±0.281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＜</a:t>
                      </a:r>
                      <a:r>
                        <a:rPr lang="en-US" altLang="zh-CN" dirty="0"/>
                        <a:t>0.05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0238669"/>
                  </a:ext>
                </a:extLst>
              </a:tr>
              <a:tr h="624408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3.0T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</a:t>
                      </a:r>
                      <a:endParaRPr lang="zh-CN" alt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69.5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1.831±0.221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0.528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909358"/>
                  </a:ext>
                </a:extLst>
              </a:tr>
              <a:tr h="624408">
                <a:tc v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</a:t>
                      </a:r>
                      <a:endParaRPr lang="zh-CN" alt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76.75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1.816±0.254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56" marR="85456" marT="42728" marB="42728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＜</a:t>
                      </a:r>
                      <a:r>
                        <a:rPr lang="en-US" altLang="zh-CN" dirty="0"/>
                        <a:t>0.05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64855"/>
                  </a:ext>
                </a:extLst>
              </a:tr>
            </a:tbl>
          </a:graphicData>
        </a:graphic>
      </p:graphicFrame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575B59D-0522-2D8F-7741-EBC572F4D19F}"/>
              </a:ext>
            </a:extLst>
          </p:cNvPr>
          <p:cNvCxnSpPr>
            <a:cxnSpLocks/>
          </p:cNvCxnSpPr>
          <p:nvPr/>
        </p:nvCxnSpPr>
        <p:spPr>
          <a:xfrm>
            <a:off x="990543" y="1951670"/>
            <a:ext cx="5572302" cy="0"/>
          </a:xfrm>
          <a:prstGeom prst="line">
            <a:avLst/>
          </a:prstGeom>
          <a:ln w="31750" cap="rnd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15543249-C241-20C1-EB62-6AD4977C4F7E}"/>
              </a:ext>
            </a:extLst>
          </p:cNvPr>
          <p:cNvCxnSpPr>
            <a:cxnSpLocks/>
          </p:cNvCxnSpPr>
          <p:nvPr/>
        </p:nvCxnSpPr>
        <p:spPr>
          <a:xfrm>
            <a:off x="990543" y="2671228"/>
            <a:ext cx="9125730" cy="0"/>
          </a:xfrm>
          <a:prstGeom prst="line">
            <a:avLst/>
          </a:prstGeom>
          <a:ln w="31750" cap="rnd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6BD17C45-7CDD-9185-41C3-92FF2FED755B}"/>
              </a:ext>
            </a:extLst>
          </p:cNvPr>
          <p:cNvSpPr txBox="1"/>
          <p:nvPr/>
        </p:nvSpPr>
        <p:spPr>
          <a:xfrm>
            <a:off x="990543" y="926458"/>
            <a:ext cx="9785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Table3: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VBQ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adults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agnetic</a:t>
            </a:r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-field strength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Echo-time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Bandwidth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2881087-B22B-4214-F5E4-DA297D5AB731}"/>
              </a:ext>
            </a:extLst>
          </p:cNvPr>
          <p:cNvSpPr txBox="1"/>
          <p:nvPr/>
        </p:nvSpPr>
        <p:spPr>
          <a:xfrm>
            <a:off x="990543" y="5173887"/>
            <a:ext cx="8596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VBQ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vertebral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</a:t>
            </a:r>
            <a:r>
              <a:rPr kumimoji="1"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</a:p>
        </p:txBody>
      </p:sp>
    </p:spTree>
    <p:extLst>
      <p:ext uri="{BB962C8B-B14F-4D97-AF65-F5344CB8AC3E}">
        <p14:creationId xmlns:p14="http://schemas.microsoft.com/office/powerpoint/2010/main" val="509183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250</Words>
  <Application>Microsoft Macintosh PowerPoint</Application>
  <PresentationFormat>宽屏</PresentationFormat>
  <Paragraphs>104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翔戈</dc:creator>
  <cp:lastModifiedBy>刘 翔戈</cp:lastModifiedBy>
  <cp:revision>17</cp:revision>
  <dcterms:created xsi:type="dcterms:W3CDTF">2022-06-08T06:57:54Z</dcterms:created>
  <dcterms:modified xsi:type="dcterms:W3CDTF">2022-10-21T03:16:45Z</dcterms:modified>
</cp:coreProperties>
</file>