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"/>
  </p:notesMasterIdLst>
  <p:sldIdLst>
    <p:sldId id="257" r:id="rId2"/>
    <p:sldId id="263" r:id="rId3"/>
    <p:sldId id="279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53" userDrawn="1">
          <p15:clr>
            <a:srgbClr val="A4A3A4"/>
          </p15:clr>
        </p15:guide>
        <p15:guide id="2" pos="79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82"/>
    <p:restoredTop sz="96327"/>
  </p:normalViewPr>
  <p:slideViewPr>
    <p:cSldViewPr snapToGrid="0">
      <p:cViewPr varScale="1">
        <p:scale>
          <a:sx n="93" d="100"/>
          <a:sy n="93" d="100"/>
        </p:scale>
        <p:origin x="2880" y="200"/>
      </p:cViewPr>
      <p:guideLst>
        <p:guide orient="horz" pos="4853"/>
        <p:guide pos="7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itanakagawa/&#30740;&#31350;/nakagawa/Zucker%20Rat/&#12522;&#12459;&#12441;&#12481;&#12515;&#12540;&#12469;&#12531;&#12501;&#12442;&#12523;&#12414;&#12392;&#1241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itanakagawa/&#30740;&#31350;/nakagawa/Zucker%20Rat/&#12522;&#12459;&#12441;&#12481;&#12515;&#12540;&#12469;&#12531;&#12501;&#12442;&#12523;&#12414;&#12392;&#12417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itanakagawa/&#30740;&#31350;/nakagawa/Zucker%20Rat/&#12522;&#12459;&#12441;&#12481;&#12515;&#12540;&#12469;&#12531;&#12501;&#12442;&#12523;&#12414;&#12392;&#12417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itanakagawa/&#30740;&#31350;/nakagawa/Zucker%20Rat/&#12522;&#12459;&#12441;&#12481;&#12515;&#12540;&#12469;&#12531;&#12501;&#12442;&#12523;&#12414;&#12392;&#12417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Users/keitanakagawa/&#30740;&#31350;/nakagawa/Zucker%20Rat/&#12522;&#12459;&#12441;&#12481;&#12515;&#12540;&#12469;&#12531;&#12501;&#12442;&#12523;&#12414;&#12392;&#1241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50353067178636"/>
          <c:y val="6.1941400304414002E-2"/>
          <c:w val="0.6414905722408405"/>
          <c:h val="0.7902705479452054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42-914A-8640-AEDCA12CE796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A42-914A-8640-AEDCA12CE796}"/>
              </c:ext>
            </c:extLst>
          </c:dPt>
          <c:errBars>
            <c:errBarType val="plus"/>
            <c:errValType val="cust"/>
            <c:noEndCap val="0"/>
            <c:plus>
              <c:numRef>
                <c:f>トリグリセリド!$E$26:$E$27</c:f>
                <c:numCache>
                  <c:formatCode>General</c:formatCode>
                  <c:ptCount val="2"/>
                  <c:pt idx="0">
                    <c:v>14.975575352648629</c:v>
                  </c:pt>
                  <c:pt idx="1">
                    <c:v>77.363589627162469</c:v>
                  </c:pt>
                </c:numCache>
              </c:numRef>
            </c:plus>
            <c:minus>
              <c:numRef>
                <c:f>トリグリセリド!$E$26:$E$27</c:f>
                <c:numCache>
                  <c:formatCode>General</c:formatCode>
                  <c:ptCount val="2"/>
                  <c:pt idx="0">
                    <c:v>14.975575352648629</c:v>
                  </c:pt>
                  <c:pt idx="1">
                    <c:v>77.363589627162469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トリグリセリド!$C$26:$C$27</c:f>
              <c:strCache>
                <c:ptCount val="2"/>
                <c:pt idx="0">
                  <c:v>ZL</c:v>
                </c:pt>
                <c:pt idx="1">
                  <c:v>ZDF</c:v>
                </c:pt>
              </c:strCache>
            </c:strRef>
          </c:cat>
          <c:val>
            <c:numRef>
              <c:f>トリグリセリド!$D$26:$D$27</c:f>
              <c:numCache>
                <c:formatCode>0</c:formatCode>
                <c:ptCount val="2"/>
                <c:pt idx="0">
                  <c:v>23.375</c:v>
                </c:pt>
                <c:pt idx="1">
                  <c:v>268.375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42-914A-8640-AEDCA12CE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1241263"/>
        <c:axId val="1115199455"/>
      </c:barChart>
      <c:catAx>
        <c:axId val="112124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115199455"/>
        <c:crossesAt val="0"/>
        <c:auto val="1"/>
        <c:lblAlgn val="ctr"/>
        <c:lblOffset val="100"/>
        <c:noMultiLvlLbl val="0"/>
      </c:catAx>
      <c:valAx>
        <c:axId val="111519945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" altLang="ja-JP" sz="1200" b="0" i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Serum triacylglycerol levels (mg/dL)</a:t>
                </a:r>
                <a:endParaRPr lang="ja-JP" altLang="en-US" sz="1200" b="0" i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0243184419073856E-2"/>
              <c:y val="0.124213291251909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121241263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80744772320321"/>
          <c:y val="6.1941400304414002E-2"/>
          <c:w val="0.64819255227679662"/>
          <c:h val="0.7902705479452054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EC-6C4A-8790-F79246E030F4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DEC-6C4A-8790-F79246E030F4}"/>
              </c:ext>
            </c:extLst>
          </c:dPt>
          <c:errBars>
            <c:errBarType val="plus"/>
            <c:errValType val="cust"/>
            <c:noEndCap val="0"/>
            <c:plus>
              <c:numRef>
                <c:f>'9週体重、空腹時血糖'!$Z$5:$Z$6</c:f>
                <c:numCache>
                  <c:formatCode>General</c:formatCode>
                  <c:ptCount val="2"/>
                  <c:pt idx="0">
                    <c:v>10.793568043567014</c:v>
                  </c:pt>
                  <c:pt idx="1">
                    <c:v>11.990871527958259</c:v>
                  </c:pt>
                </c:numCache>
              </c:numRef>
            </c:plus>
            <c:minus>
              <c:numRef>
                <c:f>'9週体重、空腹時血糖'!$Z$5:$Z$6</c:f>
                <c:numCache>
                  <c:formatCode>General</c:formatCode>
                  <c:ptCount val="2"/>
                  <c:pt idx="0">
                    <c:v>10.793568043567014</c:v>
                  </c:pt>
                  <c:pt idx="1">
                    <c:v>11.990871527958259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'9週体重、空腹時血糖'!$X$5:$X$6</c:f>
              <c:strCache>
                <c:ptCount val="2"/>
                <c:pt idx="0">
                  <c:v>ZL</c:v>
                </c:pt>
                <c:pt idx="1">
                  <c:v>ZDF</c:v>
                </c:pt>
              </c:strCache>
            </c:strRef>
          </c:cat>
          <c:val>
            <c:numRef>
              <c:f>'9週体重、空腹時血糖'!$Y$5:$Y$6</c:f>
              <c:numCache>
                <c:formatCode>General</c:formatCode>
                <c:ptCount val="2"/>
                <c:pt idx="0">
                  <c:v>150.9111111111111</c:v>
                </c:pt>
                <c:pt idx="1">
                  <c:v>209.10999999999999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EC-6C4A-8790-F79246E03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2153983"/>
        <c:axId val="1042155711"/>
      </c:barChart>
      <c:catAx>
        <c:axId val="104215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42155711"/>
        <c:crosses val="autoZero"/>
        <c:auto val="1"/>
        <c:lblAlgn val="ctr"/>
        <c:lblOffset val="100"/>
        <c:noMultiLvlLbl val="0"/>
      </c:catAx>
      <c:valAx>
        <c:axId val="104215571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 sz="1200" b="0" i="0" dirty="0">
                    <a:solidFill>
                      <a:schemeClr val="bg2">
                        <a:lumMod val="1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Body weight (g)</a:t>
                </a:r>
                <a:endParaRPr lang="ja-JP" altLang="en-US" sz="1200" b="0" i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7.1633896419724008E-2"/>
              <c:y val="0.188120657052166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42153983"/>
        <c:crosses val="autoZero"/>
        <c:crossBetween val="between"/>
        <c:majorUnit val="6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989177163645027"/>
          <c:y val="3.7778538812785388E-2"/>
          <c:w val="0.61518123933597124"/>
          <c:h val="0.8385962709284626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71-6B4B-A5D1-B348BCB0C79B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571-6B4B-A5D1-B348BCB0C79B}"/>
              </c:ext>
            </c:extLst>
          </c:dPt>
          <c:errBars>
            <c:errBarType val="plus"/>
            <c:errValType val="cust"/>
            <c:noEndCap val="0"/>
            <c:plus>
              <c:numRef>
                <c:f>'9週体重、空腹時血糖'!$K$57:$K$58</c:f>
                <c:numCache>
                  <c:formatCode>General</c:formatCode>
                  <c:ptCount val="2"/>
                  <c:pt idx="0">
                    <c:v>4.0311288741492746</c:v>
                  </c:pt>
                  <c:pt idx="1">
                    <c:v>4.9402947266675621E-4</c:v>
                  </c:pt>
                </c:numCache>
              </c:numRef>
            </c:plus>
            <c:minus>
              <c:numRef>
                <c:f>'9週体重、空腹時血糖'!$K$57:$K$58</c:f>
                <c:numCache>
                  <c:formatCode>General</c:formatCode>
                  <c:ptCount val="2"/>
                  <c:pt idx="0">
                    <c:v>4.0311288741492746</c:v>
                  </c:pt>
                  <c:pt idx="1">
                    <c:v>4.9402947266675621E-4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'9週体重、空腹時血糖'!$I$57:$I$58</c:f>
              <c:strCache>
                <c:ptCount val="2"/>
                <c:pt idx="0">
                  <c:v>ZL</c:v>
                </c:pt>
                <c:pt idx="1">
                  <c:v>ZDF</c:v>
                </c:pt>
              </c:strCache>
            </c:strRef>
          </c:cat>
          <c:val>
            <c:numRef>
              <c:f>'9週体重、空腹時血糖'!$J$57:$J$58</c:f>
              <c:numCache>
                <c:formatCode>General</c:formatCode>
                <c:ptCount val="2"/>
                <c:pt idx="0">
                  <c:v>110.25</c:v>
                </c:pt>
                <c:pt idx="1">
                  <c:v>139.33333333333334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71-6B4B-A5D1-B348BCB0C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0430239"/>
        <c:axId val="1165787967"/>
      </c:barChart>
      <c:catAx>
        <c:axId val="1160430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165787967"/>
        <c:crosses val="autoZero"/>
        <c:auto val="1"/>
        <c:lblAlgn val="ctr"/>
        <c:lblOffset val="100"/>
        <c:noMultiLvlLbl val="0"/>
      </c:catAx>
      <c:valAx>
        <c:axId val="11657879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200" b="0" i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Fasting</a:t>
                </a:r>
                <a:r>
                  <a:rPr lang="en-US" altLang="ja-JP" sz="1200" b="0" i="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blood glucose (mg/dL) </a:t>
                </a:r>
                <a:endParaRPr lang="ja-JP" altLang="en-US" sz="1200" b="0" i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5.2748456414145987E-2"/>
              <c:y val="9.56761635704414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160430239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17335616049959"/>
          <c:y val="0.15624078142907785"/>
          <c:w val="0.52300643004115221"/>
          <c:h val="0.63886410658119763"/>
        </c:manualLayout>
      </c:layout>
      <c:lineChart>
        <c:grouping val="standard"/>
        <c:varyColors val="0"/>
        <c:ser>
          <c:idx val="1"/>
          <c:order val="0"/>
          <c:tx>
            <c:strRef>
              <c:f>インスリン抵抗試験!$N$9</c:f>
              <c:strCache>
                <c:ptCount val="1"/>
                <c:pt idx="0">
                  <c:v>ZDF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インスリン抵抗試験!$P$13:$V$13</c:f>
                <c:numCache>
                  <c:formatCode>General</c:formatCode>
                  <c:ptCount val="7"/>
                  <c:pt idx="0">
                    <c:v>4.1633319989322661</c:v>
                  </c:pt>
                  <c:pt idx="1">
                    <c:v>11.06044001535804</c:v>
                  </c:pt>
                  <c:pt idx="2">
                    <c:v>5.5075705472861021</c:v>
                  </c:pt>
                  <c:pt idx="3">
                    <c:v>11.930353445448855</c:v>
                  </c:pt>
                  <c:pt idx="4">
                    <c:v>10.692676621563626</c:v>
                  </c:pt>
                  <c:pt idx="5">
                    <c:v>2</c:v>
                  </c:pt>
                  <c:pt idx="6">
                    <c:v>15.307950004273339</c:v>
                  </c:pt>
                </c:numCache>
              </c:numRef>
            </c:plus>
            <c:minus>
              <c:numRef>
                <c:f>インスリン抵抗試験!$P$13:$V$13</c:f>
                <c:numCache>
                  <c:formatCode>General</c:formatCode>
                  <c:ptCount val="7"/>
                  <c:pt idx="0">
                    <c:v>4.1633319989322661</c:v>
                  </c:pt>
                  <c:pt idx="1">
                    <c:v>11.06044001535804</c:v>
                  </c:pt>
                  <c:pt idx="2">
                    <c:v>5.5075705472861021</c:v>
                  </c:pt>
                  <c:pt idx="3">
                    <c:v>11.930353445448855</c:v>
                  </c:pt>
                  <c:pt idx="4">
                    <c:v>10.692676621563626</c:v>
                  </c:pt>
                  <c:pt idx="5">
                    <c:v>2</c:v>
                  </c:pt>
                  <c:pt idx="6">
                    <c:v>15.307950004273339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インスリン抵抗試験!$P$2:$V$2</c:f>
              <c:numCache>
                <c:formatCode>General</c:formatCode>
                <c:ptCount val="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</c:numCache>
            </c:numRef>
          </c:cat>
          <c:val>
            <c:numRef>
              <c:f>インスリン抵抗試験!$P$12:$V$12</c:f>
              <c:numCache>
                <c:formatCode>General</c:formatCode>
                <c:ptCount val="7"/>
                <c:pt idx="0">
                  <c:v>139.33333333333334</c:v>
                </c:pt>
                <c:pt idx="1">
                  <c:v>119.66666666666667</c:v>
                </c:pt>
                <c:pt idx="2">
                  <c:v>114.66666666666667</c:v>
                </c:pt>
                <c:pt idx="3">
                  <c:v>114.33333333333333</c:v>
                </c:pt>
                <c:pt idx="4">
                  <c:v>125</c:v>
                </c:pt>
                <c:pt idx="5">
                  <c:v>123</c:v>
                </c:pt>
                <c:pt idx="6">
                  <c:v>110.33333333333333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16-624F-AF15-63B8FE67B508}"/>
            </c:ext>
          </c:extLst>
        </c:ser>
        <c:ser>
          <c:idx val="0"/>
          <c:order val="1"/>
          <c:tx>
            <c:strRef>
              <c:f>インスリン抵抗試験!$N$3</c:f>
              <c:strCache>
                <c:ptCount val="1"/>
                <c:pt idx="0">
                  <c:v>ZL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インスリン抵抗試験!$P$8:$V$8</c:f>
                <c:numCache>
                  <c:formatCode>General</c:formatCode>
                  <c:ptCount val="7"/>
                  <c:pt idx="0">
                    <c:v>4.0311288741492746</c:v>
                  </c:pt>
                  <c:pt idx="1">
                    <c:v>10.563301251660549</c:v>
                  </c:pt>
                  <c:pt idx="2">
                    <c:v>9.1423921012683174</c:v>
                  </c:pt>
                  <c:pt idx="3">
                    <c:v>18.5</c:v>
                  </c:pt>
                  <c:pt idx="4">
                    <c:v>6.0207972893961479</c:v>
                  </c:pt>
                  <c:pt idx="5">
                    <c:v>9.0553851381374173</c:v>
                  </c:pt>
                  <c:pt idx="6">
                    <c:v>8.421203397773187</c:v>
                  </c:pt>
                </c:numCache>
              </c:numRef>
            </c:plus>
            <c:minus>
              <c:numRef>
                <c:f>インスリン抵抗試験!$P$8:$V$8</c:f>
                <c:numCache>
                  <c:formatCode>General</c:formatCode>
                  <c:ptCount val="7"/>
                  <c:pt idx="0">
                    <c:v>4.0311288741492746</c:v>
                  </c:pt>
                  <c:pt idx="1">
                    <c:v>10.563301251660549</c:v>
                  </c:pt>
                  <c:pt idx="2">
                    <c:v>9.1423921012683174</c:v>
                  </c:pt>
                  <c:pt idx="3">
                    <c:v>18.5</c:v>
                  </c:pt>
                  <c:pt idx="4">
                    <c:v>6.0207972893961479</c:v>
                  </c:pt>
                  <c:pt idx="5">
                    <c:v>9.0553851381374173</c:v>
                  </c:pt>
                  <c:pt idx="6">
                    <c:v>8.421203397773187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インスリン抵抗試験!$P$2:$V$2</c:f>
              <c:numCache>
                <c:formatCode>General</c:formatCode>
                <c:ptCount val="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</c:numCache>
            </c:numRef>
          </c:cat>
          <c:val>
            <c:numRef>
              <c:f>インスリン抵抗試験!$P$7:$V$7</c:f>
              <c:numCache>
                <c:formatCode>General</c:formatCode>
                <c:ptCount val="7"/>
                <c:pt idx="0">
                  <c:v>110.25</c:v>
                </c:pt>
                <c:pt idx="1">
                  <c:v>82.25</c:v>
                </c:pt>
                <c:pt idx="2">
                  <c:v>62.75</c:v>
                </c:pt>
                <c:pt idx="3">
                  <c:v>54.25</c:v>
                </c:pt>
                <c:pt idx="4">
                  <c:v>33.25</c:v>
                </c:pt>
                <c:pt idx="5">
                  <c:v>36</c:v>
                </c:pt>
                <c:pt idx="6">
                  <c:v>31.75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16-624F-AF15-63B8FE67B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1065744"/>
        <c:axId val="361245552"/>
      </c:lineChart>
      <c:catAx>
        <c:axId val="361065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 sz="1400" b="0" i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Time (min)</a:t>
                </a:r>
                <a:endParaRPr lang="ja-JP" altLang="en-US" sz="1400" b="0" i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361245552"/>
        <c:crosses val="autoZero"/>
        <c:auto val="1"/>
        <c:lblAlgn val="ctr"/>
        <c:lblOffset val="100"/>
        <c:tickLblSkip val="2"/>
        <c:noMultiLvlLbl val="0"/>
      </c:catAx>
      <c:valAx>
        <c:axId val="3612455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 sz="1200" b="0" i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Blood</a:t>
                </a:r>
                <a:r>
                  <a:rPr lang="en-US" altLang="ja-JP" sz="1200" b="0" i="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glucose level (mg/dL)</a:t>
                </a:r>
                <a:endParaRPr lang="ja-JP" altLang="en-US" sz="1200" b="0" i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6253967909251154E-2"/>
              <c:y val="0.169787381021043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361065744"/>
        <c:crosses val="autoZero"/>
        <c:crossBetween val="midCat"/>
        <c:majorUnit val="4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697638980885269"/>
          <c:y val="8.4142364069202183E-2"/>
          <c:w val="0.30193421625723754"/>
          <c:h val="0.154495192089195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045552543162189"/>
          <c:y val="0.18350883979750116"/>
          <c:w val="0.48626376811594196"/>
          <c:h val="0.56440461090384275"/>
        </c:manualLayout>
      </c:layout>
      <c:lineChart>
        <c:grouping val="standard"/>
        <c:varyColors val="0"/>
        <c:ser>
          <c:idx val="1"/>
          <c:order val="0"/>
          <c:tx>
            <c:strRef>
              <c:f>グルコース負荷試験!$A$8</c:f>
              <c:strCache>
                <c:ptCount val="1"/>
                <c:pt idx="0">
                  <c:v>ZDF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グルコース負荷試験!$C$12:$I$12</c:f>
                <c:numCache>
                  <c:formatCode>General</c:formatCode>
                  <c:ptCount val="7"/>
                  <c:pt idx="0">
                    <c:v>14.142135623730951</c:v>
                  </c:pt>
                  <c:pt idx="1">
                    <c:v>8.4852813742385695</c:v>
                  </c:pt>
                  <c:pt idx="2">
                    <c:v>17.677669529663689</c:v>
                  </c:pt>
                  <c:pt idx="3">
                    <c:v>14.142135623730951</c:v>
                  </c:pt>
                  <c:pt idx="4">
                    <c:v>7.0710678118654755</c:v>
                  </c:pt>
                  <c:pt idx="5">
                    <c:v>7.0710678118654755</c:v>
                  </c:pt>
                  <c:pt idx="6">
                    <c:v>7.0710678118654755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インスリン抵抗試験!$C$2:$I$2</c:f>
              <c:numCache>
                <c:formatCode>General</c:formatCode>
                <c:ptCount val="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</c:numCache>
            </c:numRef>
          </c:cat>
          <c:val>
            <c:numRef>
              <c:f>グルコース負荷試験!$C$11:$I$11</c:f>
              <c:numCache>
                <c:formatCode>General</c:formatCode>
                <c:ptCount val="7"/>
                <c:pt idx="0">
                  <c:v>112</c:v>
                </c:pt>
                <c:pt idx="1">
                  <c:v>259</c:v>
                </c:pt>
                <c:pt idx="2">
                  <c:v>222.5</c:v>
                </c:pt>
                <c:pt idx="3">
                  <c:v>196</c:v>
                </c:pt>
                <c:pt idx="4">
                  <c:v>164</c:v>
                </c:pt>
                <c:pt idx="5">
                  <c:v>151</c:v>
                </c:pt>
                <c:pt idx="6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E7-DB4D-BCB9-5CC625BA1F18}"/>
            </c:ext>
          </c:extLst>
        </c:ser>
        <c:ser>
          <c:idx val="0"/>
          <c:order val="1"/>
          <c:tx>
            <c:strRef>
              <c:f>インスリン抵抗試験!$A$3</c:f>
              <c:strCache>
                <c:ptCount val="1"/>
                <c:pt idx="0">
                  <c:v>ZL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グルコース負荷試験!$C$7:$I$7</c:f>
                <c:numCache>
                  <c:formatCode>General</c:formatCode>
                  <c:ptCount val="7"/>
                  <c:pt idx="0">
                    <c:v>14.750706197783662</c:v>
                  </c:pt>
                  <c:pt idx="1">
                    <c:v>35.612497806247738</c:v>
                  </c:pt>
                  <c:pt idx="2">
                    <c:v>15.195942440884233</c:v>
                  </c:pt>
                  <c:pt idx="3">
                    <c:v>23.021728866442675</c:v>
                  </c:pt>
                  <c:pt idx="4">
                    <c:v>19.916492328386209</c:v>
                  </c:pt>
                  <c:pt idx="5">
                    <c:v>22.808989455914087</c:v>
                  </c:pt>
                  <c:pt idx="6">
                    <c:v>24.824383174612819</c:v>
                  </c:pt>
                </c:numCache>
              </c:numRef>
            </c:plus>
            <c:minus>
              <c:numRef>
                <c:f>グルコース負荷試験!$C$7:$I$7</c:f>
                <c:numCache>
                  <c:formatCode>General</c:formatCode>
                  <c:ptCount val="7"/>
                  <c:pt idx="0">
                    <c:v>14.750706197783662</c:v>
                  </c:pt>
                  <c:pt idx="1">
                    <c:v>35.612497806247738</c:v>
                  </c:pt>
                  <c:pt idx="2">
                    <c:v>15.195942440884233</c:v>
                  </c:pt>
                  <c:pt idx="3">
                    <c:v>23.021728866442675</c:v>
                  </c:pt>
                  <c:pt idx="4">
                    <c:v>19.916492328386209</c:v>
                  </c:pt>
                  <c:pt idx="5">
                    <c:v>22.808989455914087</c:v>
                  </c:pt>
                  <c:pt idx="6">
                    <c:v>24.824383174612819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インスリン抵抗試験!$C$2:$I$2</c:f>
              <c:numCache>
                <c:formatCode>General</c:formatCode>
                <c:ptCount val="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</c:numCache>
            </c:numRef>
          </c:cat>
          <c:val>
            <c:numRef>
              <c:f>グルコース負荷試験!$C$6:$I$6</c:f>
              <c:numCache>
                <c:formatCode>General</c:formatCode>
                <c:ptCount val="7"/>
                <c:pt idx="0">
                  <c:v>79.25</c:v>
                </c:pt>
                <c:pt idx="1">
                  <c:v>148.25</c:v>
                </c:pt>
                <c:pt idx="2">
                  <c:v>148.75</c:v>
                </c:pt>
                <c:pt idx="3">
                  <c:v>142</c:v>
                </c:pt>
                <c:pt idx="4">
                  <c:v>136</c:v>
                </c:pt>
                <c:pt idx="5">
                  <c:v>134.25</c:v>
                </c:pt>
                <c:pt idx="6">
                  <c:v>126.25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E7-DB4D-BCB9-5CC625BA1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801792"/>
        <c:axId val="104772464"/>
      </c:lineChart>
      <c:catAx>
        <c:axId val="104801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 sz="1400" b="0" i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Time (min)</a:t>
                </a:r>
                <a:endParaRPr lang="ja-JP" altLang="en-US" sz="1400" b="0" i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477246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047724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 sz="1200" b="0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Blood glucose level (mg/dL)</a:t>
                </a:r>
                <a:endParaRPr lang="ja-JP" altLang="ja-JP" sz="1200" b="0" i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0308976947967429E-4"/>
              <c:y val="9.514025018505362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4801792"/>
        <c:crosses val="autoZero"/>
        <c:crossBetween val="midCat"/>
        <c:majorUnit val="8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2310715644387009"/>
          <c:y val="7.9381865117299819E-2"/>
          <c:w val="0.2761094104040217"/>
          <c:h val="0.164119312158487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9D569-3684-FF44-B27E-C43B25A1A9AA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AF514-7B27-F449-BB08-68FD96702D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368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AF514-7B27-F449-BB08-68FD96702D1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682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AF514-7B27-F449-BB08-68FD96702D1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597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ja-JP" dirty="0">
              <a:solidFill>
                <a:srgbClr val="FB0007"/>
              </a:solidFill>
              <a:effectLst/>
              <a:latin typeface="Time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AF514-7B27-F449-BB08-68FD96702D1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656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59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156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275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45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66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465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61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0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36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832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98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26F9C-3C0A-BA42-BF1F-065F87B2E5C8}" type="datetimeFigureOut">
              <a:rPr kumimoji="1" lang="ja-JP" altLang="en-US" smtClean="0"/>
              <a:t>2023/8/7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9C0CA-B43F-784A-BD2B-6466FF83C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89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tif"/><Relationship Id="rId18" Type="http://schemas.openxmlformats.org/officeDocument/2006/relationships/image" Target="../media/image17.png"/><Relationship Id="rId3" Type="http://schemas.openxmlformats.org/officeDocument/2006/relationships/image" Target="../media/image5.png"/><Relationship Id="rId21" Type="http://schemas.openxmlformats.org/officeDocument/2006/relationships/image" Target="../media/image19.png"/><Relationship Id="rId7" Type="http://schemas.openxmlformats.org/officeDocument/2006/relationships/image" Target="../media/image9.png"/><Relationship Id="rId12" Type="http://schemas.microsoft.com/office/2007/relationships/hdphoto" Target="../media/hdphoto2.wdp"/><Relationship Id="rId17" Type="http://schemas.microsoft.com/office/2007/relationships/hdphoto" Target="../media/hdphoto3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if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15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4.png"/><Relationship Id="rId22" Type="http://schemas.openxmlformats.org/officeDocument/2006/relationships/image" Target="../media/image2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F1702A93-D077-ED53-EFD3-386D5E3A09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95693"/>
              </p:ext>
            </p:extLst>
          </p:nvPr>
        </p:nvGraphicFramePr>
        <p:xfrm>
          <a:off x="740390" y="3030921"/>
          <a:ext cx="2466811" cy="2157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8D30AD14-DCA2-8D57-9AA7-0FE91503BF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224933"/>
              </p:ext>
            </p:extLst>
          </p:nvPr>
        </p:nvGraphicFramePr>
        <p:xfrm>
          <a:off x="740380" y="812773"/>
          <a:ext cx="2466821" cy="215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98A92C-6CE2-54FE-95E5-A42B3437C065}"/>
              </a:ext>
            </a:extLst>
          </p:cNvPr>
          <p:cNvSpPr txBox="1"/>
          <p:nvPr/>
        </p:nvSpPr>
        <p:spPr>
          <a:xfrm>
            <a:off x="391141" y="6024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EBFC202-0410-7AD6-A6F5-67FADC819CFA}"/>
              </a:ext>
            </a:extLst>
          </p:cNvPr>
          <p:cNvSpPr txBox="1"/>
          <p:nvPr/>
        </p:nvSpPr>
        <p:spPr>
          <a:xfrm>
            <a:off x="3354826" y="642422"/>
            <a:ext cx="246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F19CA07-A13D-B605-223A-EC97A264A195}"/>
              </a:ext>
            </a:extLst>
          </p:cNvPr>
          <p:cNvSpPr txBox="1"/>
          <p:nvPr/>
        </p:nvSpPr>
        <p:spPr>
          <a:xfrm>
            <a:off x="414023" y="290738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ABBC47D1-2EFB-5C60-20A4-246C5C380C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154958"/>
              </p:ext>
            </p:extLst>
          </p:nvPr>
        </p:nvGraphicFramePr>
        <p:xfrm>
          <a:off x="3674128" y="837985"/>
          <a:ext cx="2466821" cy="2157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BBC0FA62-79F0-4441-93C4-D8C4A6FFFC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8006806"/>
              </p:ext>
            </p:extLst>
          </p:nvPr>
        </p:nvGraphicFramePr>
        <p:xfrm>
          <a:off x="424626" y="5475406"/>
          <a:ext cx="3315348" cy="2420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794027-6DF9-20AD-3DC5-04B93726F776}"/>
              </a:ext>
            </a:extLst>
          </p:cNvPr>
          <p:cNvSpPr txBox="1"/>
          <p:nvPr/>
        </p:nvSpPr>
        <p:spPr>
          <a:xfrm>
            <a:off x="401199" y="5220850"/>
            <a:ext cx="266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BAD91BD-A3B4-D124-BE5F-1FEF063B1A24}"/>
              </a:ext>
            </a:extLst>
          </p:cNvPr>
          <p:cNvSpPr txBox="1"/>
          <p:nvPr/>
        </p:nvSpPr>
        <p:spPr>
          <a:xfrm>
            <a:off x="3354826" y="5220850"/>
            <a:ext cx="266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1AF23AE-7CB8-F908-8D4A-A46824162A3E}"/>
              </a:ext>
            </a:extLst>
          </p:cNvPr>
          <p:cNvGrpSpPr/>
          <p:nvPr/>
        </p:nvGrpSpPr>
        <p:grpSpPr>
          <a:xfrm>
            <a:off x="2036415" y="670614"/>
            <a:ext cx="780525" cy="389158"/>
            <a:chOff x="1674503" y="853966"/>
            <a:chExt cx="421329" cy="565646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1587E497-4689-6AE8-C3DA-F45F778721B8}"/>
                </a:ext>
              </a:extLst>
            </p:cNvPr>
            <p:cNvGrpSpPr/>
            <p:nvPr/>
          </p:nvGrpSpPr>
          <p:grpSpPr>
            <a:xfrm>
              <a:off x="1674503" y="1232187"/>
              <a:ext cx="421329" cy="187425"/>
              <a:chOff x="1042821" y="1227494"/>
              <a:chExt cx="641904" cy="187425"/>
            </a:xfrm>
          </p:grpSpPr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BDE9EE31-C334-7423-432F-BE3E49CF88E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49108" y="1321207"/>
                <a:ext cx="18742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FE2C13E4-A93F-F309-CD52-7183E8C2114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589813" y="1321207"/>
                <a:ext cx="18742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F52D1008-2C41-963A-7A2B-6A3577D9C7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824" y="1227494"/>
                <a:ext cx="64190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EF15173-F1EE-84BE-31F7-2242BFA64959}"/>
                </a:ext>
              </a:extLst>
            </p:cNvPr>
            <p:cNvSpPr txBox="1"/>
            <p:nvPr/>
          </p:nvSpPr>
          <p:spPr>
            <a:xfrm>
              <a:off x="1826711" y="853966"/>
              <a:ext cx="1169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∗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459EFCE-2317-FEDA-90B6-AD1EB3AC91C1}"/>
              </a:ext>
            </a:extLst>
          </p:cNvPr>
          <p:cNvGrpSpPr/>
          <p:nvPr/>
        </p:nvGrpSpPr>
        <p:grpSpPr>
          <a:xfrm>
            <a:off x="5009799" y="694474"/>
            <a:ext cx="737846" cy="389577"/>
            <a:chOff x="1674503" y="853357"/>
            <a:chExt cx="421329" cy="566255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3094D591-539E-849A-0ABC-8CDAF30B1F91}"/>
                </a:ext>
              </a:extLst>
            </p:cNvPr>
            <p:cNvGrpSpPr/>
            <p:nvPr/>
          </p:nvGrpSpPr>
          <p:grpSpPr>
            <a:xfrm>
              <a:off x="1674503" y="1232187"/>
              <a:ext cx="421329" cy="187425"/>
              <a:chOff x="1042821" y="1227494"/>
              <a:chExt cx="641904" cy="187425"/>
            </a:xfrm>
          </p:grpSpPr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EFAE137A-DA87-7D24-D3AB-19F0A9667D5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49108" y="1321207"/>
                <a:ext cx="18742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1EB37F2A-2FF5-3869-AD7D-523F19A9D57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589813" y="1321207"/>
                <a:ext cx="18742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1CF00799-1539-7968-D685-1EF65F6727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824" y="1227494"/>
                <a:ext cx="64190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92915E4-B40D-B28B-25E0-45D644DCB507}"/>
                </a:ext>
              </a:extLst>
            </p:cNvPr>
            <p:cNvSpPr txBox="1"/>
            <p:nvPr/>
          </p:nvSpPr>
          <p:spPr>
            <a:xfrm>
              <a:off x="1826711" y="853357"/>
              <a:ext cx="1169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∗</a:t>
              </a: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B6A456C-221D-EA3B-AF96-571752DEF6DC}"/>
              </a:ext>
            </a:extLst>
          </p:cNvPr>
          <p:cNvGrpSpPr/>
          <p:nvPr/>
        </p:nvGrpSpPr>
        <p:grpSpPr>
          <a:xfrm>
            <a:off x="2036414" y="2992089"/>
            <a:ext cx="772011" cy="373414"/>
            <a:chOff x="1674503" y="876852"/>
            <a:chExt cx="421329" cy="542760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B9F1336B-112C-D81A-AAE1-0760F88CAB16}"/>
                </a:ext>
              </a:extLst>
            </p:cNvPr>
            <p:cNvGrpSpPr/>
            <p:nvPr/>
          </p:nvGrpSpPr>
          <p:grpSpPr>
            <a:xfrm>
              <a:off x="1674503" y="1232187"/>
              <a:ext cx="421329" cy="187425"/>
              <a:chOff x="1042821" y="1227494"/>
              <a:chExt cx="641904" cy="187425"/>
            </a:xfrm>
          </p:grpSpPr>
          <p:cxnSp>
            <p:nvCxnSpPr>
              <p:cNvPr id="39" name="直線コネクタ 38">
                <a:extLst>
                  <a:ext uri="{FF2B5EF4-FFF2-40B4-BE49-F238E27FC236}">
                    <a16:creationId xmlns:a16="http://schemas.microsoft.com/office/drawing/2014/main" id="{F8B75E53-86D8-D4AB-56AA-FCE2990C997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49108" y="1321207"/>
                <a:ext cx="18742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41D083BE-0E62-777A-958F-19EDFB343E1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589813" y="1321207"/>
                <a:ext cx="18742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>
                <a:extLst>
                  <a:ext uri="{FF2B5EF4-FFF2-40B4-BE49-F238E27FC236}">
                    <a16:creationId xmlns:a16="http://schemas.microsoft.com/office/drawing/2014/main" id="{725F5A23-29FA-53DB-620E-26E818D0FC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824" y="1227494"/>
                <a:ext cx="64190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62DDBAF-6F6A-1D3D-67B8-445AABE492C8}"/>
                </a:ext>
              </a:extLst>
            </p:cNvPr>
            <p:cNvSpPr txBox="1"/>
            <p:nvPr/>
          </p:nvSpPr>
          <p:spPr>
            <a:xfrm>
              <a:off x="1826711" y="876852"/>
              <a:ext cx="116914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∗</a:t>
              </a:r>
              <a:endParaRPr lang="ja-JP" altLang="en-US" sz="10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8" name="グラフ 27">
            <a:extLst>
              <a:ext uri="{FF2B5EF4-FFF2-40B4-BE49-F238E27FC236}">
                <a16:creationId xmlns:a16="http://schemas.microsoft.com/office/drawing/2014/main" id="{9DE2F854-AE7D-8F6D-163A-19A819B966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324616"/>
              </p:ext>
            </p:extLst>
          </p:nvPr>
        </p:nvGraphicFramePr>
        <p:xfrm>
          <a:off x="3674128" y="5427851"/>
          <a:ext cx="3530231" cy="2688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21F51C-0D1F-8CF0-04F9-2B7DA83119D8}"/>
              </a:ext>
            </a:extLst>
          </p:cNvPr>
          <p:cNvSpPr txBox="1"/>
          <p:nvPr/>
        </p:nvSpPr>
        <p:spPr>
          <a:xfrm>
            <a:off x="353292" y="8161241"/>
            <a:ext cx="6005944" cy="92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altLang="ja-JP" sz="12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Supplementary Figure 1. </a:t>
            </a:r>
            <a:r>
              <a:rPr lang="en-US" altLang="ja-JP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Characteristics of ZL and ZDF rats at the age of eight weeks. (a) Body weight, (b) blood glucose, and (c) serum triacylglycerol levels after 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12-hour</a:t>
            </a:r>
            <a:r>
              <a:rPr lang="en-US" altLang="ja-JP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overnight fasting. (d)</a:t>
            </a:r>
            <a:r>
              <a:rPr lang="en-US" altLang="ja-JP" sz="12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Change in the blood glucose levels in the Insulin tolerance test. (e) Change in the blood glucose levels in the oral glucose tolerance test.</a:t>
            </a:r>
            <a:endParaRPr lang="ja-JP" altLang="ja-JP" sz="12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D081D76-7842-2E93-2F0B-E18737EF4FED}"/>
              </a:ext>
            </a:extLst>
          </p:cNvPr>
          <p:cNvSpPr txBox="1"/>
          <p:nvPr/>
        </p:nvSpPr>
        <p:spPr>
          <a:xfrm>
            <a:off x="120942" y="121642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r>
              <a:rPr lang="ja-JP" altLang="en-US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399120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E35A26-DC69-978C-4C68-9AACB10569FC}"/>
              </a:ext>
            </a:extLst>
          </p:cNvPr>
          <p:cNvSpPr txBox="1"/>
          <p:nvPr/>
        </p:nvSpPr>
        <p:spPr>
          <a:xfrm>
            <a:off x="120942" y="121642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  <a:r>
              <a:rPr lang="ja-JP" altLang="en-US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34140DC-123A-2157-167A-558C39AFE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56" y="929906"/>
            <a:ext cx="2903920" cy="29039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CAA7FF0-CF2F-025E-59DE-672D18C7D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460" y="4572000"/>
            <a:ext cx="2903920" cy="29039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E09F813-38E4-8351-DAAD-319F58A34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9460" y="929906"/>
            <a:ext cx="2903920" cy="290392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A5D4C6F-B065-E660-9719-83180DC88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656" y="4523542"/>
            <a:ext cx="2903920" cy="290392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135FBBC-8FFB-AF44-50A0-60E3F46A3C4E}"/>
              </a:ext>
            </a:extLst>
          </p:cNvPr>
          <p:cNvSpPr txBox="1"/>
          <p:nvPr/>
        </p:nvSpPr>
        <p:spPr>
          <a:xfrm>
            <a:off x="125046" y="9021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02F6145-F089-396C-8AFE-FAB3C7462E8E}"/>
              </a:ext>
            </a:extLst>
          </p:cNvPr>
          <p:cNvSpPr txBox="1"/>
          <p:nvPr/>
        </p:nvSpPr>
        <p:spPr>
          <a:xfrm>
            <a:off x="3433145" y="9279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A383916-F2F4-B712-557F-DA245859EEE3}"/>
              </a:ext>
            </a:extLst>
          </p:cNvPr>
          <p:cNvSpPr txBox="1"/>
          <p:nvPr/>
        </p:nvSpPr>
        <p:spPr>
          <a:xfrm>
            <a:off x="125046" y="45510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2CEBCD-9DD7-17A2-762A-0264C547AA9E}"/>
              </a:ext>
            </a:extLst>
          </p:cNvPr>
          <p:cNvSpPr txBox="1"/>
          <p:nvPr/>
        </p:nvSpPr>
        <p:spPr>
          <a:xfrm>
            <a:off x="3433145" y="45090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EA52C1-2E50-C050-EB29-14292899887E}"/>
              </a:ext>
            </a:extLst>
          </p:cNvPr>
          <p:cNvSpPr txBox="1"/>
          <p:nvPr/>
        </p:nvSpPr>
        <p:spPr>
          <a:xfrm>
            <a:off x="434656" y="7883435"/>
            <a:ext cx="6130925" cy="716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altLang="ja-JP" sz="12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Supplementary Figure 2.</a:t>
            </a:r>
            <a:r>
              <a:rPr lang="en-US" altLang="ja-JP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GSEA with hallmark gene sets were enriched in the ZDF group compared with the ZL group (n = 5).</a:t>
            </a:r>
            <a:r>
              <a:rPr lang="ja-JP" altLang="en-US" sz="1200" kern="10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(a)</a:t>
            </a:r>
            <a:r>
              <a:rPr lang="en-US" altLang="ja-JP" sz="12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200" kern="100" dirty="0"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Oxidative phosphorylation. (b) Fatty Acid metabolism. (c) Myogenesis. (d) Adipogenesis</a:t>
            </a:r>
            <a:endParaRPr lang="ja-JP" altLang="ja-JP" sz="12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88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図 197">
            <a:extLst>
              <a:ext uri="{FF2B5EF4-FFF2-40B4-BE49-F238E27FC236}">
                <a16:creationId xmlns:a16="http://schemas.microsoft.com/office/drawing/2014/main" id="{B1E3B881-ACD1-C722-E8B0-14496DB36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70" r="10870"/>
          <a:stretch/>
        </p:blipFill>
        <p:spPr>
          <a:xfrm>
            <a:off x="3692198" y="1249003"/>
            <a:ext cx="1080000" cy="1440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3C42336-3B2A-69BF-DC2B-A02A5A8ED5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11080" t="6226" r="29014" b="18147"/>
          <a:stretch/>
        </p:blipFill>
        <p:spPr>
          <a:xfrm flipH="1">
            <a:off x="1258221" y="1249004"/>
            <a:ext cx="1080000" cy="1440000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56899EB-E712-FF40-7F60-C8B79C60E7AC}"/>
              </a:ext>
            </a:extLst>
          </p:cNvPr>
          <p:cNvSpPr txBox="1"/>
          <p:nvPr/>
        </p:nvSpPr>
        <p:spPr>
          <a:xfrm>
            <a:off x="452676" y="2497463"/>
            <a:ext cx="427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ZL 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148287E4-EDE1-0F7F-2FFB-7D7FF2AE29B5}"/>
              </a:ext>
            </a:extLst>
          </p:cNvPr>
          <p:cNvSpPr/>
          <p:nvPr/>
        </p:nvSpPr>
        <p:spPr>
          <a:xfrm rot="5400000">
            <a:off x="4863459" y="1786687"/>
            <a:ext cx="601167" cy="38119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468EA7A0-F838-9956-D27B-593212B52589}"/>
              </a:ext>
            </a:extLst>
          </p:cNvPr>
          <p:cNvSpPr txBox="1"/>
          <p:nvPr/>
        </p:nvSpPr>
        <p:spPr>
          <a:xfrm>
            <a:off x="377952" y="5502131"/>
            <a:ext cx="577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ZDF 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81E194A0-52F3-6E84-DCE4-62C484C9F43E}"/>
              </a:ext>
            </a:extLst>
          </p:cNvPr>
          <p:cNvSpPr/>
          <p:nvPr/>
        </p:nvSpPr>
        <p:spPr>
          <a:xfrm rot="5400000">
            <a:off x="4745094" y="4629635"/>
            <a:ext cx="601167" cy="38119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ja-JP" dirty="0"/>
              <a:t>Overlay_HR_2g-1.tif</a:t>
            </a:r>
            <a:endParaRPr kumimoji="1" lang="ja-JP" altLang="en-US"/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99C7A01-6ADB-F193-4F19-702A8829CB77}"/>
              </a:ext>
            </a:extLst>
          </p:cNvPr>
          <p:cNvSpPr txBox="1"/>
          <p:nvPr/>
        </p:nvSpPr>
        <p:spPr>
          <a:xfrm>
            <a:off x="3797455" y="914442"/>
            <a:ext cx="751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PPARγ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D586E85F-5061-6963-FC69-A6C1E5DA340F}"/>
              </a:ext>
            </a:extLst>
          </p:cNvPr>
          <p:cNvSpPr txBox="1"/>
          <p:nvPr/>
        </p:nvSpPr>
        <p:spPr>
          <a:xfrm>
            <a:off x="2675011" y="914442"/>
            <a:ext cx="604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4A1AFFF3-470F-0DFC-A1C8-08CDA78D79FA}"/>
              </a:ext>
            </a:extLst>
          </p:cNvPr>
          <p:cNvSpPr txBox="1"/>
          <p:nvPr/>
        </p:nvSpPr>
        <p:spPr>
          <a:xfrm>
            <a:off x="5038009" y="914442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73B204EC-1D61-6E1A-F05F-A1ABB456A5A9}"/>
              </a:ext>
            </a:extLst>
          </p:cNvPr>
          <p:cNvSpPr txBox="1"/>
          <p:nvPr/>
        </p:nvSpPr>
        <p:spPr>
          <a:xfrm>
            <a:off x="1556831" y="91444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2" name="図 161">
            <a:extLst>
              <a:ext uri="{FF2B5EF4-FFF2-40B4-BE49-F238E27FC236}">
                <a16:creationId xmlns:a16="http://schemas.microsoft.com/office/drawing/2014/main" id="{55C99DE1-A6BE-36D6-694E-AA8E794113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7" r="2927"/>
          <a:stretch/>
        </p:blipFill>
        <p:spPr>
          <a:xfrm rot="16200000" flipH="1">
            <a:off x="1071865" y="2926568"/>
            <a:ext cx="1440000" cy="1080000"/>
          </a:xfrm>
          <a:prstGeom prst="rect">
            <a:avLst/>
          </a:prstGeom>
        </p:spPr>
      </p:pic>
      <p:sp>
        <p:nvSpPr>
          <p:cNvPr id="177" name="正方形/長方形 176">
            <a:extLst>
              <a:ext uri="{FF2B5EF4-FFF2-40B4-BE49-F238E27FC236}">
                <a16:creationId xmlns:a16="http://schemas.microsoft.com/office/drawing/2014/main" id="{76808019-D17F-8EA1-3CAA-066F512A8D2E}"/>
              </a:ext>
            </a:extLst>
          </p:cNvPr>
          <p:cNvSpPr/>
          <p:nvPr/>
        </p:nvSpPr>
        <p:spPr>
          <a:xfrm>
            <a:off x="1418603" y="1881182"/>
            <a:ext cx="201855" cy="2862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1" name="図 190" descr="ケーキ, 紫, ピンク, 持つ が含まれている画像&#10;&#10;自動的に生成された説明">
            <a:extLst>
              <a:ext uri="{FF2B5EF4-FFF2-40B4-BE49-F238E27FC236}">
                <a16:creationId xmlns:a16="http://schemas.microsoft.com/office/drawing/2014/main" id="{B153927B-F650-5605-913F-3EECB171D9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021" t="11659" r="37541" b="40647"/>
          <a:stretch/>
        </p:blipFill>
        <p:spPr>
          <a:xfrm>
            <a:off x="1251947" y="4232425"/>
            <a:ext cx="1080000" cy="1440000"/>
          </a:xfrm>
          <a:prstGeom prst="rect">
            <a:avLst/>
          </a:prstGeom>
        </p:spPr>
      </p:pic>
      <p:sp>
        <p:nvSpPr>
          <p:cNvPr id="192" name="正方形/長方形 191">
            <a:extLst>
              <a:ext uri="{FF2B5EF4-FFF2-40B4-BE49-F238E27FC236}">
                <a16:creationId xmlns:a16="http://schemas.microsoft.com/office/drawing/2014/main" id="{62B765B6-88C8-4956-9F7E-209FD75F275F}"/>
              </a:ext>
            </a:extLst>
          </p:cNvPr>
          <p:cNvSpPr/>
          <p:nvPr/>
        </p:nvSpPr>
        <p:spPr>
          <a:xfrm>
            <a:off x="1590010" y="4834863"/>
            <a:ext cx="201855" cy="2862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7" name="図 196">
            <a:extLst>
              <a:ext uri="{FF2B5EF4-FFF2-40B4-BE49-F238E27FC236}">
                <a16:creationId xmlns:a16="http://schemas.microsoft.com/office/drawing/2014/main" id="{A61E2076-2FE8-9082-961C-61C34496340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742" t="6180" r="17361" b="23708"/>
          <a:stretch/>
        </p:blipFill>
        <p:spPr>
          <a:xfrm>
            <a:off x="2463198" y="1249003"/>
            <a:ext cx="1080000" cy="1440000"/>
          </a:xfrm>
          <a:prstGeom prst="rect">
            <a:avLst/>
          </a:prstGeom>
        </p:spPr>
      </p:pic>
      <p:pic>
        <p:nvPicPr>
          <p:cNvPr id="199" name="図 198">
            <a:extLst>
              <a:ext uri="{FF2B5EF4-FFF2-40B4-BE49-F238E27FC236}">
                <a16:creationId xmlns:a16="http://schemas.microsoft.com/office/drawing/2014/main" id="{4485755E-D232-5E08-F626-C9123D668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1198" y="1249003"/>
            <a:ext cx="1067707" cy="1440000"/>
          </a:xfrm>
          <a:prstGeom prst="rect">
            <a:avLst/>
          </a:prstGeom>
        </p:spPr>
      </p:pic>
      <p:pic>
        <p:nvPicPr>
          <p:cNvPr id="204" name="図 203" descr="背景パターン&#10;&#10;自動的に生成された説明">
            <a:extLst>
              <a:ext uri="{FF2B5EF4-FFF2-40B4-BE49-F238E27FC236}">
                <a16:creationId xmlns:a16="http://schemas.microsoft.com/office/drawing/2014/main" id="{64FBDADA-75DC-5679-FF50-C8286750228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9000"/>
                    </a14:imgEffect>
                  </a14:imgLayer>
                </a14:imgProps>
              </a:ext>
            </a:extLst>
          </a:blip>
          <a:srcRect l="40080" t="43101" r="45152" b="42131"/>
          <a:stretch/>
        </p:blipFill>
        <p:spPr>
          <a:xfrm rot="5400000">
            <a:off x="4735051" y="4412425"/>
            <a:ext cx="1440000" cy="1080000"/>
          </a:xfrm>
          <a:prstGeom prst="rect">
            <a:avLst/>
          </a:prstGeom>
        </p:spPr>
      </p:pic>
      <p:pic>
        <p:nvPicPr>
          <p:cNvPr id="206" name="図 205" descr="花火の写真&#10;&#10;自動的に生成された説明">
            <a:extLst>
              <a:ext uri="{FF2B5EF4-FFF2-40B4-BE49-F238E27FC236}">
                <a16:creationId xmlns:a16="http://schemas.microsoft.com/office/drawing/2014/main" id="{5339D315-6D02-A1DD-EE4D-13A2C261E31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 l="39348" t="42368" r="44012" b="40992"/>
          <a:stretch/>
        </p:blipFill>
        <p:spPr>
          <a:xfrm rot="5400000">
            <a:off x="3514017" y="4412425"/>
            <a:ext cx="1440000" cy="1080000"/>
          </a:xfrm>
          <a:prstGeom prst="rect">
            <a:avLst/>
          </a:prstGeom>
        </p:spPr>
      </p:pic>
      <p:pic>
        <p:nvPicPr>
          <p:cNvPr id="208" name="図 207" descr="背景パターン&#10;&#10;自動的に生成された説明">
            <a:extLst>
              <a:ext uri="{FF2B5EF4-FFF2-40B4-BE49-F238E27FC236}">
                <a16:creationId xmlns:a16="http://schemas.microsoft.com/office/drawing/2014/main" id="{DE199CE1-A72E-502C-A64B-71D95E3C05C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9840" t="41274" r="42966" b="41533"/>
          <a:stretch/>
        </p:blipFill>
        <p:spPr>
          <a:xfrm rot="5400000">
            <a:off x="2292982" y="4412425"/>
            <a:ext cx="1440000" cy="1080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24FA04B-512D-D2AE-D3E9-AE9760D51DA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671" b="1671"/>
          <a:stretch/>
        </p:blipFill>
        <p:spPr>
          <a:xfrm>
            <a:off x="4914787" y="2725880"/>
            <a:ext cx="1080000" cy="1440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07740B7-1994-9CF2-0125-93CF5AC04AC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6838" b="6838"/>
          <a:stretch/>
        </p:blipFill>
        <p:spPr>
          <a:xfrm>
            <a:off x="2472982" y="2740714"/>
            <a:ext cx="1080000" cy="1440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476ACE9-461F-F2DD-28D1-2E5F6DF08AC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2000" contrast="43000"/>
                    </a14:imgEffect>
                  </a14:imgLayer>
                </a14:imgProps>
              </a:ext>
            </a:extLst>
          </a:blip>
          <a:srcRect t="601" b="601"/>
          <a:stretch/>
        </p:blipFill>
        <p:spPr>
          <a:xfrm>
            <a:off x="3698210" y="2720790"/>
            <a:ext cx="1080000" cy="1440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4B3963B-6352-D47B-0AC1-5355ACB5D511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527" r="1527"/>
          <a:stretch/>
        </p:blipFill>
        <p:spPr>
          <a:xfrm>
            <a:off x="4914003" y="5738970"/>
            <a:ext cx="1080000" cy="1440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CFEF731-A441-2495-2280-3852391EC216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28000"/>
                    </a14:imgEffect>
                  </a14:imgLayer>
                </a14:imgProps>
              </a:ext>
            </a:extLst>
          </a:blip>
          <a:srcRect t="7713" b="7713"/>
          <a:stretch/>
        </p:blipFill>
        <p:spPr>
          <a:xfrm>
            <a:off x="3698667" y="5750380"/>
            <a:ext cx="1080000" cy="1440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C7744F5-64FD-D471-5CE5-8533C6AA87DD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t="1397" b="1397"/>
          <a:stretch/>
        </p:blipFill>
        <p:spPr>
          <a:xfrm>
            <a:off x="2472982" y="5738970"/>
            <a:ext cx="1080000" cy="1440000"/>
          </a:xfrm>
          <a:prstGeom prst="rect">
            <a:avLst/>
          </a:prstGeom>
        </p:spPr>
      </p:pic>
      <p:pic>
        <p:nvPicPr>
          <p:cNvPr id="19" name="図 18" descr="紫, 持つ, 立つ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E03B0BF-DAFC-9F66-8A5B-19F3C7FF696B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24925" t="8567" r="47295" b="39346"/>
          <a:stretch/>
        </p:blipFill>
        <p:spPr>
          <a:xfrm>
            <a:off x="1257646" y="5738970"/>
            <a:ext cx="1080000" cy="1440000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9C8A6D0A-C332-2667-3EC0-82DE7AF590A3}"/>
              </a:ext>
            </a:extLst>
          </p:cNvPr>
          <p:cNvCxnSpPr>
            <a:cxnSpLocks/>
          </p:cNvCxnSpPr>
          <p:nvPr/>
        </p:nvCxnSpPr>
        <p:spPr>
          <a:xfrm>
            <a:off x="3145343" y="2579262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3357DC6B-812C-6D02-30DB-0D8770C7A3BD}"/>
              </a:ext>
            </a:extLst>
          </p:cNvPr>
          <p:cNvCxnSpPr>
            <a:cxnSpLocks/>
          </p:cNvCxnSpPr>
          <p:nvPr/>
        </p:nvCxnSpPr>
        <p:spPr>
          <a:xfrm>
            <a:off x="4408740" y="2579262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32067A3-D132-639B-C53F-7EC7AB4F4B00}"/>
              </a:ext>
            </a:extLst>
          </p:cNvPr>
          <p:cNvCxnSpPr>
            <a:cxnSpLocks/>
          </p:cNvCxnSpPr>
          <p:nvPr/>
        </p:nvCxnSpPr>
        <p:spPr>
          <a:xfrm>
            <a:off x="5579580" y="2579262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0E65412-A453-A95E-C34C-28FD9D8FBF36}"/>
              </a:ext>
            </a:extLst>
          </p:cNvPr>
          <p:cNvCxnSpPr>
            <a:cxnSpLocks/>
          </p:cNvCxnSpPr>
          <p:nvPr/>
        </p:nvCxnSpPr>
        <p:spPr>
          <a:xfrm>
            <a:off x="1961370" y="2579262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896F2ED7-BFE5-2F35-5BB2-E51D3D7CDF89}"/>
              </a:ext>
            </a:extLst>
          </p:cNvPr>
          <p:cNvCxnSpPr>
            <a:cxnSpLocks/>
          </p:cNvCxnSpPr>
          <p:nvPr/>
        </p:nvCxnSpPr>
        <p:spPr>
          <a:xfrm>
            <a:off x="3145343" y="5502131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DC91062-55CF-CACB-38E7-E0B9D954CF82}"/>
              </a:ext>
            </a:extLst>
          </p:cNvPr>
          <p:cNvCxnSpPr>
            <a:cxnSpLocks/>
          </p:cNvCxnSpPr>
          <p:nvPr/>
        </p:nvCxnSpPr>
        <p:spPr>
          <a:xfrm>
            <a:off x="4408740" y="5502131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921177D8-D945-D5FD-1EEA-5099CCA3C4F6}"/>
              </a:ext>
            </a:extLst>
          </p:cNvPr>
          <p:cNvCxnSpPr>
            <a:cxnSpLocks/>
          </p:cNvCxnSpPr>
          <p:nvPr/>
        </p:nvCxnSpPr>
        <p:spPr>
          <a:xfrm>
            <a:off x="5579580" y="5502131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3F3CF10-7307-81FB-4B0E-FF6DD033BCD7}"/>
              </a:ext>
            </a:extLst>
          </p:cNvPr>
          <p:cNvCxnSpPr>
            <a:cxnSpLocks/>
          </p:cNvCxnSpPr>
          <p:nvPr/>
        </p:nvCxnSpPr>
        <p:spPr>
          <a:xfrm>
            <a:off x="1961370" y="5502131"/>
            <a:ext cx="2592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08BC12B0-3270-374A-7594-A233244AE482}"/>
              </a:ext>
            </a:extLst>
          </p:cNvPr>
          <p:cNvCxnSpPr>
            <a:cxnSpLocks/>
          </p:cNvCxnSpPr>
          <p:nvPr/>
        </p:nvCxnSpPr>
        <p:spPr>
          <a:xfrm>
            <a:off x="5601698" y="4020119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8D5C9DBF-260D-2A5E-5AEF-4A3597F86806}"/>
              </a:ext>
            </a:extLst>
          </p:cNvPr>
          <p:cNvCxnSpPr>
            <a:cxnSpLocks/>
          </p:cNvCxnSpPr>
          <p:nvPr/>
        </p:nvCxnSpPr>
        <p:spPr>
          <a:xfrm>
            <a:off x="4430858" y="4020119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914B076-EB4B-C094-258D-F4A3C95F186F}"/>
              </a:ext>
            </a:extLst>
          </p:cNvPr>
          <p:cNvCxnSpPr>
            <a:cxnSpLocks/>
          </p:cNvCxnSpPr>
          <p:nvPr/>
        </p:nvCxnSpPr>
        <p:spPr>
          <a:xfrm>
            <a:off x="3167461" y="4020119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161C5F1-F621-B801-5DD8-1F0D186C2009}"/>
              </a:ext>
            </a:extLst>
          </p:cNvPr>
          <p:cNvCxnSpPr>
            <a:cxnSpLocks/>
          </p:cNvCxnSpPr>
          <p:nvPr/>
        </p:nvCxnSpPr>
        <p:spPr>
          <a:xfrm>
            <a:off x="1983488" y="4020119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23907284-9FA3-A186-812B-5CC907F23E2A}"/>
              </a:ext>
            </a:extLst>
          </p:cNvPr>
          <p:cNvCxnSpPr>
            <a:cxnSpLocks/>
          </p:cNvCxnSpPr>
          <p:nvPr/>
        </p:nvCxnSpPr>
        <p:spPr>
          <a:xfrm>
            <a:off x="5601698" y="7041843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C5175F55-4355-2610-069D-107624A9C699}"/>
              </a:ext>
            </a:extLst>
          </p:cNvPr>
          <p:cNvCxnSpPr>
            <a:cxnSpLocks/>
          </p:cNvCxnSpPr>
          <p:nvPr/>
        </p:nvCxnSpPr>
        <p:spPr>
          <a:xfrm>
            <a:off x="4430858" y="7041843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AF89DB19-CBD6-42A8-6355-E5B47F90735B}"/>
              </a:ext>
            </a:extLst>
          </p:cNvPr>
          <p:cNvCxnSpPr>
            <a:cxnSpLocks/>
          </p:cNvCxnSpPr>
          <p:nvPr/>
        </p:nvCxnSpPr>
        <p:spPr>
          <a:xfrm>
            <a:off x="3167461" y="7041843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97E08CE7-C552-F428-11B4-D70EBA59D125}"/>
              </a:ext>
            </a:extLst>
          </p:cNvPr>
          <p:cNvCxnSpPr>
            <a:cxnSpLocks/>
          </p:cNvCxnSpPr>
          <p:nvPr/>
        </p:nvCxnSpPr>
        <p:spPr>
          <a:xfrm>
            <a:off x="1983488" y="7041843"/>
            <a:ext cx="21496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861B34-F60C-563B-36AD-14C8653A0251}"/>
              </a:ext>
            </a:extLst>
          </p:cNvPr>
          <p:cNvSpPr txBox="1"/>
          <p:nvPr/>
        </p:nvSpPr>
        <p:spPr>
          <a:xfrm>
            <a:off x="399521" y="7493260"/>
            <a:ext cx="5890444" cy="1142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altLang="ja-JP" sz="12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Supplementary Figure 3.</a:t>
            </a:r>
            <a:r>
              <a:rPr lang="en-US" altLang="ja-JP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Immunohistochemical analyses for </a:t>
            </a:r>
            <a:r>
              <a:rPr lang="en-US" altLang="ja-JP" sz="1200" kern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PPARγ</a:t>
            </a:r>
            <a:r>
              <a:rPr lang="en-US" altLang="ja-JP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en-US" altLang="ja-JP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  <a:t>Representative histological and immunohistochemical photographs of gingiva in the ZL and ZDF groups for hematoxylin and eosin staining; 4′,6-diamidino-2-phenylindole (DAPI), nuclear staining; </a:t>
            </a:r>
            <a:r>
              <a:rPr lang="en-US" altLang="ja-JP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  <a:t>PPARγ</a:t>
            </a:r>
            <a:r>
              <a:rPr lang="en-US" altLang="ja-JP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  <a:t>; and merge of immunofluorescence staining. Magnification: ×40 and ×200, Scale bar: 300 and 50 </a:t>
            </a:r>
            <a:r>
              <a:rPr lang="en-US" altLang="ja-JP" sz="120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  <a:t>μm</a:t>
            </a:r>
            <a:r>
              <a:rPr lang="en-US" altLang="ja-JP" sz="12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Yu Gothic" panose="020B0400000000000000" pitchFamily="34" charset="-128"/>
                <a:cs typeface="Times New Roman" panose="02020603050405020304" pitchFamily="18" charset="0"/>
              </a:rPr>
              <a:t>, representatively.</a:t>
            </a:r>
            <a:endParaRPr lang="ja-JP" altLang="ja-JP" sz="12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E5CCD4E-F6E5-7CD9-EE6B-528448C3F65B}"/>
              </a:ext>
            </a:extLst>
          </p:cNvPr>
          <p:cNvSpPr txBox="1"/>
          <p:nvPr/>
        </p:nvSpPr>
        <p:spPr>
          <a:xfrm>
            <a:off x="120942" y="121642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  <a:r>
              <a:rPr lang="ja-JP" altLang="en-US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3632240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37508</TotalTime>
  <Words>264</Words>
  <Application>Microsoft Macintosh PowerPoint</Application>
  <PresentationFormat>画面に合わせる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游ゴシック</vt:lpstr>
      <vt:lpstr>游明朝</vt:lpstr>
      <vt:lpstr>Arial</vt:lpstr>
      <vt:lpstr>Calibri</vt:lpstr>
      <vt:lpstr>Calibri Light</vt:lpstr>
      <vt:lpstr>Times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中川　佳太</dc:creator>
  <cp:lastModifiedBy>水谷　幸嗣</cp:lastModifiedBy>
  <cp:revision>111</cp:revision>
  <cp:lastPrinted>2023-06-18T02:41:48Z</cp:lastPrinted>
  <dcterms:created xsi:type="dcterms:W3CDTF">2023-06-08T07:23:48Z</dcterms:created>
  <dcterms:modified xsi:type="dcterms:W3CDTF">2023-08-07T10:28:22Z</dcterms:modified>
</cp:coreProperties>
</file>