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BD68B-8D7B-84BE-52D1-07D2EC6B46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8EB55E-3DC1-CE7B-D826-DE55E21968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F8C68F-4C21-36C2-6B36-7777BF40A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8E2B-4257-4781-85B5-9222BD023CB3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4720EC-A04E-6C0F-82CB-4639A1869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C5D021-5C68-E899-4DF6-43DF25137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01904-3CF5-474F-89B0-4FD1D4EF0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105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21BFC-8C40-AAF1-311D-182D29070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8C1E1B-AD7C-F3B1-1275-4D86B2DD70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464DEB-EB5B-3772-4554-A35EBB6D9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8E2B-4257-4781-85B5-9222BD023CB3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ABAE40-2BA4-CB2E-FFA5-2F64981B0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D6DEE6-FB1D-7DE9-366C-EA83EC79D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01904-3CF5-474F-89B0-4FD1D4EF0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07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BFEA46-0112-2374-DFCE-491BE4E216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AEC035-39DF-2269-CEAD-3E4D4B8A57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2F2BDE-BC1B-39C4-91B0-5C681A408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8E2B-4257-4781-85B5-9222BD023CB3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142668-1BCF-FF37-B6CD-1FC90ED9C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203670-AACE-606F-C8C9-FC53A6C52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01904-3CF5-474F-89B0-4FD1D4EF0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071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F8303-C135-382F-C574-C41BC1FAE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2AA1E1-E485-599F-5B25-88857EBB7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65ABF0-E671-8832-F0E8-CB26578B0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8E2B-4257-4781-85B5-9222BD023CB3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5F33D1-A7F1-D166-DC30-37C6C0736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C9282-4640-53DF-CE18-FE19DFE0C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01904-3CF5-474F-89B0-4FD1D4EF0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317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34B76-C96E-F41C-5A18-089E55396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032618-DF9A-2704-0E2C-80CBD10642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83EE54-FEC8-3025-E0DA-C8D7E1315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8E2B-4257-4781-85B5-9222BD023CB3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C77C87-F3A4-4253-B92D-E47F6595B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0C7696-A511-1DC6-D2C7-990029B55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01904-3CF5-474F-89B0-4FD1D4EF0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320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81D7F-0E79-67AA-4688-F3253DB2A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587D17-0938-4136-421F-98C4C7CDF0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83F542-5A67-480B-CF0D-62E0627FDC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313BDE-D9BE-A08E-ADF7-034A57809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8E2B-4257-4781-85B5-9222BD023CB3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863AD9-9D96-BCC6-525A-E0CD851DF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836BF6-48BE-7EC7-A2D3-BE5708442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01904-3CF5-474F-89B0-4FD1D4EF0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384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EA022-485A-A83F-DD43-6D6D4BD98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591F57-A4A8-FFCF-4C0B-E250F4FB7C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B32D09-EEC8-8CB9-74AE-37011FCD2C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17719-2525-D2D6-8485-B6B61AAF94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B97F5E-3280-C6BC-FD71-6CF4A7D37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4C21E2F-62EC-631E-7D3B-30145DF93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8E2B-4257-4781-85B5-9222BD023CB3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81B65B-F634-50FA-F3FA-506A57F06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6B5091-05DE-7FB1-5EBD-2AB74D1EE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01904-3CF5-474F-89B0-4FD1D4EF0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82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6842B-1DA6-0C01-80D1-5A72C68FE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D1CD5E-E461-9B1B-8281-5D16CFFB5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8E2B-4257-4781-85B5-9222BD023CB3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FFD2F8-5C29-0AF2-3E88-D04FC0642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C28A9C-B24E-6901-F739-441E0DC86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01904-3CF5-474F-89B0-4FD1D4EF0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706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CC7607-50FE-9E50-ABE1-DC86446C9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8E2B-4257-4781-85B5-9222BD023CB3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F79888-DC87-CB3A-C53E-FFAF70E6A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8BF366-68C9-5534-B70D-4DB53BAE2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01904-3CF5-474F-89B0-4FD1D4EF0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848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87104-EA01-71FA-6078-93F23ABC2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EB03FA-397E-5106-AC87-30B538642C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DBF478-41F5-DDC0-431F-BCF9E2BE4C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0079DF-2D4F-CFB4-BCBD-3EDE1A81C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8E2B-4257-4781-85B5-9222BD023CB3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B356FD-18BD-D7C3-AE52-D6A8665A0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075F69-3E0C-1771-3FBC-13A1A9FB9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01904-3CF5-474F-89B0-4FD1D4EF0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637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A0A48-3E4B-0E6F-4A23-B3897AFC8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B9996E-78EF-8AB0-B549-B4701AFFF1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3370C7-125B-B14A-2B61-3E5C5F8385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988948-F0C6-B334-F182-29EFCFBC0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8E2B-4257-4781-85B5-9222BD023CB3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4CBB5B-5DEC-D9D7-F1A4-43D9666F7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0152DF-A169-3908-8F7D-9AF4555D5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01904-3CF5-474F-89B0-4FD1D4EF0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829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5563DE-8666-06E9-A7DE-8D432126B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9B2BC2-F1F9-BEC8-140B-3682FB9016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6B4A7F-41AF-FC03-4E54-8EBCFBADE4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B88E2B-4257-4781-85B5-9222BD023CB3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38C344-5627-B6BE-EC5B-7E0EA157BB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E65CD4-E63D-7FCF-AC5B-5FDE585315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C01904-3CF5-474F-89B0-4FD1D4EF0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472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D7B49FA5-D847-3899-8681-8A78255CC167}"/>
              </a:ext>
            </a:extLst>
          </p:cNvPr>
          <p:cNvGraphicFramePr>
            <a:graphicFrameLocks noGrp="1"/>
          </p:cNvGraphicFramePr>
          <p:nvPr/>
        </p:nvGraphicFramePr>
        <p:xfrm>
          <a:off x="1147201" y="364404"/>
          <a:ext cx="8867656" cy="521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3874">
                  <a:extLst>
                    <a:ext uri="{9D8B030D-6E8A-4147-A177-3AD203B41FA5}">
                      <a16:colId xmlns:a16="http://schemas.microsoft.com/office/drawing/2014/main" val="3111404277"/>
                    </a:ext>
                  </a:extLst>
                </a:gridCol>
                <a:gridCol w="1702182">
                  <a:extLst>
                    <a:ext uri="{9D8B030D-6E8A-4147-A177-3AD203B41FA5}">
                      <a16:colId xmlns:a16="http://schemas.microsoft.com/office/drawing/2014/main" val="2829623678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931285855"/>
                    </a:ext>
                  </a:extLst>
                </a:gridCol>
                <a:gridCol w="2013857">
                  <a:extLst>
                    <a:ext uri="{9D8B030D-6E8A-4147-A177-3AD203B41FA5}">
                      <a16:colId xmlns:a16="http://schemas.microsoft.com/office/drawing/2014/main" val="2633964799"/>
                    </a:ext>
                  </a:extLst>
                </a:gridCol>
                <a:gridCol w="1415143">
                  <a:extLst>
                    <a:ext uri="{9D8B030D-6E8A-4147-A177-3AD203B41FA5}">
                      <a16:colId xmlns:a16="http://schemas.microsoft.com/office/drawing/2014/main" val="9653939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  <a:cs typeface="Arial" panose="020B0604020202020204" pitchFamily="34" charset="0"/>
                        </a:rPr>
                        <a:t>Intervention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  <a:cs typeface="Arial" panose="020B0604020202020204" pitchFamily="34" charset="0"/>
                        </a:rPr>
                        <a:t>Primary therapy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  <a:cs typeface="Arial" panose="020B0604020202020204" pitchFamily="34" charset="0"/>
                        </a:rPr>
                        <a:t>Secondary therapy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  <a:cs typeface="Arial" panose="020B0604020202020204" pitchFamily="34" charset="0"/>
                        </a:rPr>
                        <a:t>Location </a:t>
                      </a:r>
                      <a:r>
                        <a:rPr lang="en-US" sz="1800" baseline="30000" dirty="0">
                          <a:latin typeface="+mn-lt"/>
                          <a:cs typeface="Arial" panose="020B0604020202020204" pitchFamily="34" charset="0"/>
                        </a:rPr>
                        <a:t>†</a:t>
                      </a:r>
                      <a:endParaRPr lang="en-US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  <a:cs typeface="Arial" panose="020B0604020202020204" pitchFamily="34" charset="0"/>
                        </a:rPr>
                        <a:t>Deaths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9300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  <a:cs typeface="Arial" panose="020B0604020202020204" pitchFamily="34" charset="0"/>
                        </a:rPr>
                        <a:t>SEMS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  <a:cs typeface="Arial" panose="020B0604020202020204" pitchFamily="34" charset="0"/>
                        </a:rPr>
                        <a:t>18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  <a:cs typeface="Arial" panose="020B0604020202020204" pitchFamily="34" charset="0"/>
                        </a:rPr>
                        <a:t>4 </a:t>
                      </a:r>
                    </a:p>
                    <a:p>
                      <a:pPr algn="ctr"/>
                      <a:r>
                        <a:rPr lang="en-US" dirty="0">
                          <a:latin typeface="+mn-lt"/>
                          <a:cs typeface="Arial" panose="020B0604020202020204" pitchFamily="34" charset="0"/>
                        </a:rPr>
                        <a:t>(repeat SEMS)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  <a:cs typeface="Arial" panose="020B0604020202020204" pitchFamily="34" charset="0"/>
                        </a:rPr>
                        <a:t>2 upper</a:t>
                      </a:r>
                    </a:p>
                    <a:p>
                      <a:pPr algn="ctr"/>
                      <a:r>
                        <a:rPr lang="en-US" dirty="0">
                          <a:latin typeface="+mn-lt"/>
                          <a:cs typeface="Arial" panose="020B0604020202020204" pitchFamily="34" charset="0"/>
                        </a:rPr>
                        <a:t>3 middle </a:t>
                      </a:r>
                    </a:p>
                    <a:p>
                      <a:pPr algn="ctr"/>
                      <a:r>
                        <a:rPr lang="en-US" dirty="0">
                          <a:latin typeface="+mn-lt"/>
                          <a:cs typeface="Arial" panose="020B0604020202020204" pitchFamily="34" charset="0"/>
                        </a:rPr>
                        <a:t>10 lower</a:t>
                      </a:r>
                    </a:p>
                    <a:p>
                      <a:pPr algn="ctr"/>
                      <a:r>
                        <a:rPr lang="en-US" dirty="0">
                          <a:latin typeface="+mn-lt"/>
                          <a:cs typeface="Arial" panose="020B0604020202020204" pitchFamily="34" charset="0"/>
                        </a:rPr>
                        <a:t>3 GEJ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01221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  <a:cs typeface="Arial" panose="020B0604020202020204" pitchFamily="34" charset="0"/>
                        </a:rPr>
                        <a:t>CC alone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  <a:cs typeface="Arial" panose="020B0604020202020204" pitchFamily="34" charset="0"/>
                        </a:rPr>
                        <a:t>1 UES</a:t>
                      </a:r>
                    </a:p>
                    <a:p>
                      <a:pPr algn="ctr"/>
                      <a:r>
                        <a:rPr lang="en-US" dirty="0">
                          <a:latin typeface="+mn-lt"/>
                          <a:cs typeface="Arial" panose="020B0604020202020204" pitchFamily="34" charset="0"/>
                        </a:rPr>
                        <a:t>2 middle</a:t>
                      </a:r>
                    </a:p>
                    <a:p>
                      <a:pPr algn="ctr"/>
                      <a:r>
                        <a:rPr lang="en-US" dirty="0">
                          <a:latin typeface="+mn-lt"/>
                          <a:cs typeface="Arial" panose="020B0604020202020204" pitchFamily="34" charset="0"/>
                        </a:rPr>
                        <a:t>1 GEJ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77193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  <a:cs typeface="Arial" panose="020B0604020202020204" pitchFamily="34" charset="0"/>
                        </a:rPr>
                        <a:t>Medical therapy</a:t>
                      </a:r>
                    </a:p>
                    <a:p>
                      <a:pPr algn="ctr"/>
                      <a:r>
                        <a:rPr lang="en-US" dirty="0">
                          <a:latin typeface="+mn-lt"/>
                          <a:cs typeface="Arial" panose="020B0604020202020204" pitchFamily="34" charset="0"/>
                        </a:rPr>
                        <a:t>alone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+mn-lt"/>
                          <a:cs typeface="Arial" panose="020B0604020202020204" pitchFamily="34" charset="0"/>
                        </a:rPr>
                        <a:t>7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  <a:cs typeface="Arial" panose="020B0604020202020204" pitchFamily="34" charset="0"/>
                        </a:rPr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  <a:cs typeface="Arial" panose="020B0604020202020204" pitchFamily="34" charset="0"/>
                        </a:rPr>
                        <a:t>2 UES</a:t>
                      </a:r>
                    </a:p>
                    <a:p>
                      <a:pPr algn="ctr"/>
                      <a:r>
                        <a:rPr lang="en-US" dirty="0">
                          <a:latin typeface="+mn-lt"/>
                          <a:cs typeface="Arial" panose="020B0604020202020204" pitchFamily="34" charset="0"/>
                        </a:rPr>
                        <a:t>2 upper</a:t>
                      </a:r>
                    </a:p>
                    <a:p>
                      <a:pPr algn="ctr"/>
                      <a:r>
                        <a:rPr lang="en-US" dirty="0">
                          <a:latin typeface="+mn-lt"/>
                          <a:cs typeface="Arial" panose="020B0604020202020204" pitchFamily="34" charset="0"/>
                        </a:rPr>
                        <a:t>1 middle</a:t>
                      </a:r>
                    </a:p>
                    <a:p>
                      <a:pPr algn="ctr"/>
                      <a:r>
                        <a:rPr lang="en-US" dirty="0">
                          <a:latin typeface="+mn-lt"/>
                          <a:cs typeface="Arial" panose="020B0604020202020204" pitchFamily="34" charset="0"/>
                        </a:rPr>
                        <a:t>2 GEJ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99390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  <a:cs typeface="Arial" panose="020B0604020202020204" pitchFamily="34" charset="0"/>
                        </a:rPr>
                        <a:t>EVT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  <a:cs typeface="Arial" panose="020B0604020202020204" pitchFamily="34" charset="0"/>
                        </a:rPr>
                        <a:t>0</a:t>
                      </a:r>
                      <a:endParaRPr lang="en-US" baseline="30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  <a:cs typeface="Arial" panose="020B0604020202020204" pitchFamily="34" charset="0"/>
                        </a:rPr>
                        <a:t>1 lower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8580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  <a:cs typeface="Arial" panose="020B0604020202020204" pitchFamily="34" charset="0"/>
                        </a:rPr>
                        <a:t>Surgery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  <a:cs typeface="Arial" panose="020B0604020202020204" pitchFamily="34" charset="0"/>
                        </a:rPr>
                        <a:t>4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  <a:cs typeface="Arial" panose="020B0604020202020204" pitchFamily="34" charset="0"/>
                        </a:rPr>
                        <a:t> 1 upper </a:t>
                      </a:r>
                    </a:p>
                    <a:p>
                      <a:pPr algn="ctr"/>
                      <a:r>
                        <a:rPr lang="en-US" dirty="0">
                          <a:latin typeface="+mn-lt"/>
                          <a:cs typeface="Arial" panose="020B0604020202020204" pitchFamily="34" charset="0"/>
                        </a:rPr>
                        <a:t>1 middle</a:t>
                      </a:r>
                    </a:p>
                    <a:p>
                      <a:pPr algn="ctr"/>
                      <a:r>
                        <a:rPr lang="en-US" dirty="0">
                          <a:latin typeface="+mn-lt"/>
                          <a:cs typeface="Arial" panose="020B0604020202020204" pitchFamily="34" charset="0"/>
                        </a:rPr>
                        <a:t>2 GEJ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36856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60F44D4-B7E3-B379-386E-9F22596260F2}"/>
              </a:ext>
            </a:extLst>
          </p:cNvPr>
          <p:cNvSpPr txBox="1"/>
          <p:nvPr/>
        </p:nvSpPr>
        <p:spPr>
          <a:xfrm>
            <a:off x="942460" y="5970376"/>
            <a:ext cx="56868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aseline="30000" dirty="0">
                <a:cs typeface="Arial" panose="020B0604020202020204" pitchFamily="34" charset="0"/>
              </a:rPr>
              <a:t>⌡</a:t>
            </a:r>
            <a:r>
              <a:rPr lang="en-US" sz="1200" dirty="0">
                <a:cs typeface="Arial" panose="020B0604020202020204" pitchFamily="34" charset="0"/>
              </a:rPr>
              <a:t>SEMS = self-expanding metal stent; CC = clip closure; EVT = endoscopic vacuum therapy</a:t>
            </a:r>
            <a:endParaRPr lang="en-US" sz="1200" baseline="30000" dirty="0">
              <a:cs typeface="Arial" panose="020B0604020202020204" pitchFamily="34" charset="0"/>
            </a:endParaRPr>
          </a:p>
          <a:p>
            <a:r>
              <a:rPr lang="en-US" sz="1200" baseline="30000" dirty="0">
                <a:cs typeface="Arial" panose="020B0604020202020204" pitchFamily="34" charset="0"/>
              </a:rPr>
              <a:t>† </a:t>
            </a:r>
            <a:r>
              <a:rPr lang="en-US" sz="1200" dirty="0">
                <a:cs typeface="Arial" panose="020B0604020202020204" pitchFamily="34" charset="0"/>
              </a:rPr>
              <a:t>UES = upper esophageal sphincter; GEJ = gastroesophageal junction</a:t>
            </a:r>
          </a:p>
        </p:txBody>
      </p:sp>
    </p:spTree>
    <p:extLst>
      <p:ext uri="{BB962C8B-B14F-4D97-AF65-F5344CB8AC3E}">
        <p14:creationId xmlns:p14="http://schemas.microsoft.com/office/powerpoint/2010/main" val="13726943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94</Words>
  <Application>Microsoft Office PowerPoint</Application>
  <PresentationFormat>Widescreen</PresentationFormat>
  <Paragraphs>44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Eric Montminy</dc:creator>
  <cp:lastModifiedBy>Eric Montminy</cp:lastModifiedBy>
  <cp:revision>1</cp:revision>
  <dcterms:created xsi:type="dcterms:W3CDTF">2023-07-19T04:43:57Z</dcterms:created>
  <dcterms:modified xsi:type="dcterms:W3CDTF">2023-07-19T04:45:21Z</dcterms:modified>
</cp:coreProperties>
</file>