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78E489-2980-7555-67FD-F01C990B0C37}" name="Gus Attwell" initials="GA" userId="2cb90d2f2e96f7e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9C5E5-EA35-17EF-B54C-5B33F1291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F07DA-6AF1-131F-853A-70E2DA261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FCCFE-3519-3C98-C589-65D34251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C3188-88F8-8FAB-01C1-70794C31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B66C1-9186-B199-0F15-28C8F6528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0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B9C83-6F2E-E245-991B-5CE0F50CD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80067-4288-291F-75EF-627B01875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C08A3-B723-3ECD-E9E9-EE1480E0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6CFBA-3FD0-A253-79D8-26622370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BF6D2-4902-3F97-E8EA-921CAFDD9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9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53F60-09C8-E0ED-11C8-9C09CBF379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29DD6-F625-E96E-7DFF-BA15B5134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A1561-5896-25C8-ED34-8DB25494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199E6-DB75-DC59-5A16-39AF5CCA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B78DD-9E33-E8B1-CF14-F0C32F90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3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6E23C-2936-C2BD-3651-F7D3B6A88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F7491-77F0-9262-696E-9E8862A88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71BB4-9739-8ABC-7CAE-9767D1984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B98A2-72D3-D1FF-8258-9FCD8FE2F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F6948-5649-AFFC-9152-7E6AF493B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53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24BD-60D7-E6CB-9F1C-94A646639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4F4E8-F725-3C30-2D25-FED5A4F41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C95A5-7FFC-329F-6DB6-FC13AFD59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F733A-3AA4-93F6-DA15-11DB9A92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8611-6905-6935-CD97-35843DDE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9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2AAE-1C97-5EAB-59B9-1145EF178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14972-FA70-8DF4-5345-000358D77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ADF86-320E-97F2-43D2-017B77AD1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1C622B-9F4B-B6CB-ABDC-CBE75C90A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9133C-3546-ED2A-3DCF-1DFA7EE77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42894-6EAC-0392-15E2-262DFAA6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62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BF08-52E9-691E-42FF-6642D5C85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06CF1-7726-EBEB-B057-2EEAC14BF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2012-7A24-AD9C-6729-F986D8C84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43B5F9-05AA-B117-93C6-F3F08A37C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F1819F-68B9-DBB3-746A-4A6D8EB09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8B9963-F148-0EC0-A1B2-4C5D47E9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1D3C21-1686-162D-3AD8-22487EA4B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E671E-6499-6F13-66D0-CE05AC6D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1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3D8F9-6400-17B0-D367-3C2D9D046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DF5B-A9C8-1BD2-2122-1D377856A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CFDC-5B03-1EF6-3A9C-BB9FB0F0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5481A4-8E35-D901-D165-8B20FC91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2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80D5B8-3341-2849-CF43-D270EB33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E570E4-EA85-0DC9-27D9-DA6DB14BD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17107-2DAC-07A3-5D72-7D9AF35A8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0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E837-C2B1-DD31-7F60-FB972961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48E69-06BD-65E2-CA70-3A57121CE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0BF31-B86A-9E93-6B4B-F11087EE4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2D91C-8392-0C2A-5211-F705FDC1B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19577-EC2B-A285-E5FF-3039038C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57970-ADCA-6675-E05C-E9801D86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9DEA6-7687-2DB0-9945-C2DD7F13C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BE75A8-97C4-9B12-3EF4-DDE3A9481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526E7-29AF-C354-26A6-A417C2F59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EBA6F-BF80-0CC9-416B-022203C0F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34A60-21D0-338D-EE87-D07ADCCCE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A52BE-EFB0-ADDE-3418-9C7D2E80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06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CC1A0A-4CDF-5062-9F0C-B960553CB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DED0D-FE36-1408-3356-D428B255D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24C85-BE0E-397C-0FE4-749E982FE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CFDB-BB9B-47AD-9BD2-1D4711973AB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D0360-0735-FD34-5E55-BA26E7814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C7599-4C0A-6F6B-0D20-A538678C2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1F90-4F64-463A-B443-52D23A95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6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1E690A-B447-FACE-93C5-2DC439CB0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688570"/>
              </p:ext>
            </p:extLst>
          </p:nvPr>
        </p:nvGraphicFramePr>
        <p:xfrm>
          <a:off x="1136316" y="766216"/>
          <a:ext cx="9919368" cy="124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228">
                  <a:extLst>
                    <a:ext uri="{9D8B030D-6E8A-4147-A177-3AD203B41FA5}">
                      <a16:colId xmlns:a16="http://schemas.microsoft.com/office/drawing/2014/main" val="3497364309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3917883899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397452944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3895812593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4173023904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1793914758"/>
                    </a:ext>
                  </a:extLst>
                </a:gridCol>
              </a:tblGrid>
              <a:tr h="30102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Procedure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EGD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+mn-lt"/>
                          <a:cs typeface="Arial" panose="020B0604020202020204" pitchFamily="34" charset="0"/>
                        </a:rPr>
                        <a:t>Enteroscopy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EUS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ERCP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32054"/>
                  </a:ext>
                </a:extLst>
              </a:tr>
              <a:tr h="3010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Total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98,455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15,295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20,237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134,443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676996"/>
                  </a:ext>
                </a:extLst>
              </a:tr>
              <a:tr h="3010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IEPs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739122"/>
                  </a:ext>
                </a:extLst>
              </a:tr>
              <a:tr h="30102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Deaths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637058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ECBB3EA-E409-4619-12DB-6A77CC159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92333"/>
              </p:ext>
            </p:extLst>
          </p:nvPr>
        </p:nvGraphicFramePr>
        <p:xfrm>
          <a:off x="1136316" y="2672081"/>
          <a:ext cx="991936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228">
                  <a:extLst>
                    <a:ext uri="{9D8B030D-6E8A-4147-A177-3AD203B41FA5}">
                      <a16:colId xmlns:a16="http://schemas.microsoft.com/office/drawing/2014/main" val="2859121995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1901528602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2517711331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1304494795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1335513475"/>
                    </a:ext>
                  </a:extLst>
                </a:gridCol>
                <a:gridCol w="1653228">
                  <a:extLst>
                    <a:ext uri="{9D8B030D-6E8A-4147-A177-3AD203B41FA5}">
                      <a16:colId xmlns:a16="http://schemas.microsoft.com/office/drawing/2014/main" val="1264045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Upper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Mid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GEJ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346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IEP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624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Deaths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45903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A4598F7-C1E7-3B54-4B25-40EF295E2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813233"/>
              </p:ext>
            </p:extLst>
          </p:nvPr>
        </p:nvGraphicFramePr>
        <p:xfrm>
          <a:off x="720344" y="4577219"/>
          <a:ext cx="10751312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727">
                  <a:extLst>
                    <a:ext uri="{9D8B030D-6E8A-4147-A177-3AD203B41FA5}">
                      <a16:colId xmlns:a16="http://schemas.microsoft.com/office/drawing/2014/main" val="3505712908"/>
                    </a:ext>
                  </a:extLst>
                </a:gridCol>
                <a:gridCol w="1296321">
                  <a:extLst>
                    <a:ext uri="{9D8B030D-6E8A-4147-A177-3AD203B41FA5}">
                      <a16:colId xmlns:a16="http://schemas.microsoft.com/office/drawing/2014/main" val="3350272057"/>
                    </a:ext>
                  </a:extLst>
                </a:gridCol>
                <a:gridCol w="1304544">
                  <a:extLst>
                    <a:ext uri="{9D8B030D-6E8A-4147-A177-3AD203B41FA5}">
                      <a16:colId xmlns:a16="http://schemas.microsoft.com/office/drawing/2014/main" val="1141598274"/>
                    </a:ext>
                  </a:extLst>
                </a:gridCol>
                <a:gridCol w="1363037">
                  <a:extLst>
                    <a:ext uri="{9D8B030D-6E8A-4147-A177-3AD203B41FA5}">
                      <a16:colId xmlns:a16="http://schemas.microsoft.com/office/drawing/2014/main" val="1936102859"/>
                    </a:ext>
                  </a:extLst>
                </a:gridCol>
                <a:gridCol w="1085114">
                  <a:extLst>
                    <a:ext uri="{9D8B030D-6E8A-4147-A177-3AD203B41FA5}">
                      <a16:colId xmlns:a16="http://schemas.microsoft.com/office/drawing/2014/main" val="2422331927"/>
                    </a:ext>
                  </a:extLst>
                </a:gridCol>
                <a:gridCol w="1119116">
                  <a:extLst>
                    <a:ext uri="{9D8B030D-6E8A-4147-A177-3AD203B41FA5}">
                      <a16:colId xmlns:a16="http://schemas.microsoft.com/office/drawing/2014/main" val="2093914299"/>
                    </a:ext>
                  </a:extLst>
                </a:gridCol>
                <a:gridCol w="1241946">
                  <a:extLst>
                    <a:ext uri="{9D8B030D-6E8A-4147-A177-3AD203B41FA5}">
                      <a16:colId xmlns:a16="http://schemas.microsoft.com/office/drawing/2014/main" val="3907740173"/>
                    </a:ext>
                  </a:extLst>
                </a:gridCol>
                <a:gridCol w="1713507">
                  <a:extLst>
                    <a:ext uri="{9D8B030D-6E8A-4147-A177-3AD203B41FA5}">
                      <a16:colId xmlns:a16="http://schemas.microsoft.com/office/drawing/2014/main" val="1921615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UEP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 maneuver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Bougie dilation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Balloon dilation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FB removal </a:t>
                      </a:r>
                      <a:r>
                        <a:rPr lang="en-US" sz="1300" baseline="30000" dirty="0">
                          <a:latin typeface="+mn-lt"/>
                          <a:cs typeface="Arial" panose="020B0604020202020204" pitchFamily="34" charset="0"/>
                        </a:rPr>
                        <a:t>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APC </a:t>
                      </a:r>
                      <a:r>
                        <a:rPr lang="en-US" sz="1300" baseline="30000" dirty="0">
                          <a:latin typeface="+mn-lt"/>
                          <a:cs typeface="Arial" panose="020B0604020202020204" pitchFamily="34" charset="0"/>
                        </a:rPr>
                        <a:t>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EMR </a:t>
                      </a:r>
                      <a:r>
                        <a:rPr lang="en-US" sz="1300" baseline="30000" dirty="0">
                          <a:latin typeface="+mn-lt"/>
                          <a:cs typeface="Arial" panose="020B0604020202020204" pitchFamily="34" charset="0"/>
                        </a:rPr>
                        <a:t>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ESD </a:t>
                      </a:r>
                      <a:r>
                        <a:rPr lang="en-US" sz="1300" baseline="30000" dirty="0">
                          <a:latin typeface="+mn-lt"/>
                          <a:cs typeface="Arial" panose="020B0604020202020204" pitchFamily="34" charset="0"/>
                        </a:rPr>
                        <a:t>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+mn-lt"/>
                          <a:cs typeface="Arial" panose="020B0604020202020204" pitchFamily="34" charset="0"/>
                        </a:rPr>
                        <a:t>None (diagnostic)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858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IEP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493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Deaths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525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194174B-3202-BC9A-DE62-B2C7497B8A5D}"/>
              </a:ext>
            </a:extLst>
          </p:cNvPr>
          <p:cNvSpPr txBox="1"/>
          <p:nvPr/>
        </p:nvSpPr>
        <p:spPr>
          <a:xfrm>
            <a:off x="1055915" y="6091784"/>
            <a:ext cx="98733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aseline="30000" dirty="0">
                <a:cs typeface="Arial" panose="020B0604020202020204" pitchFamily="34" charset="0"/>
              </a:rPr>
              <a:t>⌡ </a:t>
            </a:r>
            <a:r>
              <a:rPr lang="en-US" sz="1200" dirty="0">
                <a:cs typeface="Arial" panose="020B0604020202020204" pitchFamily="34" charset="0"/>
              </a:rPr>
              <a:t>FB = foreign body; </a:t>
            </a:r>
            <a:r>
              <a:rPr lang="en-US" sz="1200" baseline="30000" dirty="0">
                <a:cs typeface="Arial" panose="020B0604020202020204" pitchFamily="34" charset="0"/>
              </a:rPr>
              <a:t>☨ </a:t>
            </a:r>
            <a:r>
              <a:rPr lang="en-US" sz="1200" dirty="0">
                <a:cs typeface="Arial" panose="020B0604020202020204" pitchFamily="34" charset="0"/>
              </a:rPr>
              <a:t>APC = argon plasma coagulation; </a:t>
            </a:r>
            <a:r>
              <a:rPr lang="en-US" sz="1200" baseline="30000" dirty="0">
                <a:cs typeface="Arial" panose="020B0604020202020204" pitchFamily="34" charset="0"/>
              </a:rPr>
              <a:t>⍭ </a:t>
            </a:r>
            <a:r>
              <a:rPr lang="en-US" sz="1200" dirty="0">
                <a:cs typeface="Arial" panose="020B0604020202020204" pitchFamily="34" charset="0"/>
              </a:rPr>
              <a:t>EMR = endoscopic mucosal resection; </a:t>
            </a:r>
            <a:r>
              <a:rPr lang="en-US" sz="1200" baseline="30000" dirty="0">
                <a:cs typeface="Arial" panose="020B0604020202020204" pitchFamily="34" charset="0"/>
              </a:rPr>
              <a:t>Ω</a:t>
            </a:r>
            <a:r>
              <a:rPr lang="en-US" sz="1200" dirty="0">
                <a:cs typeface="Arial" panose="020B0604020202020204" pitchFamily="34" charset="0"/>
              </a:rPr>
              <a:t> ESD = endoscopic submucosal dissection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5056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105</Words>
  <Application>Microsoft Office PowerPoint</Application>
  <PresentationFormat>Widescreen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Montminy</dc:creator>
  <cp:lastModifiedBy>Eric Montminy</cp:lastModifiedBy>
  <cp:revision>7</cp:revision>
  <dcterms:created xsi:type="dcterms:W3CDTF">2023-06-26T02:41:37Z</dcterms:created>
  <dcterms:modified xsi:type="dcterms:W3CDTF">2023-07-19T04:45:03Z</dcterms:modified>
</cp:coreProperties>
</file>