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065"/>
    <a:srgbClr val="004277"/>
    <a:srgbClr val="296DC0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28/07/2023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28/07/2023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9227976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160020">
              <a:lnSpc>
                <a:spcPct val="150000"/>
              </a:lnSpc>
              <a:spcAft>
                <a:spcPts val="800"/>
              </a:spcAft>
            </a:pPr>
            <a:r>
              <a:rPr lang="tr-TR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Evaluation of </a:t>
            </a:r>
            <a:r>
              <a:rPr lang="tr-TR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Ventricular</a:t>
            </a:r>
            <a:r>
              <a:rPr lang="tr-TR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Arrhythmia</a:t>
            </a:r>
            <a:r>
              <a:rPr lang="tr-TR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Risk in </a:t>
            </a:r>
            <a:r>
              <a:rPr lang="tr-TR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Cystinosis</a:t>
            </a:r>
            <a:r>
              <a:rPr lang="tr-TR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Patients</a:t>
            </a:r>
            <a:r>
              <a:rPr lang="tr-TR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R="160020">
              <a:lnSpc>
                <a:spcPct val="150000"/>
              </a:lnSpc>
              <a:spcAft>
                <a:spcPts val="800"/>
              </a:spcAft>
            </a:pPr>
            <a:r>
              <a:rPr lang="tr-TR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Cardiac</a:t>
            </a:r>
            <a:r>
              <a:rPr lang="tr-TR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Electrophysiological</a:t>
            </a:r>
            <a:r>
              <a:rPr lang="tr-TR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Balance</a:t>
            </a:r>
            <a:r>
              <a:rPr lang="tr-TR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Index (</a:t>
            </a:r>
            <a:r>
              <a:rPr lang="tr-TR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iCEP</a:t>
            </a:r>
            <a:r>
              <a:rPr lang="tr-TR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3448" y="1085673"/>
            <a:ext cx="12018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HYPOTHESIS</a:t>
            </a:r>
            <a:r>
              <a:rPr lang="en-GB" sz="1600" dirty="0">
                <a:solidFill>
                  <a:schemeClr val="bg1"/>
                </a:solidFill>
              </a:rPr>
              <a:t>: </a:t>
            </a:r>
            <a:r>
              <a:rPr lang="en-US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Our objective is to evaluate the cardiovascular system in</a:t>
            </a:r>
            <a:r>
              <a:rPr lang="tr-TR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cystinosis</a:t>
            </a:r>
            <a:r>
              <a:rPr lang="tr-TR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disease</a:t>
            </a:r>
            <a:r>
              <a:rPr lang="tr-TR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define possible damage mechanisms, and predict possible pathologies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[</a:t>
            </a:r>
            <a:r>
              <a:rPr lang="tr-TR" sz="2000" b="1" dirty="0">
                <a:solidFill>
                  <a:schemeClr val="bg1"/>
                </a:solidFill>
                <a:latin typeface="+mj-lt"/>
              </a:rPr>
              <a:t>Ertaş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] et al. 20</a:t>
            </a:r>
            <a:r>
              <a:rPr lang="tr-TR" sz="2000" b="1" dirty="0">
                <a:solidFill>
                  <a:schemeClr val="bg1"/>
                </a:solidFill>
                <a:latin typeface="+mj-lt"/>
              </a:rPr>
              <a:t>23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668241"/>
            <a:ext cx="7141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b="1" dirty="0">
                <a:solidFill>
                  <a:schemeClr val="bg1"/>
                </a:solidFill>
              </a:rPr>
              <a:t>CONCLUSION</a:t>
            </a:r>
            <a:r>
              <a:rPr lang="en-GB" sz="1600" dirty="0">
                <a:solidFill>
                  <a:schemeClr val="bg1"/>
                </a:solidFill>
              </a:rPr>
              <a:t>: </a:t>
            </a:r>
            <a:r>
              <a:rPr lang="tr-TR" sz="1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Cystinozis</a:t>
            </a:r>
            <a:r>
              <a:rPr lang="en-US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patient</a:t>
            </a:r>
            <a:r>
              <a:rPr lang="tr-TR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had ventricular dysfunction (systolic and diastolic) and an increased atrial and ventricular tachyarrhythmia risk. This suggests that </a:t>
            </a:r>
            <a:r>
              <a:rPr lang="tr-TR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patients</a:t>
            </a:r>
            <a:r>
              <a:rPr lang="tr-TR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</a:t>
            </a:r>
            <a:r>
              <a:rPr lang="tr-TR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cystinosis</a:t>
            </a:r>
            <a:r>
              <a:rPr lang="en-US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should be monitored more closely in terms of cardiac function.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8150D2B-FCFB-0B26-9D06-A108F106B992}"/>
              </a:ext>
            </a:extLst>
          </p:cNvPr>
          <p:cNvSpPr/>
          <p:nvPr/>
        </p:nvSpPr>
        <p:spPr>
          <a:xfrm>
            <a:off x="419878" y="2799184"/>
            <a:ext cx="2183363" cy="923330"/>
          </a:xfrm>
          <a:prstGeom prst="round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      </a:t>
            </a:r>
            <a:r>
              <a:rPr lang="tr-TR" dirty="0" err="1"/>
              <a:t>Cystinosis</a:t>
            </a:r>
            <a:r>
              <a:rPr lang="tr-TR" dirty="0"/>
              <a:t> </a:t>
            </a:r>
            <a:r>
              <a:rPr lang="tr-TR" dirty="0" err="1"/>
              <a:t>Group</a:t>
            </a:r>
            <a:endParaRPr lang="tr-TR" dirty="0"/>
          </a:p>
          <a:p>
            <a:pPr algn="ctr"/>
            <a:r>
              <a:rPr lang="tr-TR" dirty="0"/>
              <a:t>    n = 15</a:t>
            </a:r>
            <a:endParaRPr lang="en-US" dirty="0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C14D9F7-2BDC-08A2-C71B-9834AC7256C5}"/>
              </a:ext>
            </a:extLst>
          </p:cNvPr>
          <p:cNvSpPr/>
          <p:nvPr/>
        </p:nvSpPr>
        <p:spPr>
          <a:xfrm>
            <a:off x="419878" y="4071633"/>
            <a:ext cx="2183363" cy="923330"/>
          </a:xfrm>
          <a:prstGeom prst="round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    </a:t>
            </a:r>
            <a:r>
              <a:rPr lang="tr-TR" dirty="0" err="1"/>
              <a:t>Healthy</a:t>
            </a:r>
            <a:r>
              <a:rPr lang="tr-TR" dirty="0"/>
              <a:t> </a:t>
            </a:r>
            <a:r>
              <a:rPr lang="tr-TR" dirty="0" err="1"/>
              <a:t>control</a:t>
            </a:r>
            <a:endParaRPr lang="tr-TR" dirty="0"/>
          </a:p>
          <a:p>
            <a:pPr algn="ctr"/>
            <a:r>
              <a:rPr lang="tr-TR" dirty="0"/>
              <a:t>   n = 15 </a:t>
            </a:r>
            <a:endParaRPr lang="en-US" dirty="0"/>
          </a:p>
        </p:txBody>
      </p:sp>
      <p:sp>
        <p:nvSpPr>
          <p:cNvPr id="5" name="Sağ Ayraç 4">
            <a:extLst>
              <a:ext uri="{FF2B5EF4-FFF2-40B4-BE49-F238E27FC236}">
                <a16:creationId xmlns:a16="http://schemas.microsoft.com/office/drawing/2014/main" id="{701BD376-73D8-7148-BA20-FF76793B21E2}"/>
              </a:ext>
            </a:extLst>
          </p:cNvPr>
          <p:cNvSpPr/>
          <p:nvPr/>
        </p:nvSpPr>
        <p:spPr>
          <a:xfrm>
            <a:off x="2771192" y="2957804"/>
            <a:ext cx="214604" cy="1838131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5868275-372B-7C81-0C76-4425F5D3996A}"/>
              </a:ext>
            </a:extLst>
          </p:cNvPr>
          <p:cNvSpPr/>
          <p:nvPr/>
        </p:nvSpPr>
        <p:spPr>
          <a:xfrm>
            <a:off x="3467851" y="2909677"/>
            <a:ext cx="2282863" cy="2037158"/>
          </a:xfrm>
          <a:prstGeom prst="roundRect">
            <a:avLst/>
          </a:prstGeom>
          <a:ln w="76200">
            <a:solidFill>
              <a:srgbClr val="AA006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u="sng" dirty="0" err="1"/>
              <a:t>Electrocardiography</a:t>
            </a:r>
            <a:endParaRPr lang="tr-TR" u="sng" dirty="0"/>
          </a:p>
          <a:p>
            <a:pPr algn="ctr"/>
            <a:r>
              <a:rPr lang="tr-TR" dirty="0"/>
              <a:t>PWD</a:t>
            </a:r>
          </a:p>
          <a:p>
            <a:pPr algn="ctr"/>
            <a:r>
              <a:rPr lang="tr-TR" dirty="0" err="1"/>
              <a:t>Qtc</a:t>
            </a:r>
            <a:endParaRPr lang="tr-TR" dirty="0"/>
          </a:p>
          <a:p>
            <a:pPr algn="ctr"/>
            <a:r>
              <a:rPr lang="tr-TR" dirty="0"/>
              <a:t>QRS</a:t>
            </a:r>
          </a:p>
          <a:p>
            <a:pPr algn="ctr"/>
            <a:r>
              <a:rPr lang="tr-TR" dirty="0" err="1"/>
              <a:t>Tpe</a:t>
            </a:r>
            <a:endParaRPr lang="en-US" dirty="0"/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18192C0-7E8F-66D5-7370-06F67FA475D9}"/>
              </a:ext>
            </a:extLst>
          </p:cNvPr>
          <p:cNvSpPr/>
          <p:nvPr/>
        </p:nvSpPr>
        <p:spPr>
          <a:xfrm>
            <a:off x="6133269" y="2909677"/>
            <a:ext cx="2183363" cy="2037158"/>
          </a:xfrm>
          <a:prstGeom prst="roundRect">
            <a:avLst/>
          </a:prstGeom>
          <a:ln w="76200">
            <a:solidFill>
              <a:srgbClr val="AA006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u="sng" dirty="0" err="1"/>
              <a:t>Echocardiography</a:t>
            </a:r>
            <a:endParaRPr lang="tr-TR" u="sng" dirty="0"/>
          </a:p>
          <a:p>
            <a:pPr algn="ctr"/>
            <a:r>
              <a:rPr lang="tr-TR" dirty="0"/>
              <a:t>MAPSE</a:t>
            </a:r>
          </a:p>
          <a:p>
            <a:pPr algn="ctr"/>
            <a:r>
              <a:rPr lang="tr-TR" dirty="0"/>
              <a:t>TAPSE</a:t>
            </a:r>
          </a:p>
          <a:p>
            <a:pPr algn="ctr"/>
            <a:r>
              <a:rPr lang="tr-TR" dirty="0"/>
              <a:t>DT</a:t>
            </a:r>
          </a:p>
          <a:p>
            <a:pPr algn="ctr"/>
            <a:r>
              <a:rPr lang="tr-TR" dirty="0"/>
              <a:t>ICT, IRT,ET</a:t>
            </a:r>
          </a:p>
          <a:p>
            <a:pPr algn="ctr"/>
            <a:r>
              <a:rPr lang="tr-TR" dirty="0" err="1"/>
              <a:t>LVmass</a:t>
            </a:r>
            <a:r>
              <a:rPr lang="tr-TR" dirty="0"/>
              <a:t>, RWT</a:t>
            </a:r>
            <a:endParaRPr lang="en-US" dirty="0"/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1B13AFD8-CD38-F76C-FF7B-6CF426340626}"/>
              </a:ext>
            </a:extLst>
          </p:cNvPr>
          <p:cNvSpPr/>
          <p:nvPr/>
        </p:nvSpPr>
        <p:spPr>
          <a:xfrm>
            <a:off x="8518358" y="3722514"/>
            <a:ext cx="709618" cy="34911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7D51CE31-E367-FD68-AB77-5E77441FDE32}"/>
              </a:ext>
            </a:extLst>
          </p:cNvPr>
          <p:cNvSpPr/>
          <p:nvPr/>
        </p:nvSpPr>
        <p:spPr>
          <a:xfrm>
            <a:off x="9579507" y="2858290"/>
            <a:ext cx="2183363" cy="2037158"/>
          </a:xfrm>
          <a:prstGeom prst="round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Cystinosis group was found to have an increased risk for atrial and ventricular tachyarrhythmias</a:t>
            </a:r>
          </a:p>
        </p:txBody>
      </p:sp>
      <p:sp>
        <p:nvSpPr>
          <p:cNvPr id="13" name="Freeform: Shape 46">
            <a:extLst>
              <a:ext uri="{FF2B5EF4-FFF2-40B4-BE49-F238E27FC236}">
                <a16:creationId xmlns:a16="http://schemas.microsoft.com/office/drawing/2014/main" id="{4CEADB77-2ED1-ABED-6BFA-AE7C52C38C3F}"/>
              </a:ext>
            </a:extLst>
          </p:cNvPr>
          <p:cNvSpPr/>
          <p:nvPr/>
        </p:nvSpPr>
        <p:spPr>
          <a:xfrm>
            <a:off x="491180" y="2939681"/>
            <a:ext cx="365615" cy="704133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46">
            <a:extLst>
              <a:ext uri="{FF2B5EF4-FFF2-40B4-BE49-F238E27FC236}">
                <a16:creationId xmlns:a16="http://schemas.microsoft.com/office/drawing/2014/main" id="{4EB9A1D3-B3D2-9904-8FB9-EE76CBC1DC4E}"/>
              </a:ext>
            </a:extLst>
          </p:cNvPr>
          <p:cNvSpPr/>
          <p:nvPr/>
        </p:nvSpPr>
        <p:spPr>
          <a:xfrm>
            <a:off x="491180" y="4182190"/>
            <a:ext cx="365616" cy="71325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2995</TotalTime>
  <Words>134</Words>
  <Application>Microsoft Office PowerPoint</Application>
  <PresentationFormat>Geniş ekran</PresentationFormat>
  <Paragraphs>22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Sunusu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SEDA COSKUN</cp:lastModifiedBy>
  <cp:revision>56</cp:revision>
  <dcterms:created xsi:type="dcterms:W3CDTF">2019-06-13T12:30:18Z</dcterms:created>
  <dcterms:modified xsi:type="dcterms:W3CDTF">2023-07-28T22:01:28Z</dcterms:modified>
</cp:coreProperties>
</file>