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3" r:id="rId2"/>
    <p:sldId id="274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9355B-A04A-4136-B5CE-5ACD456C000D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D53E6-642F-443A-BDB5-64704E018F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568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55CD31-1EA3-AA69-481D-E827B8B79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D508A89-95D0-93B6-74E1-4EA999425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ABD841-88EB-A043-C660-0B578C24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102F90-BBDD-CAC7-8FC5-6F70345A4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3C4533-D43B-5961-91CE-1D468C3A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40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C2719D-83F3-AD6C-32AC-90BFAA10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321818-A012-E489-0499-DCD2B6C90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8750B5-5ED2-FBA7-574B-C2D68F61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CB844E-215D-F7C0-DE1B-3D121954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372CBC-5BA0-57A4-4AA0-4C50A2CA4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58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257941-B434-188C-BBA4-C416A75B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3B9B03-A9D5-E96C-E93C-780182B60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22E3D3-6812-95EB-445E-CE71D4D4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97CD9C-579B-29F9-7770-5CDDC7CA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9D70E9-C46F-BC31-D6D0-06CD3F1E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72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A21BB9-C956-B995-5DA0-680D586D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0D5C00-4E70-E4CF-DA02-20DC14B258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2902D6-8118-22E1-95E6-8182537A9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C26425-C828-7DD6-B8D3-98DD6301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337F11-C916-4179-487B-4408D488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6F89C0-A5CB-E2AB-23C0-8D4E5D9A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14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8D2B5B-9194-41FC-1451-ED7490CB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ADF8A8-23E7-48FF-6C33-9C3286336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77A6222-39A1-DE0C-DCF1-88DD3BA31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97064B8-E16F-57A6-0CC4-D4AF2571F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E1DD4D7-4FAA-B25D-9F7A-153A4C484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AC73F4-DAFE-9CE3-65E7-284286C35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D4126C-F777-A04A-9BB9-1B67309A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97873F8-6EE8-27C8-AF63-3DD79842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086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966768-3EF1-255A-3620-C8539753A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ADE1C19-EEE0-BC13-03D0-86CAF84C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2376B0-7369-C81D-2E07-2FCEB2E1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35F1EFA-969B-3589-5009-A95125A91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155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872E30-AA7B-EA44-5F11-343B2889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4FA8AB-85A2-383A-46C6-E42EA0C1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C6AE6E-D84E-C655-9B48-7C2295B81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70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46BCFA-6BC4-C829-12A9-7704D7508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B36D62-F502-9B9C-EB94-0B0CE6997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B3438BE-4741-2608-EA79-E53F4AC7C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F7FA40-F03E-0E04-F84E-17EC84A19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B149799-40F7-A89D-5311-F273A2AD0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E903DB-CB77-BA31-78A6-EE5B86E0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05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394DEA-8C4D-28D4-3593-B4DC4815B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3B5A53E-6934-18F9-7FE4-762EF7207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A76A72-71FA-B94A-195E-5B7009C2D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C4CF9A-597D-4EE6-F241-D6645C5FB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3A9F73B-90E5-9322-D0CE-1A14AB152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1F399D-8855-CC97-49DC-8C6B7F6E9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940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9690F1-6BB2-B391-FA58-9C47E885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70EEA0-4467-5181-6B2A-3AE2D448F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AD88AE-BA01-609A-7A8C-95921B14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608F00-384A-A799-501E-2DE39BEB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6F932A-979B-DB91-97BD-CE2A17E5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5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E24295D-5A63-5975-AC4C-BD2957E5ED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C59ECDE-F9B1-862A-EB2B-C7FC8B213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A4F07F-D9E0-7BEF-9AE5-BC5D5C38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F151BE-147C-53CE-A0DD-E6355CBD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8105AB-13C1-5822-B331-B29218F1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99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AA8D2B7-4546-CD09-66C6-2061C875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E96718-13A5-9D2E-C8C6-BDB2ED8DC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C2AA20-B2FB-EDF9-DF09-7ACC31CE0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F0A4A-898B-42A0-93D3-47662113C50F}" type="datetimeFigureOut">
              <a:rPr kumimoji="1" lang="ja-JP" altLang="en-US" smtClean="0"/>
              <a:t>2023/7/29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67B8E0-5C0B-08C5-FE35-F793D6429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AE29F8-CF85-BB3E-8043-D26A9C9CF2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0AD28-BB3F-41AA-859D-4C41474997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68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F94BCFFD-CC1C-D904-C0EF-C139765300F5}"/>
              </a:ext>
            </a:extLst>
          </p:cNvPr>
          <p:cNvGrpSpPr/>
          <p:nvPr/>
        </p:nvGrpSpPr>
        <p:grpSpPr>
          <a:xfrm>
            <a:off x="6208713" y="527050"/>
            <a:ext cx="5832000" cy="6156000"/>
            <a:chOff x="6208713" y="527050"/>
            <a:chExt cx="5903914" cy="6251575"/>
          </a:xfrm>
        </p:grpSpPr>
        <p:grpSp>
          <p:nvGrpSpPr>
            <p:cNvPr id="57" name="Group 58">
              <a:extLst>
                <a:ext uri="{FF2B5EF4-FFF2-40B4-BE49-F238E27FC236}">
                  <a16:creationId xmlns:a16="http://schemas.microsoft.com/office/drawing/2014/main" id="{E77EBF4A-64E3-D42E-8DA8-B7852F9C343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208713" y="527050"/>
              <a:ext cx="5903914" cy="6251575"/>
              <a:chOff x="3911" y="332"/>
              <a:chExt cx="3719" cy="3938"/>
            </a:xfrm>
          </p:grpSpPr>
          <p:sp>
            <p:nvSpPr>
              <p:cNvPr id="58" name="AutoShape 57">
                <a:extLst>
                  <a:ext uri="{FF2B5EF4-FFF2-40B4-BE49-F238E27FC236}">
                    <a16:creationId xmlns:a16="http://schemas.microsoft.com/office/drawing/2014/main" id="{B402EA10-B22F-542D-1CA6-5AF952528E6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962" y="332"/>
                <a:ext cx="3411" cy="39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" name="Line 59">
                <a:extLst>
                  <a:ext uri="{FF2B5EF4-FFF2-40B4-BE49-F238E27FC236}">
                    <a16:creationId xmlns:a16="http://schemas.microsoft.com/office/drawing/2014/main" id="{4239B85B-C117-3ADD-0D6A-CA2659E97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9" y="3449"/>
                <a:ext cx="282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" name="Line 60">
                <a:extLst>
                  <a:ext uri="{FF2B5EF4-FFF2-40B4-BE49-F238E27FC236}">
                    <a16:creationId xmlns:a16="http://schemas.microsoft.com/office/drawing/2014/main" id="{3BCC722B-0341-B739-D112-80CB1AB05A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59" y="3449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" name="Line 61">
                <a:extLst>
                  <a:ext uri="{FF2B5EF4-FFF2-40B4-BE49-F238E27FC236}">
                    <a16:creationId xmlns:a16="http://schemas.microsoft.com/office/drawing/2014/main" id="{C98E64A0-3398-8882-6B97-32BCBEB83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1" y="3449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" name="Line 62">
                <a:extLst>
                  <a:ext uri="{FF2B5EF4-FFF2-40B4-BE49-F238E27FC236}">
                    <a16:creationId xmlns:a16="http://schemas.microsoft.com/office/drawing/2014/main" id="{E4C2F43B-61B0-B90F-EF05-B6F01F9B53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9" y="3449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" name="Line 63">
                <a:extLst>
                  <a:ext uri="{FF2B5EF4-FFF2-40B4-BE49-F238E27FC236}">
                    <a16:creationId xmlns:a16="http://schemas.microsoft.com/office/drawing/2014/main" id="{6F4AC01A-F981-DF3B-D466-97DA8DB6EE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51" y="3449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" name="Line 64">
                <a:extLst>
                  <a:ext uri="{FF2B5EF4-FFF2-40B4-BE49-F238E27FC236}">
                    <a16:creationId xmlns:a16="http://schemas.microsoft.com/office/drawing/2014/main" id="{30AB07DD-60CD-FDDB-8AEC-2F75ED4CC9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19" y="3449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" name="Line 65">
                <a:extLst>
                  <a:ext uri="{FF2B5EF4-FFF2-40B4-BE49-F238E27FC236}">
                    <a16:creationId xmlns:a16="http://schemas.microsoft.com/office/drawing/2014/main" id="{3787B5BF-50FF-4EF3-C578-227CF612E3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81" y="3449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" name="Rectangle 66">
                <a:extLst>
                  <a:ext uri="{FF2B5EF4-FFF2-40B4-BE49-F238E27FC236}">
                    <a16:creationId xmlns:a16="http://schemas.microsoft.com/office/drawing/2014/main" id="{3CCF144E-CDF3-5FCD-C0C0-19166B61F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2" y="3573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67">
                <a:extLst>
                  <a:ext uri="{FF2B5EF4-FFF2-40B4-BE49-F238E27FC236}">
                    <a16:creationId xmlns:a16="http://schemas.microsoft.com/office/drawing/2014/main" id="{F46B10AE-42D2-1CDB-BA2E-5A7FCB628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4" y="3573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" name="Rectangle 68">
                <a:extLst>
                  <a:ext uri="{FF2B5EF4-FFF2-40B4-BE49-F238E27FC236}">
                    <a16:creationId xmlns:a16="http://schemas.microsoft.com/office/drawing/2014/main" id="{9B842BAC-2355-DB25-A57F-F3366C631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2" y="3573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9" name="Rectangle 69">
                <a:extLst>
                  <a:ext uri="{FF2B5EF4-FFF2-40B4-BE49-F238E27FC236}">
                    <a16:creationId xmlns:a16="http://schemas.microsoft.com/office/drawing/2014/main" id="{CFE4FAF5-23EC-4206-1770-07A6CA593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4" y="3573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0" name="Rectangle 70">
                <a:extLst>
                  <a:ext uri="{FF2B5EF4-FFF2-40B4-BE49-F238E27FC236}">
                    <a16:creationId xmlns:a16="http://schemas.microsoft.com/office/drawing/2014/main" id="{59D4287C-287E-C7BC-E0F6-E1A6B48C1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2" y="3573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1" name="Rectangle 71">
                <a:extLst>
                  <a:ext uri="{FF2B5EF4-FFF2-40B4-BE49-F238E27FC236}">
                    <a16:creationId xmlns:a16="http://schemas.microsoft.com/office/drawing/2014/main" id="{311074F6-4064-0661-181B-1FC15235F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4" y="3573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Line 72">
                <a:extLst>
                  <a:ext uri="{FF2B5EF4-FFF2-40B4-BE49-F238E27FC236}">
                    <a16:creationId xmlns:a16="http://schemas.microsoft.com/office/drawing/2014/main" id="{F90C504F-55C9-B9D3-7BF1-B94B0CB668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47" y="894"/>
                <a:ext cx="0" cy="2454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" name="Line 73">
                <a:extLst>
                  <a:ext uri="{FF2B5EF4-FFF2-40B4-BE49-F238E27FC236}">
                    <a16:creationId xmlns:a16="http://schemas.microsoft.com/office/drawing/2014/main" id="{76DDB83A-5102-8EC7-B60D-9A56523208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8" y="3348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" name="Line 74">
                <a:extLst>
                  <a:ext uri="{FF2B5EF4-FFF2-40B4-BE49-F238E27FC236}">
                    <a16:creationId xmlns:a16="http://schemas.microsoft.com/office/drawing/2014/main" id="{3003E540-A127-7475-8464-D765D4D63A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8" y="2857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" name="Line 75">
                <a:extLst>
                  <a:ext uri="{FF2B5EF4-FFF2-40B4-BE49-F238E27FC236}">
                    <a16:creationId xmlns:a16="http://schemas.microsoft.com/office/drawing/2014/main" id="{773C38D2-1187-FCCD-363D-76E2BD0793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8" y="2366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" name="Line 76">
                <a:extLst>
                  <a:ext uri="{FF2B5EF4-FFF2-40B4-BE49-F238E27FC236}">
                    <a16:creationId xmlns:a16="http://schemas.microsoft.com/office/drawing/2014/main" id="{B45AE895-803C-7900-47FF-EB8F60BB07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8" y="1876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" name="Line 77">
                <a:extLst>
                  <a:ext uri="{FF2B5EF4-FFF2-40B4-BE49-F238E27FC236}">
                    <a16:creationId xmlns:a16="http://schemas.microsoft.com/office/drawing/2014/main" id="{DF06858F-0500-BBB3-3379-F53FDA72AC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8" y="1385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" name="Line 78">
                <a:extLst>
                  <a:ext uri="{FF2B5EF4-FFF2-40B4-BE49-F238E27FC236}">
                    <a16:creationId xmlns:a16="http://schemas.microsoft.com/office/drawing/2014/main" id="{A30450E9-A2F7-D428-F084-78FBF7B23C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8" y="894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" name="Rectangle 79">
                <a:extLst>
                  <a:ext uri="{FF2B5EF4-FFF2-40B4-BE49-F238E27FC236}">
                    <a16:creationId xmlns:a16="http://schemas.microsoft.com/office/drawing/2014/main" id="{3B4CF4E3-1BFB-44BF-226E-448AD129B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3307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" name="Rectangle 80">
                <a:extLst>
                  <a:ext uri="{FF2B5EF4-FFF2-40B4-BE49-F238E27FC236}">
                    <a16:creationId xmlns:a16="http://schemas.microsoft.com/office/drawing/2014/main" id="{46050A3F-253A-E898-CFE6-068CF8F50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2816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" name="Rectangle 81">
                <a:extLst>
                  <a:ext uri="{FF2B5EF4-FFF2-40B4-BE49-F238E27FC236}">
                    <a16:creationId xmlns:a16="http://schemas.microsoft.com/office/drawing/2014/main" id="{10DA8067-94AD-4F38-53BA-25188ADC8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2325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2" name="Rectangle 82">
                <a:extLst>
                  <a:ext uri="{FF2B5EF4-FFF2-40B4-BE49-F238E27FC236}">
                    <a16:creationId xmlns:a16="http://schemas.microsoft.com/office/drawing/2014/main" id="{BE222B9F-DB71-4DC0-B397-503FE7C60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1834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3" name="Rectangle 83">
                <a:extLst>
                  <a:ext uri="{FF2B5EF4-FFF2-40B4-BE49-F238E27FC236}">
                    <a16:creationId xmlns:a16="http://schemas.microsoft.com/office/drawing/2014/main" id="{3807BB5A-A836-EB57-805E-1F3AB3C15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1343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" name="Rectangle 84">
                <a:extLst>
                  <a:ext uri="{FF2B5EF4-FFF2-40B4-BE49-F238E27FC236}">
                    <a16:creationId xmlns:a16="http://schemas.microsoft.com/office/drawing/2014/main" id="{12F7FCBE-A32B-0CC5-5DB1-33584D9135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852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5" name="Freeform 85">
                <a:extLst>
                  <a:ext uri="{FF2B5EF4-FFF2-40B4-BE49-F238E27FC236}">
                    <a16:creationId xmlns:a16="http://schemas.microsoft.com/office/drawing/2014/main" id="{0F23B9F4-375B-A3CC-08F0-5721F2497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793"/>
                <a:ext cx="3046" cy="2656"/>
              </a:xfrm>
              <a:custGeom>
                <a:avLst/>
                <a:gdLst>
                  <a:gd name="T0" fmla="*/ 0 w 515"/>
                  <a:gd name="T1" fmla="*/ 0 h 449"/>
                  <a:gd name="T2" fmla="*/ 0 w 515"/>
                  <a:gd name="T3" fmla="*/ 449 h 449"/>
                  <a:gd name="T4" fmla="*/ 515 w 515"/>
                  <a:gd name="T5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449">
                    <a:moveTo>
                      <a:pt x="0" y="0"/>
                    </a:moveTo>
                    <a:lnTo>
                      <a:pt x="0" y="449"/>
                    </a:lnTo>
                    <a:lnTo>
                      <a:pt x="515" y="449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6" name="Rectangle 86">
                <a:extLst>
                  <a:ext uri="{FF2B5EF4-FFF2-40B4-BE49-F238E27FC236}">
                    <a16:creationId xmlns:a16="http://schemas.microsoft.com/office/drawing/2014/main" id="{1E498AC6-14CB-224F-39D0-C1E8E59B20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1" y="3708"/>
                <a:ext cx="142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Years after transplantation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87" name="Rectangle 87">
                <a:extLst>
                  <a:ext uri="{FF2B5EF4-FFF2-40B4-BE49-F238E27FC236}">
                    <a16:creationId xmlns:a16="http://schemas.microsoft.com/office/drawing/2014/main" id="{A4ECA7A7-897C-D5B8-4D91-F0B22D35D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92" y="2049"/>
                <a:ext cx="157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cumulative incidence of relapse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" name="Freeform 88">
                <a:extLst>
                  <a:ext uri="{FF2B5EF4-FFF2-40B4-BE49-F238E27FC236}">
                    <a16:creationId xmlns:a16="http://schemas.microsoft.com/office/drawing/2014/main" id="{7C63A481-DC5B-9FD1-A2CB-702DE0555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9" y="2485"/>
                <a:ext cx="3171" cy="863"/>
              </a:xfrm>
              <a:custGeom>
                <a:avLst/>
                <a:gdLst>
                  <a:gd name="T0" fmla="*/ 0 w 536"/>
                  <a:gd name="T1" fmla="*/ 146 h 146"/>
                  <a:gd name="T2" fmla="*/ 0 w 536"/>
                  <a:gd name="T3" fmla="*/ 146 h 146"/>
                  <a:gd name="T4" fmla="*/ 0 w 536"/>
                  <a:gd name="T5" fmla="*/ 95 h 146"/>
                  <a:gd name="T6" fmla="*/ 15 w 536"/>
                  <a:gd name="T7" fmla="*/ 95 h 146"/>
                  <a:gd name="T8" fmla="*/ 15 w 536"/>
                  <a:gd name="T9" fmla="*/ 89 h 146"/>
                  <a:gd name="T10" fmla="*/ 21 w 536"/>
                  <a:gd name="T11" fmla="*/ 89 h 146"/>
                  <a:gd name="T12" fmla="*/ 21 w 536"/>
                  <a:gd name="T13" fmla="*/ 83 h 146"/>
                  <a:gd name="T14" fmla="*/ 24 w 536"/>
                  <a:gd name="T15" fmla="*/ 83 h 146"/>
                  <a:gd name="T16" fmla="*/ 24 w 536"/>
                  <a:gd name="T17" fmla="*/ 78 h 146"/>
                  <a:gd name="T18" fmla="*/ 24 w 536"/>
                  <a:gd name="T19" fmla="*/ 78 h 146"/>
                  <a:gd name="T20" fmla="*/ 24 w 536"/>
                  <a:gd name="T21" fmla="*/ 72 h 146"/>
                  <a:gd name="T22" fmla="*/ 27 w 536"/>
                  <a:gd name="T23" fmla="*/ 72 h 146"/>
                  <a:gd name="T24" fmla="*/ 27 w 536"/>
                  <a:gd name="T25" fmla="*/ 66 h 146"/>
                  <a:gd name="T26" fmla="*/ 29 w 536"/>
                  <a:gd name="T27" fmla="*/ 66 h 146"/>
                  <a:gd name="T28" fmla="*/ 29 w 536"/>
                  <a:gd name="T29" fmla="*/ 60 h 146"/>
                  <a:gd name="T30" fmla="*/ 43 w 536"/>
                  <a:gd name="T31" fmla="*/ 60 h 146"/>
                  <a:gd name="T32" fmla="*/ 43 w 536"/>
                  <a:gd name="T33" fmla="*/ 54 h 146"/>
                  <a:gd name="T34" fmla="*/ 58 w 536"/>
                  <a:gd name="T35" fmla="*/ 54 h 146"/>
                  <a:gd name="T36" fmla="*/ 58 w 536"/>
                  <a:gd name="T37" fmla="*/ 47 h 146"/>
                  <a:gd name="T38" fmla="*/ 61 w 536"/>
                  <a:gd name="T39" fmla="*/ 47 h 146"/>
                  <a:gd name="T40" fmla="*/ 61 w 536"/>
                  <a:gd name="T41" fmla="*/ 41 h 146"/>
                  <a:gd name="T42" fmla="*/ 88 w 536"/>
                  <a:gd name="T43" fmla="*/ 41 h 146"/>
                  <a:gd name="T44" fmla="*/ 88 w 536"/>
                  <a:gd name="T45" fmla="*/ 35 h 146"/>
                  <a:gd name="T46" fmla="*/ 91 w 536"/>
                  <a:gd name="T47" fmla="*/ 35 h 146"/>
                  <a:gd name="T48" fmla="*/ 91 w 536"/>
                  <a:gd name="T49" fmla="*/ 28 h 146"/>
                  <a:gd name="T50" fmla="*/ 97 w 536"/>
                  <a:gd name="T51" fmla="*/ 28 h 146"/>
                  <a:gd name="T52" fmla="*/ 97 w 536"/>
                  <a:gd name="T53" fmla="*/ 22 h 146"/>
                  <a:gd name="T54" fmla="*/ 110 w 536"/>
                  <a:gd name="T55" fmla="*/ 22 h 146"/>
                  <a:gd name="T56" fmla="*/ 110 w 536"/>
                  <a:gd name="T57" fmla="*/ 15 h 146"/>
                  <a:gd name="T58" fmla="*/ 144 w 536"/>
                  <a:gd name="T59" fmla="*/ 15 h 146"/>
                  <a:gd name="T60" fmla="*/ 144 w 536"/>
                  <a:gd name="T61" fmla="*/ 8 h 146"/>
                  <a:gd name="T62" fmla="*/ 184 w 536"/>
                  <a:gd name="T63" fmla="*/ 8 h 146"/>
                  <a:gd name="T64" fmla="*/ 184 w 536"/>
                  <a:gd name="T65" fmla="*/ 0 h 146"/>
                  <a:gd name="T66" fmla="*/ 536 w 536"/>
                  <a:gd name="T6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36" h="146">
                    <a:moveTo>
                      <a:pt x="0" y="146"/>
                    </a:moveTo>
                    <a:lnTo>
                      <a:pt x="0" y="146"/>
                    </a:lnTo>
                    <a:lnTo>
                      <a:pt x="0" y="95"/>
                    </a:lnTo>
                    <a:lnTo>
                      <a:pt x="15" y="95"/>
                    </a:lnTo>
                    <a:lnTo>
                      <a:pt x="15" y="89"/>
                    </a:lnTo>
                    <a:lnTo>
                      <a:pt x="21" y="89"/>
                    </a:lnTo>
                    <a:lnTo>
                      <a:pt x="21" y="83"/>
                    </a:lnTo>
                    <a:lnTo>
                      <a:pt x="24" y="83"/>
                    </a:lnTo>
                    <a:lnTo>
                      <a:pt x="24" y="78"/>
                    </a:lnTo>
                    <a:lnTo>
                      <a:pt x="24" y="78"/>
                    </a:lnTo>
                    <a:lnTo>
                      <a:pt x="24" y="72"/>
                    </a:lnTo>
                    <a:lnTo>
                      <a:pt x="27" y="72"/>
                    </a:lnTo>
                    <a:lnTo>
                      <a:pt x="27" y="66"/>
                    </a:lnTo>
                    <a:lnTo>
                      <a:pt x="29" y="66"/>
                    </a:lnTo>
                    <a:lnTo>
                      <a:pt x="29" y="60"/>
                    </a:lnTo>
                    <a:lnTo>
                      <a:pt x="43" y="60"/>
                    </a:lnTo>
                    <a:lnTo>
                      <a:pt x="43" y="54"/>
                    </a:lnTo>
                    <a:lnTo>
                      <a:pt x="58" y="54"/>
                    </a:lnTo>
                    <a:lnTo>
                      <a:pt x="58" y="47"/>
                    </a:lnTo>
                    <a:lnTo>
                      <a:pt x="61" y="47"/>
                    </a:lnTo>
                    <a:lnTo>
                      <a:pt x="61" y="41"/>
                    </a:lnTo>
                    <a:lnTo>
                      <a:pt x="88" y="41"/>
                    </a:lnTo>
                    <a:lnTo>
                      <a:pt x="88" y="35"/>
                    </a:lnTo>
                    <a:lnTo>
                      <a:pt x="91" y="35"/>
                    </a:lnTo>
                    <a:lnTo>
                      <a:pt x="91" y="28"/>
                    </a:lnTo>
                    <a:lnTo>
                      <a:pt x="97" y="28"/>
                    </a:lnTo>
                    <a:lnTo>
                      <a:pt x="97" y="22"/>
                    </a:lnTo>
                    <a:lnTo>
                      <a:pt x="110" y="22"/>
                    </a:lnTo>
                    <a:lnTo>
                      <a:pt x="110" y="15"/>
                    </a:lnTo>
                    <a:lnTo>
                      <a:pt x="144" y="15"/>
                    </a:lnTo>
                    <a:lnTo>
                      <a:pt x="144" y="8"/>
                    </a:lnTo>
                    <a:lnTo>
                      <a:pt x="184" y="8"/>
                    </a:lnTo>
                    <a:lnTo>
                      <a:pt x="184" y="0"/>
                    </a:lnTo>
                    <a:lnTo>
                      <a:pt x="53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9" name="Freeform 89">
                <a:extLst>
                  <a:ext uri="{FF2B5EF4-FFF2-40B4-BE49-F238E27FC236}">
                    <a16:creationId xmlns:a16="http://schemas.microsoft.com/office/drawing/2014/main" id="{1F0EF895-D952-52DC-1B0A-E409B6D786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9" y="2609"/>
                <a:ext cx="3171" cy="716"/>
              </a:xfrm>
              <a:custGeom>
                <a:avLst/>
                <a:gdLst>
                  <a:gd name="T0" fmla="*/ 0 w 536"/>
                  <a:gd name="T1" fmla="*/ 109 h 121"/>
                  <a:gd name="T2" fmla="*/ 0 w 536"/>
                  <a:gd name="T3" fmla="*/ 93 h 121"/>
                  <a:gd name="T4" fmla="*/ 1 w 536"/>
                  <a:gd name="T5" fmla="*/ 78 h 121"/>
                  <a:gd name="T6" fmla="*/ 11 w 536"/>
                  <a:gd name="T7" fmla="*/ 76 h 121"/>
                  <a:gd name="T8" fmla="*/ 16 w 536"/>
                  <a:gd name="T9" fmla="*/ 74 h 121"/>
                  <a:gd name="T10" fmla="*/ 20 w 536"/>
                  <a:gd name="T11" fmla="*/ 72 h 121"/>
                  <a:gd name="T12" fmla="*/ 22 w 536"/>
                  <a:gd name="T13" fmla="*/ 65 h 121"/>
                  <a:gd name="T14" fmla="*/ 25 w 536"/>
                  <a:gd name="T15" fmla="*/ 62 h 121"/>
                  <a:gd name="T16" fmla="*/ 26 w 536"/>
                  <a:gd name="T17" fmla="*/ 59 h 121"/>
                  <a:gd name="T18" fmla="*/ 28 w 536"/>
                  <a:gd name="T19" fmla="*/ 54 h 121"/>
                  <a:gd name="T20" fmla="*/ 34 w 536"/>
                  <a:gd name="T21" fmla="*/ 52 h 121"/>
                  <a:gd name="T22" fmla="*/ 38 w 536"/>
                  <a:gd name="T23" fmla="*/ 48 h 121"/>
                  <a:gd name="T24" fmla="*/ 42 w 536"/>
                  <a:gd name="T25" fmla="*/ 43 h 121"/>
                  <a:gd name="T26" fmla="*/ 47 w 536"/>
                  <a:gd name="T27" fmla="*/ 40 h 121"/>
                  <a:gd name="T28" fmla="*/ 50 w 536"/>
                  <a:gd name="T29" fmla="*/ 37 h 121"/>
                  <a:gd name="T30" fmla="*/ 53 w 536"/>
                  <a:gd name="T31" fmla="*/ 34 h 121"/>
                  <a:gd name="T32" fmla="*/ 55 w 536"/>
                  <a:gd name="T33" fmla="*/ 32 h 121"/>
                  <a:gd name="T34" fmla="*/ 58 w 536"/>
                  <a:gd name="T35" fmla="*/ 29 h 121"/>
                  <a:gd name="T36" fmla="*/ 67 w 536"/>
                  <a:gd name="T37" fmla="*/ 28 h 121"/>
                  <a:gd name="T38" fmla="*/ 73 w 536"/>
                  <a:gd name="T39" fmla="*/ 26 h 121"/>
                  <a:gd name="T40" fmla="*/ 82 w 536"/>
                  <a:gd name="T41" fmla="*/ 23 h 121"/>
                  <a:gd name="T42" fmla="*/ 89 w 536"/>
                  <a:gd name="T43" fmla="*/ 22 h 121"/>
                  <a:gd name="T44" fmla="*/ 93 w 536"/>
                  <a:gd name="T45" fmla="*/ 18 h 121"/>
                  <a:gd name="T46" fmla="*/ 99 w 536"/>
                  <a:gd name="T47" fmla="*/ 16 h 121"/>
                  <a:gd name="T48" fmla="*/ 114 w 536"/>
                  <a:gd name="T49" fmla="*/ 15 h 121"/>
                  <a:gd name="T50" fmla="*/ 129 w 536"/>
                  <a:gd name="T51" fmla="*/ 14 h 121"/>
                  <a:gd name="T52" fmla="*/ 138 w 536"/>
                  <a:gd name="T53" fmla="*/ 13 h 121"/>
                  <a:gd name="T54" fmla="*/ 146 w 536"/>
                  <a:gd name="T55" fmla="*/ 11 h 121"/>
                  <a:gd name="T56" fmla="*/ 162 w 536"/>
                  <a:gd name="T57" fmla="*/ 11 h 121"/>
                  <a:gd name="T58" fmla="*/ 177 w 536"/>
                  <a:gd name="T59" fmla="*/ 10 h 121"/>
                  <a:gd name="T60" fmla="*/ 193 w 536"/>
                  <a:gd name="T61" fmla="*/ 10 h 121"/>
                  <a:gd name="T62" fmla="*/ 209 w 536"/>
                  <a:gd name="T63" fmla="*/ 10 h 121"/>
                  <a:gd name="T64" fmla="*/ 225 w 536"/>
                  <a:gd name="T65" fmla="*/ 10 h 121"/>
                  <a:gd name="T66" fmla="*/ 241 w 536"/>
                  <a:gd name="T67" fmla="*/ 10 h 121"/>
                  <a:gd name="T68" fmla="*/ 256 w 536"/>
                  <a:gd name="T69" fmla="*/ 10 h 121"/>
                  <a:gd name="T70" fmla="*/ 266 w 536"/>
                  <a:gd name="T71" fmla="*/ 7 h 121"/>
                  <a:gd name="T72" fmla="*/ 282 w 536"/>
                  <a:gd name="T73" fmla="*/ 7 h 121"/>
                  <a:gd name="T74" fmla="*/ 298 w 536"/>
                  <a:gd name="T75" fmla="*/ 7 h 121"/>
                  <a:gd name="T76" fmla="*/ 314 w 536"/>
                  <a:gd name="T77" fmla="*/ 7 h 121"/>
                  <a:gd name="T78" fmla="*/ 330 w 536"/>
                  <a:gd name="T79" fmla="*/ 7 h 121"/>
                  <a:gd name="T80" fmla="*/ 346 w 536"/>
                  <a:gd name="T81" fmla="*/ 7 h 121"/>
                  <a:gd name="T82" fmla="*/ 362 w 536"/>
                  <a:gd name="T83" fmla="*/ 7 h 121"/>
                  <a:gd name="T84" fmla="*/ 371 w 536"/>
                  <a:gd name="T85" fmla="*/ 4 h 121"/>
                  <a:gd name="T86" fmla="*/ 387 w 536"/>
                  <a:gd name="T87" fmla="*/ 4 h 121"/>
                  <a:gd name="T88" fmla="*/ 400 w 536"/>
                  <a:gd name="T89" fmla="*/ 4 h 121"/>
                  <a:gd name="T90" fmla="*/ 411 w 536"/>
                  <a:gd name="T91" fmla="*/ 0 h 121"/>
                  <a:gd name="T92" fmla="*/ 427 w 536"/>
                  <a:gd name="T93" fmla="*/ 0 h 121"/>
                  <a:gd name="T94" fmla="*/ 443 w 536"/>
                  <a:gd name="T95" fmla="*/ 0 h 121"/>
                  <a:gd name="T96" fmla="*/ 459 w 536"/>
                  <a:gd name="T97" fmla="*/ 0 h 121"/>
                  <a:gd name="T98" fmla="*/ 475 w 536"/>
                  <a:gd name="T99" fmla="*/ 0 h 121"/>
                  <a:gd name="T100" fmla="*/ 491 w 536"/>
                  <a:gd name="T101" fmla="*/ 0 h 121"/>
                  <a:gd name="T102" fmla="*/ 507 w 536"/>
                  <a:gd name="T103" fmla="*/ 0 h 121"/>
                  <a:gd name="T104" fmla="*/ 523 w 536"/>
                  <a:gd name="T10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36" h="121">
                    <a:moveTo>
                      <a:pt x="0" y="117"/>
                    </a:moveTo>
                    <a:lnTo>
                      <a:pt x="0" y="113"/>
                    </a:lnTo>
                    <a:moveTo>
                      <a:pt x="0" y="109"/>
                    </a:moveTo>
                    <a:lnTo>
                      <a:pt x="0" y="105"/>
                    </a:lnTo>
                    <a:moveTo>
                      <a:pt x="0" y="101"/>
                    </a:moveTo>
                    <a:lnTo>
                      <a:pt x="0" y="97"/>
                    </a:lnTo>
                    <a:moveTo>
                      <a:pt x="0" y="93"/>
                    </a:moveTo>
                    <a:lnTo>
                      <a:pt x="0" y="89"/>
                    </a:lnTo>
                    <a:moveTo>
                      <a:pt x="0" y="85"/>
                    </a:moveTo>
                    <a:lnTo>
                      <a:pt x="0" y="81"/>
                    </a:lnTo>
                    <a:moveTo>
                      <a:pt x="1" y="78"/>
                    </a:moveTo>
                    <a:lnTo>
                      <a:pt x="5" y="78"/>
                    </a:lnTo>
                    <a:moveTo>
                      <a:pt x="9" y="78"/>
                    </a:moveTo>
                    <a:lnTo>
                      <a:pt x="9" y="76"/>
                    </a:lnTo>
                    <a:lnTo>
                      <a:pt x="11" y="76"/>
                    </a:lnTo>
                    <a:moveTo>
                      <a:pt x="14" y="75"/>
                    </a:moveTo>
                    <a:lnTo>
                      <a:pt x="15" y="75"/>
                    </a:lnTo>
                    <a:lnTo>
                      <a:pt x="15" y="74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3"/>
                    </a:lnTo>
                    <a:moveTo>
                      <a:pt x="19" y="72"/>
                    </a:moveTo>
                    <a:lnTo>
                      <a:pt x="20" y="72"/>
                    </a:lnTo>
                    <a:lnTo>
                      <a:pt x="20" y="70"/>
                    </a:lnTo>
                    <a:lnTo>
                      <a:pt x="20" y="69"/>
                    </a:lnTo>
                    <a:moveTo>
                      <a:pt x="22" y="67"/>
                    </a:moveTo>
                    <a:lnTo>
                      <a:pt x="22" y="65"/>
                    </a:lnTo>
                    <a:lnTo>
                      <a:pt x="23" y="65"/>
                    </a:lnTo>
                    <a:lnTo>
                      <a:pt x="23" y="64"/>
                    </a:lnTo>
                    <a:lnTo>
                      <a:pt x="23" y="64"/>
                    </a:lnTo>
                    <a:moveTo>
                      <a:pt x="25" y="62"/>
                    </a:moveTo>
                    <a:lnTo>
                      <a:pt x="25" y="60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26" y="59"/>
                    </a:lnTo>
                    <a:moveTo>
                      <a:pt x="27" y="56"/>
                    </a:moveTo>
                    <a:lnTo>
                      <a:pt x="27" y="55"/>
                    </a:lnTo>
                    <a:lnTo>
                      <a:pt x="28" y="55"/>
                    </a:lnTo>
                    <a:lnTo>
                      <a:pt x="28" y="54"/>
                    </a:lnTo>
                    <a:lnTo>
                      <a:pt x="29" y="54"/>
                    </a:lnTo>
                    <a:moveTo>
                      <a:pt x="32" y="53"/>
                    </a:moveTo>
                    <a:lnTo>
                      <a:pt x="32" y="52"/>
                    </a:lnTo>
                    <a:lnTo>
                      <a:pt x="34" y="52"/>
                    </a:lnTo>
                    <a:lnTo>
                      <a:pt x="34" y="51"/>
                    </a:lnTo>
                    <a:moveTo>
                      <a:pt x="36" y="49"/>
                    </a:moveTo>
                    <a:lnTo>
                      <a:pt x="36" y="48"/>
                    </a:lnTo>
                    <a:lnTo>
                      <a:pt x="38" y="48"/>
                    </a:lnTo>
                    <a:lnTo>
                      <a:pt x="38" y="47"/>
                    </a:lnTo>
                    <a:moveTo>
                      <a:pt x="39" y="44"/>
                    </a:moveTo>
                    <a:lnTo>
                      <a:pt x="42" y="44"/>
                    </a:lnTo>
                    <a:lnTo>
                      <a:pt x="42" y="43"/>
                    </a:lnTo>
                    <a:moveTo>
                      <a:pt x="44" y="41"/>
                    </a:moveTo>
                    <a:lnTo>
                      <a:pt x="45" y="41"/>
                    </a:lnTo>
                    <a:lnTo>
                      <a:pt x="45" y="40"/>
                    </a:lnTo>
                    <a:lnTo>
                      <a:pt x="47" y="40"/>
                    </a:lnTo>
                    <a:lnTo>
                      <a:pt x="47" y="40"/>
                    </a:lnTo>
                    <a:moveTo>
                      <a:pt x="49" y="38"/>
                    </a:moveTo>
                    <a:lnTo>
                      <a:pt x="49" y="37"/>
                    </a:lnTo>
                    <a:lnTo>
                      <a:pt x="50" y="37"/>
                    </a:lnTo>
                    <a:lnTo>
                      <a:pt x="50" y="36"/>
                    </a:lnTo>
                    <a:lnTo>
                      <a:pt x="51" y="36"/>
                    </a:lnTo>
                    <a:lnTo>
                      <a:pt x="51" y="36"/>
                    </a:lnTo>
                    <a:moveTo>
                      <a:pt x="53" y="34"/>
                    </a:moveTo>
                    <a:lnTo>
                      <a:pt x="53" y="33"/>
                    </a:lnTo>
                    <a:lnTo>
                      <a:pt x="54" y="33"/>
                    </a:lnTo>
                    <a:lnTo>
                      <a:pt x="54" y="32"/>
                    </a:lnTo>
                    <a:lnTo>
                      <a:pt x="55" y="32"/>
                    </a:lnTo>
                    <a:lnTo>
                      <a:pt x="55" y="32"/>
                    </a:lnTo>
                    <a:moveTo>
                      <a:pt x="57" y="30"/>
                    </a:moveTo>
                    <a:lnTo>
                      <a:pt x="58" y="30"/>
                    </a:lnTo>
                    <a:lnTo>
                      <a:pt x="58" y="29"/>
                    </a:lnTo>
                    <a:lnTo>
                      <a:pt x="60" y="29"/>
                    </a:lnTo>
                    <a:moveTo>
                      <a:pt x="64" y="29"/>
                    </a:moveTo>
                    <a:lnTo>
                      <a:pt x="64" y="28"/>
                    </a:lnTo>
                    <a:lnTo>
                      <a:pt x="67" y="28"/>
                    </a:lnTo>
                    <a:moveTo>
                      <a:pt x="71" y="28"/>
                    </a:moveTo>
                    <a:lnTo>
                      <a:pt x="72" y="28"/>
                    </a:lnTo>
                    <a:lnTo>
                      <a:pt x="72" y="26"/>
                    </a:lnTo>
                    <a:lnTo>
                      <a:pt x="73" y="26"/>
                    </a:lnTo>
                    <a:moveTo>
                      <a:pt x="76" y="25"/>
                    </a:moveTo>
                    <a:lnTo>
                      <a:pt x="80" y="25"/>
                    </a:lnTo>
                    <a:lnTo>
                      <a:pt x="80" y="25"/>
                    </a:lnTo>
                    <a:moveTo>
                      <a:pt x="82" y="23"/>
                    </a:moveTo>
                    <a:lnTo>
                      <a:pt x="83" y="23"/>
                    </a:lnTo>
                    <a:lnTo>
                      <a:pt x="83" y="22"/>
                    </a:lnTo>
                    <a:lnTo>
                      <a:pt x="85" y="22"/>
                    </a:lnTo>
                    <a:moveTo>
                      <a:pt x="89" y="22"/>
                    </a:moveTo>
                    <a:lnTo>
                      <a:pt x="89" y="21"/>
                    </a:lnTo>
                    <a:lnTo>
                      <a:pt x="89" y="19"/>
                    </a:lnTo>
                    <a:lnTo>
                      <a:pt x="90" y="19"/>
                    </a:lnTo>
                    <a:moveTo>
                      <a:pt x="93" y="18"/>
                    </a:moveTo>
                    <a:lnTo>
                      <a:pt x="95" y="18"/>
                    </a:lnTo>
                    <a:lnTo>
                      <a:pt x="95" y="16"/>
                    </a:lnTo>
                    <a:lnTo>
                      <a:pt x="95" y="16"/>
                    </a:lnTo>
                    <a:moveTo>
                      <a:pt x="99" y="16"/>
                    </a:moveTo>
                    <a:lnTo>
                      <a:pt x="103" y="16"/>
                    </a:lnTo>
                    <a:moveTo>
                      <a:pt x="106" y="15"/>
                    </a:moveTo>
                    <a:lnTo>
                      <a:pt x="110" y="15"/>
                    </a:lnTo>
                    <a:moveTo>
                      <a:pt x="114" y="15"/>
                    </a:moveTo>
                    <a:lnTo>
                      <a:pt x="118" y="15"/>
                    </a:lnTo>
                    <a:moveTo>
                      <a:pt x="122" y="15"/>
                    </a:moveTo>
                    <a:lnTo>
                      <a:pt x="126" y="15"/>
                    </a:lnTo>
                    <a:moveTo>
                      <a:pt x="129" y="14"/>
                    </a:moveTo>
                    <a:lnTo>
                      <a:pt x="129" y="13"/>
                    </a:lnTo>
                    <a:lnTo>
                      <a:pt x="132" y="13"/>
                    </a:lnTo>
                    <a:moveTo>
                      <a:pt x="136" y="13"/>
                    </a:moveTo>
                    <a:lnTo>
                      <a:pt x="138" y="13"/>
                    </a:lnTo>
                    <a:lnTo>
                      <a:pt x="138" y="11"/>
                    </a:lnTo>
                    <a:lnTo>
                      <a:pt x="138" y="11"/>
                    </a:lnTo>
                    <a:moveTo>
                      <a:pt x="142" y="11"/>
                    </a:moveTo>
                    <a:lnTo>
                      <a:pt x="146" y="11"/>
                    </a:lnTo>
                    <a:moveTo>
                      <a:pt x="150" y="11"/>
                    </a:moveTo>
                    <a:lnTo>
                      <a:pt x="154" y="11"/>
                    </a:lnTo>
                    <a:moveTo>
                      <a:pt x="158" y="11"/>
                    </a:moveTo>
                    <a:lnTo>
                      <a:pt x="162" y="11"/>
                    </a:lnTo>
                    <a:moveTo>
                      <a:pt x="165" y="10"/>
                    </a:moveTo>
                    <a:lnTo>
                      <a:pt x="169" y="10"/>
                    </a:lnTo>
                    <a:moveTo>
                      <a:pt x="173" y="10"/>
                    </a:moveTo>
                    <a:lnTo>
                      <a:pt x="177" y="10"/>
                    </a:lnTo>
                    <a:moveTo>
                      <a:pt x="181" y="10"/>
                    </a:moveTo>
                    <a:lnTo>
                      <a:pt x="185" y="10"/>
                    </a:lnTo>
                    <a:moveTo>
                      <a:pt x="189" y="10"/>
                    </a:moveTo>
                    <a:lnTo>
                      <a:pt x="193" y="10"/>
                    </a:lnTo>
                    <a:moveTo>
                      <a:pt x="197" y="10"/>
                    </a:moveTo>
                    <a:lnTo>
                      <a:pt x="201" y="10"/>
                    </a:lnTo>
                    <a:moveTo>
                      <a:pt x="205" y="10"/>
                    </a:moveTo>
                    <a:lnTo>
                      <a:pt x="209" y="10"/>
                    </a:lnTo>
                    <a:moveTo>
                      <a:pt x="213" y="10"/>
                    </a:moveTo>
                    <a:lnTo>
                      <a:pt x="217" y="10"/>
                    </a:lnTo>
                    <a:moveTo>
                      <a:pt x="221" y="10"/>
                    </a:moveTo>
                    <a:lnTo>
                      <a:pt x="225" y="10"/>
                    </a:lnTo>
                    <a:moveTo>
                      <a:pt x="229" y="10"/>
                    </a:moveTo>
                    <a:lnTo>
                      <a:pt x="233" y="10"/>
                    </a:lnTo>
                    <a:moveTo>
                      <a:pt x="237" y="10"/>
                    </a:moveTo>
                    <a:lnTo>
                      <a:pt x="241" y="10"/>
                    </a:lnTo>
                    <a:moveTo>
                      <a:pt x="245" y="10"/>
                    </a:moveTo>
                    <a:lnTo>
                      <a:pt x="249" y="10"/>
                    </a:lnTo>
                    <a:moveTo>
                      <a:pt x="253" y="10"/>
                    </a:moveTo>
                    <a:lnTo>
                      <a:pt x="256" y="10"/>
                    </a:lnTo>
                    <a:lnTo>
                      <a:pt x="256" y="9"/>
                    </a:lnTo>
                    <a:moveTo>
                      <a:pt x="258" y="7"/>
                    </a:moveTo>
                    <a:lnTo>
                      <a:pt x="262" y="7"/>
                    </a:lnTo>
                    <a:moveTo>
                      <a:pt x="266" y="7"/>
                    </a:moveTo>
                    <a:lnTo>
                      <a:pt x="270" y="7"/>
                    </a:lnTo>
                    <a:moveTo>
                      <a:pt x="274" y="7"/>
                    </a:moveTo>
                    <a:lnTo>
                      <a:pt x="278" y="7"/>
                    </a:lnTo>
                    <a:moveTo>
                      <a:pt x="282" y="7"/>
                    </a:moveTo>
                    <a:lnTo>
                      <a:pt x="286" y="7"/>
                    </a:lnTo>
                    <a:moveTo>
                      <a:pt x="290" y="7"/>
                    </a:moveTo>
                    <a:lnTo>
                      <a:pt x="294" y="7"/>
                    </a:lnTo>
                    <a:moveTo>
                      <a:pt x="298" y="7"/>
                    </a:moveTo>
                    <a:lnTo>
                      <a:pt x="302" y="7"/>
                    </a:lnTo>
                    <a:moveTo>
                      <a:pt x="306" y="7"/>
                    </a:moveTo>
                    <a:lnTo>
                      <a:pt x="310" y="7"/>
                    </a:lnTo>
                    <a:moveTo>
                      <a:pt x="314" y="7"/>
                    </a:moveTo>
                    <a:lnTo>
                      <a:pt x="318" y="7"/>
                    </a:lnTo>
                    <a:moveTo>
                      <a:pt x="322" y="7"/>
                    </a:moveTo>
                    <a:lnTo>
                      <a:pt x="326" y="7"/>
                    </a:lnTo>
                    <a:moveTo>
                      <a:pt x="330" y="7"/>
                    </a:moveTo>
                    <a:lnTo>
                      <a:pt x="334" y="7"/>
                    </a:lnTo>
                    <a:moveTo>
                      <a:pt x="338" y="7"/>
                    </a:moveTo>
                    <a:lnTo>
                      <a:pt x="342" y="7"/>
                    </a:lnTo>
                    <a:moveTo>
                      <a:pt x="346" y="7"/>
                    </a:moveTo>
                    <a:lnTo>
                      <a:pt x="350" y="7"/>
                    </a:lnTo>
                    <a:moveTo>
                      <a:pt x="354" y="7"/>
                    </a:moveTo>
                    <a:lnTo>
                      <a:pt x="358" y="7"/>
                    </a:lnTo>
                    <a:moveTo>
                      <a:pt x="362" y="7"/>
                    </a:moveTo>
                    <a:lnTo>
                      <a:pt x="364" y="7"/>
                    </a:lnTo>
                    <a:lnTo>
                      <a:pt x="364" y="5"/>
                    </a:lnTo>
                    <a:moveTo>
                      <a:pt x="367" y="4"/>
                    </a:moveTo>
                    <a:lnTo>
                      <a:pt x="371" y="4"/>
                    </a:lnTo>
                    <a:moveTo>
                      <a:pt x="375" y="4"/>
                    </a:moveTo>
                    <a:lnTo>
                      <a:pt x="379" y="4"/>
                    </a:lnTo>
                    <a:moveTo>
                      <a:pt x="383" y="4"/>
                    </a:moveTo>
                    <a:lnTo>
                      <a:pt x="387" y="4"/>
                    </a:lnTo>
                    <a:moveTo>
                      <a:pt x="391" y="4"/>
                    </a:moveTo>
                    <a:lnTo>
                      <a:pt x="395" y="4"/>
                    </a:lnTo>
                    <a:moveTo>
                      <a:pt x="399" y="4"/>
                    </a:moveTo>
                    <a:lnTo>
                      <a:pt x="400" y="4"/>
                    </a:lnTo>
                    <a:lnTo>
                      <a:pt x="400" y="1"/>
                    </a:lnTo>
                    <a:moveTo>
                      <a:pt x="403" y="0"/>
                    </a:moveTo>
                    <a:lnTo>
                      <a:pt x="407" y="0"/>
                    </a:lnTo>
                    <a:moveTo>
                      <a:pt x="411" y="0"/>
                    </a:moveTo>
                    <a:lnTo>
                      <a:pt x="415" y="0"/>
                    </a:lnTo>
                    <a:moveTo>
                      <a:pt x="419" y="0"/>
                    </a:moveTo>
                    <a:lnTo>
                      <a:pt x="423" y="0"/>
                    </a:lnTo>
                    <a:moveTo>
                      <a:pt x="427" y="0"/>
                    </a:moveTo>
                    <a:lnTo>
                      <a:pt x="431" y="0"/>
                    </a:lnTo>
                    <a:moveTo>
                      <a:pt x="435" y="0"/>
                    </a:moveTo>
                    <a:lnTo>
                      <a:pt x="439" y="0"/>
                    </a:lnTo>
                    <a:moveTo>
                      <a:pt x="443" y="0"/>
                    </a:moveTo>
                    <a:lnTo>
                      <a:pt x="447" y="0"/>
                    </a:lnTo>
                    <a:moveTo>
                      <a:pt x="451" y="0"/>
                    </a:moveTo>
                    <a:lnTo>
                      <a:pt x="455" y="0"/>
                    </a:lnTo>
                    <a:moveTo>
                      <a:pt x="459" y="0"/>
                    </a:moveTo>
                    <a:lnTo>
                      <a:pt x="463" y="0"/>
                    </a:lnTo>
                    <a:moveTo>
                      <a:pt x="467" y="0"/>
                    </a:moveTo>
                    <a:lnTo>
                      <a:pt x="471" y="0"/>
                    </a:lnTo>
                    <a:moveTo>
                      <a:pt x="475" y="0"/>
                    </a:moveTo>
                    <a:lnTo>
                      <a:pt x="479" y="0"/>
                    </a:lnTo>
                    <a:moveTo>
                      <a:pt x="483" y="0"/>
                    </a:moveTo>
                    <a:lnTo>
                      <a:pt x="487" y="0"/>
                    </a:lnTo>
                    <a:moveTo>
                      <a:pt x="491" y="0"/>
                    </a:moveTo>
                    <a:lnTo>
                      <a:pt x="495" y="0"/>
                    </a:lnTo>
                    <a:moveTo>
                      <a:pt x="499" y="0"/>
                    </a:moveTo>
                    <a:lnTo>
                      <a:pt x="503" y="0"/>
                    </a:lnTo>
                    <a:moveTo>
                      <a:pt x="507" y="0"/>
                    </a:moveTo>
                    <a:lnTo>
                      <a:pt x="511" y="0"/>
                    </a:lnTo>
                    <a:moveTo>
                      <a:pt x="515" y="0"/>
                    </a:moveTo>
                    <a:lnTo>
                      <a:pt x="519" y="0"/>
                    </a:lnTo>
                    <a:moveTo>
                      <a:pt x="523" y="0"/>
                    </a:moveTo>
                    <a:lnTo>
                      <a:pt x="527" y="0"/>
                    </a:lnTo>
                    <a:moveTo>
                      <a:pt x="531" y="0"/>
                    </a:moveTo>
                    <a:lnTo>
                      <a:pt x="53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0" name="Rectangle 90">
                <a:extLst>
                  <a:ext uri="{FF2B5EF4-FFF2-40B4-BE49-F238E27FC236}">
                    <a16:creationId xmlns:a16="http://schemas.microsoft.com/office/drawing/2014/main" id="{8AB1B372-835F-DF9C-9871-8AA1DDE87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4028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Rectangle 91">
                <a:extLst>
                  <a:ext uri="{FF2B5EF4-FFF2-40B4-BE49-F238E27FC236}">
                    <a16:creationId xmlns:a16="http://schemas.microsoft.com/office/drawing/2014/main" id="{EC317A34-0CEB-DEFA-A358-C8976BA1F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7" y="4028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Rectangle 92">
                <a:extLst>
                  <a:ext uri="{FF2B5EF4-FFF2-40B4-BE49-F238E27FC236}">
                    <a16:creationId xmlns:a16="http://schemas.microsoft.com/office/drawing/2014/main" id="{36C0A13E-9953-A814-CE97-220EBA86C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4028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" name="Rectangle 93">
                <a:extLst>
                  <a:ext uri="{FF2B5EF4-FFF2-40B4-BE49-F238E27FC236}">
                    <a16:creationId xmlns:a16="http://schemas.microsoft.com/office/drawing/2014/main" id="{12979055-B192-D425-6ABC-96F9234E7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7" y="4028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" name="Rectangle 94">
                <a:extLst>
                  <a:ext uri="{FF2B5EF4-FFF2-40B4-BE49-F238E27FC236}">
                    <a16:creationId xmlns:a16="http://schemas.microsoft.com/office/drawing/2014/main" id="{2A42E284-CE87-874B-C4B6-284A1C4A28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45" y="4028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" name="Rectangle 95">
                <a:extLst>
                  <a:ext uri="{FF2B5EF4-FFF2-40B4-BE49-F238E27FC236}">
                    <a16:creationId xmlns:a16="http://schemas.microsoft.com/office/drawing/2014/main" id="{1CAE422E-8BC0-F301-57D4-386CF3C720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7" y="4028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6" name="Rectangle 96">
                <a:extLst>
                  <a:ext uri="{FF2B5EF4-FFF2-40B4-BE49-F238E27FC236}">
                    <a16:creationId xmlns:a16="http://schemas.microsoft.com/office/drawing/2014/main" id="{DE7BDC44-B56A-7160-6DA8-E40E68563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9" y="4140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342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" name="Rectangle 97">
                <a:extLst>
                  <a:ext uri="{FF2B5EF4-FFF2-40B4-BE49-F238E27FC236}">
                    <a16:creationId xmlns:a16="http://schemas.microsoft.com/office/drawing/2014/main" id="{DEBABC3B-75DB-3291-BF3A-4523EC12C7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1" y="4140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8" name="Rectangle 98">
                <a:extLst>
                  <a:ext uri="{FF2B5EF4-FFF2-40B4-BE49-F238E27FC236}">
                    <a16:creationId xmlns:a16="http://schemas.microsoft.com/office/drawing/2014/main" id="{0D41DC83-9B96-85D3-235F-0597A2D70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9" y="4140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110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" name="Rectangle 99">
                <a:extLst>
                  <a:ext uri="{FF2B5EF4-FFF2-40B4-BE49-F238E27FC236}">
                    <a16:creationId xmlns:a16="http://schemas.microsoft.com/office/drawing/2014/main" id="{035293B7-59EF-35BE-9670-038498F75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7" y="4140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0" name="Rectangle 100">
                <a:extLst>
                  <a:ext uri="{FF2B5EF4-FFF2-40B4-BE49-F238E27FC236}">
                    <a16:creationId xmlns:a16="http://schemas.microsoft.com/office/drawing/2014/main" id="{6B46E81D-64AE-B11A-7316-6094221F5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45" y="4140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1" name="Rectangle 101">
                <a:extLst>
                  <a:ext uri="{FF2B5EF4-FFF2-40B4-BE49-F238E27FC236}">
                    <a16:creationId xmlns:a16="http://schemas.microsoft.com/office/drawing/2014/main" id="{00856134-ADEC-7A0D-69BD-BDD2B6B62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7" y="4140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" name="Rectangle 102">
                <a:extLst>
                  <a:ext uri="{FF2B5EF4-FFF2-40B4-BE49-F238E27FC236}">
                    <a16:creationId xmlns:a16="http://schemas.microsoft.com/office/drawing/2014/main" id="{FE31A2B6-1B26-F19E-E458-A80037007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9" y="4028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" name="Rectangle 103">
                <a:extLst>
                  <a:ext uri="{FF2B5EF4-FFF2-40B4-BE49-F238E27FC236}">
                    <a16:creationId xmlns:a16="http://schemas.microsoft.com/office/drawing/2014/main" id="{C2A562BC-FD23-2D02-C59E-81B641B7A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9" y="414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Rectangle 104">
                <a:extLst>
                  <a:ext uri="{FF2B5EF4-FFF2-40B4-BE49-F238E27FC236}">
                    <a16:creationId xmlns:a16="http://schemas.microsoft.com/office/drawing/2014/main" id="{704121C0-A075-EEC2-4A1B-A505EB03A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7" y="3857"/>
                <a:ext cx="6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Number at risk</a:t>
                </a: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107" name="Rectangle 107">
                <a:extLst>
                  <a:ext uri="{FF2B5EF4-FFF2-40B4-BE49-F238E27FC236}">
                    <a16:creationId xmlns:a16="http://schemas.microsoft.com/office/drawing/2014/main" id="{9C2B40FE-2944-550A-F267-5E564814C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5" y="82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Rectangle 108">
                <a:extLst>
                  <a:ext uri="{FF2B5EF4-FFF2-40B4-BE49-F238E27FC236}">
                    <a16:creationId xmlns:a16="http://schemas.microsoft.com/office/drawing/2014/main" id="{E616A01C-0EE7-57AD-5B31-ACB28EFFF6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9" y="98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" name="Rectangle 109">
                <a:extLst>
                  <a:ext uri="{FF2B5EF4-FFF2-40B4-BE49-F238E27FC236}">
                    <a16:creationId xmlns:a16="http://schemas.microsoft.com/office/drawing/2014/main" id="{912F1714-8791-33F2-5273-23B61145C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9" y="109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81468A35-FFCE-8265-533F-C08256F3212F}"/>
                </a:ext>
              </a:extLst>
            </p:cNvPr>
            <p:cNvSpPr txBox="1"/>
            <p:nvPr/>
          </p:nvSpPr>
          <p:spPr>
            <a:xfrm>
              <a:off x="7449344" y="1338203"/>
              <a:ext cx="1373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Century" panose="02040604050505020304" pitchFamily="18" charset="0"/>
                </a:rPr>
                <a:t>P=0.31</a:t>
              </a:r>
            </a:p>
          </p:txBody>
        </p: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DCF3EF95-7B02-0BC2-3E12-26B5A64CDF35}"/>
                </a:ext>
              </a:extLst>
            </p:cNvPr>
            <p:cNvGrpSpPr/>
            <p:nvPr/>
          </p:nvGrpSpPr>
          <p:grpSpPr>
            <a:xfrm>
              <a:off x="10654587" y="1327959"/>
              <a:ext cx="928328" cy="533559"/>
              <a:chOff x="5768998" y="4437063"/>
              <a:chExt cx="928328" cy="533559"/>
            </a:xfrm>
          </p:grpSpPr>
          <p:sp>
            <p:nvSpPr>
              <p:cNvPr id="113" name="Line 83">
                <a:extLst>
                  <a:ext uri="{FF2B5EF4-FFF2-40B4-BE49-F238E27FC236}">
                    <a16:creationId xmlns:a16="http://schemas.microsoft.com/office/drawing/2014/main" id="{743697A0-8728-AE19-718B-ABF7F2F3B0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8211" y="4508501"/>
                <a:ext cx="2762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9EDBAC24-212D-5AD7-0864-8858AEE351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8998" y="4822826"/>
                <a:ext cx="366713" cy="46038"/>
              </a:xfrm>
              <a:custGeom>
                <a:avLst/>
                <a:gdLst>
                  <a:gd name="T0" fmla="*/ 0 w 25"/>
                  <a:gd name="T1" fmla="*/ 4 w 25"/>
                  <a:gd name="T2" fmla="*/ 8 w 25"/>
                  <a:gd name="T3" fmla="*/ 12 w 25"/>
                  <a:gd name="T4" fmla="*/ 16 w 25"/>
                  <a:gd name="T5" fmla="*/ 20 w 25"/>
                  <a:gd name="T6" fmla="*/ 24 w 2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5">
                    <a:moveTo>
                      <a:pt x="4" y="0"/>
                    </a:moveTo>
                    <a:lnTo>
                      <a:pt x="8" y="0"/>
                    </a:lnTo>
                    <a:moveTo>
                      <a:pt x="12" y="0"/>
                    </a:moveTo>
                    <a:lnTo>
                      <a:pt x="16" y="0"/>
                    </a:lnTo>
                    <a:moveTo>
                      <a:pt x="20" y="0"/>
                    </a:moveTo>
                    <a:lnTo>
                      <a:pt x="2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15" name="Rectangle 86">
                <a:extLst>
                  <a:ext uri="{FF2B5EF4-FFF2-40B4-BE49-F238E27FC236}">
                    <a16:creationId xmlns:a16="http://schemas.microsoft.com/office/drawing/2014/main" id="{09B66F2D-00C6-6922-ECB1-321DB524D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8120" y="4437063"/>
                <a:ext cx="41998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LFB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116" name="Rectangle 87">
                <a:extLst>
                  <a:ext uri="{FF2B5EF4-FFF2-40B4-BE49-F238E27FC236}">
                    <a16:creationId xmlns:a16="http://schemas.microsoft.com/office/drawing/2014/main" id="{8AAEDE53-92CB-DDAA-4890-C797D27C8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2073" y="4724401"/>
                <a:ext cx="45525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HFB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</p:grp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FF97D7EE-92BC-6D9E-B260-9031F1AFD830}"/>
              </a:ext>
            </a:extLst>
          </p:cNvPr>
          <p:cNvGrpSpPr/>
          <p:nvPr/>
        </p:nvGrpSpPr>
        <p:grpSpPr>
          <a:xfrm>
            <a:off x="185737" y="506413"/>
            <a:ext cx="5832000" cy="6156000"/>
            <a:chOff x="185737" y="506413"/>
            <a:chExt cx="5927723" cy="6254750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DF4B672-348E-474A-45D1-55BE9B93151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85737" y="506413"/>
              <a:ext cx="5927723" cy="6254750"/>
              <a:chOff x="117" y="319"/>
              <a:chExt cx="3734" cy="3940"/>
            </a:xfrm>
          </p:grpSpPr>
          <p:sp>
            <p:nvSpPr>
              <p:cNvPr id="5" name="AutoShape 3">
                <a:extLst>
                  <a:ext uri="{FF2B5EF4-FFF2-40B4-BE49-F238E27FC236}">
                    <a16:creationId xmlns:a16="http://schemas.microsoft.com/office/drawing/2014/main" id="{9D468931-4E27-FF94-EDBD-98290954E36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83" y="319"/>
                <a:ext cx="3411" cy="3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" name="Line 5">
                <a:extLst>
                  <a:ext uri="{FF2B5EF4-FFF2-40B4-BE49-F238E27FC236}">
                    <a16:creationId xmlns:a16="http://schemas.microsoft.com/office/drawing/2014/main" id="{872D3856-A661-0365-117D-0F992AC371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" y="3436"/>
                <a:ext cx="2822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" name="Line 6">
                <a:extLst>
                  <a:ext uri="{FF2B5EF4-FFF2-40B4-BE49-F238E27FC236}">
                    <a16:creationId xmlns:a16="http://schemas.microsoft.com/office/drawing/2014/main" id="{5C397167-EEA2-EEFD-7133-1B946329CD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" y="3436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" name="Line 7">
                <a:extLst>
                  <a:ext uri="{FF2B5EF4-FFF2-40B4-BE49-F238E27FC236}">
                    <a16:creationId xmlns:a16="http://schemas.microsoft.com/office/drawing/2014/main" id="{F3A37172-EF1A-DC8D-05A5-BC64399DED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2" y="3436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" name="Line 8">
                <a:extLst>
                  <a:ext uri="{FF2B5EF4-FFF2-40B4-BE49-F238E27FC236}">
                    <a16:creationId xmlns:a16="http://schemas.microsoft.com/office/drawing/2014/main" id="{2FBF7B1C-37DC-D361-D07D-CDDE32780E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0" y="3436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" name="Line 9">
                <a:extLst>
                  <a:ext uri="{FF2B5EF4-FFF2-40B4-BE49-F238E27FC236}">
                    <a16:creationId xmlns:a16="http://schemas.microsoft.com/office/drawing/2014/main" id="{B2EE259A-DF10-934D-E734-C558A18BE0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2" y="3436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" name="Line 10">
                <a:extLst>
                  <a:ext uri="{FF2B5EF4-FFF2-40B4-BE49-F238E27FC236}">
                    <a16:creationId xmlns:a16="http://schemas.microsoft.com/office/drawing/2014/main" id="{DDB18520-0E9B-4075-111B-6033796F84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0" y="3436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2" name="Line 11">
                <a:extLst>
                  <a:ext uri="{FF2B5EF4-FFF2-40B4-BE49-F238E27FC236}">
                    <a16:creationId xmlns:a16="http://schemas.microsoft.com/office/drawing/2014/main" id="{8E37DD18-E3EC-3DEF-9AED-5278AC0E63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2" y="3436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F4D43BB-B914-02C6-2BFE-C31C4A6F5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356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295D81D-CD8D-CE3D-1497-AF99E45B7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356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CE5CBE9-046A-2B88-5EBC-07EED6410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3" y="356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D03044F-9226-49C8-27C9-9A939161B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5" y="356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072D865-0CA4-2128-1126-916124884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3" y="356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28B33CD-7EE7-C9D5-49DC-6168765D6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5" y="3560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" name="Line 18">
                <a:extLst>
                  <a:ext uri="{FF2B5EF4-FFF2-40B4-BE49-F238E27FC236}">
                    <a16:creationId xmlns:a16="http://schemas.microsoft.com/office/drawing/2014/main" id="{71093A08-09ED-9986-D233-EFC9AE2B5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8" y="881"/>
                <a:ext cx="0" cy="2454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" name="Line 19">
                <a:extLst>
                  <a:ext uri="{FF2B5EF4-FFF2-40B4-BE49-F238E27FC236}">
                    <a16:creationId xmlns:a16="http://schemas.microsoft.com/office/drawing/2014/main" id="{D5536404-C784-436D-B94C-76BAC9E1B9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" y="3335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1" name="Line 20">
                <a:extLst>
                  <a:ext uri="{FF2B5EF4-FFF2-40B4-BE49-F238E27FC236}">
                    <a16:creationId xmlns:a16="http://schemas.microsoft.com/office/drawing/2014/main" id="{EBAFB5EE-C190-C80C-5E7E-B5F1D7E81E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" y="2844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" name="Line 21">
                <a:extLst>
                  <a:ext uri="{FF2B5EF4-FFF2-40B4-BE49-F238E27FC236}">
                    <a16:creationId xmlns:a16="http://schemas.microsoft.com/office/drawing/2014/main" id="{B7A499CB-CD22-37CF-FAE8-3AD90BC48C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" y="2353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3" name="Line 22">
                <a:extLst>
                  <a:ext uri="{FF2B5EF4-FFF2-40B4-BE49-F238E27FC236}">
                    <a16:creationId xmlns:a16="http://schemas.microsoft.com/office/drawing/2014/main" id="{A28D6999-E8E7-DE00-0265-CF2C7B8E46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" y="1863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4" name="Line 23">
                <a:extLst>
                  <a:ext uri="{FF2B5EF4-FFF2-40B4-BE49-F238E27FC236}">
                    <a16:creationId xmlns:a16="http://schemas.microsoft.com/office/drawing/2014/main" id="{CC25627A-13BF-632A-FDF0-EFB98B8DEA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" y="1372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5" name="Line 24">
                <a:extLst>
                  <a:ext uri="{FF2B5EF4-FFF2-40B4-BE49-F238E27FC236}">
                    <a16:creationId xmlns:a16="http://schemas.microsoft.com/office/drawing/2014/main" id="{B130967C-CD4D-EC71-380A-C4C1550DE2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" y="881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CAE671C-BD53-385B-5E75-DE9F41D33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" y="3294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3021A57-D445-410B-4FFA-9271B658A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" y="2803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0202135-427A-EF71-D57E-0A4BB6984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" y="2312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18BB82E-1C58-A474-8387-15CC28355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" y="1821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26A0550-E9E1-55F2-0389-B3426D544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" y="1330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87302E0-CDA2-DC9E-7852-352A53CFE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" y="839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220CF6D-C2F2-7069-92EA-1C5360B5E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" y="780"/>
                <a:ext cx="3046" cy="2656"/>
              </a:xfrm>
              <a:custGeom>
                <a:avLst/>
                <a:gdLst>
                  <a:gd name="T0" fmla="*/ 0 w 515"/>
                  <a:gd name="T1" fmla="*/ 0 h 449"/>
                  <a:gd name="T2" fmla="*/ 0 w 515"/>
                  <a:gd name="T3" fmla="*/ 449 h 449"/>
                  <a:gd name="T4" fmla="*/ 515 w 515"/>
                  <a:gd name="T5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449">
                    <a:moveTo>
                      <a:pt x="0" y="0"/>
                    </a:moveTo>
                    <a:lnTo>
                      <a:pt x="0" y="449"/>
                    </a:lnTo>
                    <a:lnTo>
                      <a:pt x="515" y="449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89D56F4-3161-FBAC-E2B1-3BDB0E418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2" y="3695"/>
                <a:ext cx="142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Years after transplantation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3CDCC38-7269-9E95-39D1-9945BB80B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634" y="2037"/>
                <a:ext cx="163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cumulative incidence of relapse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7C031F1C-914F-936D-DD9B-1F7B4624D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" y="2407"/>
                <a:ext cx="3171" cy="928"/>
              </a:xfrm>
              <a:custGeom>
                <a:avLst/>
                <a:gdLst>
                  <a:gd name="T0" fmla="*/ 0 w 536"/>
                  <a:gd name="T1" fmla="*/ 157 h 157"/>
                  <a:gd name="T2" fmla="*/ 5 w 536"/>
                  <a:gd name="T3" fmla="*/ 107 h 157"/>
                  <a:gd name="T4" fmla="*/ 8 w 536"/>
                  <a:gd name="T5" fmla="*/ 105 h 157"/>
                  <a:gd name="T6" fmla="*/ 10 w 536"/>
                  <a:gd name="T7" fmla="*/ 103 h 157"/>
                  <a:gd name="T8" fmla="*/ 10 w 536"/>
                  <a:gd name="T9" fmla="*/ 101 h 157"/>
                  <a:gd name="T10" fmla="*/ 12 w 536"/>
                  <a:gd name="T11" fmla="*/ 99 h 157"/>
                  <a:gd name="T12" fmla="*/ 13 w 536"/>
                  <a:gd name="T13" fmla="*/ 97 h 157"/>
                  <a:gd name="T14" fmla="*/ 14 w 536"/>
                  <a:gd name="T15" fmla="*/ 95 h 157"/>
                  <a:gd name="T16" fmla="*/ 14 w 536"/>
                  <a:gd name="T17" fmla="*/ 93 h 157"/>
                  <a:gd name="T18" fmla="*/ 15 w 536"/>
                  <a:gd name="T19" fmla="*/ 91 h 157"/>
                  <a:gd name="T20" fmla="*/ 16 w 536"/>
                  <a:gd name="T21" fmla="*/ 89 h 157"/>
                  <a:gd name="T22" fmla="*/ 17 w 536"/>
                  <a:gd name="T23" fmla="*/ 87 h 157"/>
                  <a:gd name="T24" fmla="*/ 18 w 536"/>
                  <a:gd name="T25" fmla="*/ 84 h 157"/>
                  <a:gd name="T26" fmla="*/ 18 w 536"/>
                  <a:gd name="T27" fmla="*/ 82 h 157"/>
                  <a:gd name="T28" fmla="*/ 19 w 536"/>
                  <a:gd name="T29" fmla="*/ 80 h 157"/>
                  <a:gd name="T30" fmla="*/ 19 w 536"/>
                  <a:gd name="T31" fmla="*/ 78 h 157"/>
                  <a:gd name="T32" fmla="*/ 22 w 536"/>
                  <a:gd name="T33" fmla="*/ 76 h 157"/>
                  <a:gd name="T34" fmla="*/ 22 w 536"/>
                  <a:gd name="T35" fmla="*/ 74 h 157"/>
                  <a:gd name="T36" fmla="*/ 23 w 536"/>
                  <a:gd name="T37" fmla="*/ 72 h 157"/>
                  <a:gd name="T38" fmla="*/ 24 w 536"/>
                  <a:gd name="T39" fmla="*/ 70 h 157"/>
                  <a:gd name="T40" fmla="*/ 25 w 536"/>
                  <a:gd name="T41" fmla="*/ 68 h 157"/>
                  <a:gd name="T42" fmla="*/ 30 w 536"/>
                  <a:gd name="T43" fmla="*/ 66 h 157"/>
                  <a:gd name="T44" fmla="*/ 30 w 536"/>
                  <a:gd name="T45" fmla="*/ 63 h 157"/>
                  <a:gd name="T46" fmla="*/ 32 w 536"/>
                  <a:gd name="T47" fmla="*/ 61 h 157"/>
                  <a:gd name="T48" fmla="*/ 36 w 536"/>
                  <a:gd name="T49" fmla="*/ 59 h 157"/>
                  <a:gd name="T50" fmla="*/ 37 w 536"/>
                  <a:gd name="T51" fmla="*/ 57 h 157"/>
                  <a:gd name="T52" fmla="*/ 40 w 536"/>
                  <a:gd name="T53" fmla="*/ 55 h 157"/>
                  <a:gd name="T54" fmla="*/ 42 w 536"/>
                  <a:gd name="T55" fmla="*/ 53 h 157"/>
                  <a:gd name="T56" fmla="*/ 44 w 536"/>
                  <a:gd name="T57" fmla="*/ 50 h 157"/>
                  <a:gd name="T58" fmla="*/ 45 w 536"/>
                  <a:gd name="T59" fmla="*/ 48 h 157"/>
                  <a:gd name="T60" fmla="*/ 47 w 536"/>
                  <a:gd name="T61" fmla="*/ 46 h 157"/>
                  <a:gd name="T62" fmla="*/ 47 w 536"/>
                  <a:gd name="T63" fmla="*/ 44 h 157"/>
                  <a:gd name="T64" fmla="*/ 47 w 536"/>
                  <a:gd name="T65" fmla="*/ 41 h 157"/>
                  <a:gd name="T66" fmla="*/ 75 w 536"/>
                  <a:gd name="T67" fmla="*/ 37 h 157"/>
                  <a:gd name="T68" fmla="*/ 85 w 536"/>
                  <a:gd name="T69" fmla="*/ 35 h 157"/>
                  <a:gd name="T70" fmla="*/ 93 w 536"/>
                  <a:gd name="T71" fmla="*/ 30 h 157"/>
                  <a:gd name="T72" fmla="*/ 109 w 536"/>
                  <a:gd name="T73" fmla="*/ 28 h 157"/>
                  <a:gd name="T74" fmla="*/ 118 w 536"/>
                  <a:gd name="T75" fmla="*/ 25 h 157"/>
                  <a:gd name="T76" fmla="*/ 119 w 536"/>
                  <a:gd name="T77" fmla="*/ 23 h 157"/>
                  <a:gd name="T78" fmla="*/ 120 w 536"/>
                  <a:gd name="T79" fmla="*/ 21 h 157"/>
                  <a:gd name="T80" fmla="*/ 128 w 536"/>
                  <a:gd name="T81" fmla="*/ 18 h 157"/>
                  <a:gd name="T82" fmla="*/ 205 w 536"/>
                  <a:gd name="T83" fmla="*/ 16 h 157"/>
                  <a:gd name="T84" fmla="*/ 206 w 536"/>
                  <a:gd name="T85" fmla="*/ 13 h 157"/>
                  <a:gd name="T86" fmla="*/ 224 w 536"/>
                  <a:gd name="T87" fmla="*/ 10 h 157"/>
                  <a:gd name="T88" fmla="*/ 225 w 536"/>
                  <a:gd name="T89" fmla="*/ 7 h 157"/>
                  <a:gd name="T90" fmla="*/ 298 w 536"/>
                  <a:gd name="T91" fmla="*/ 4 h 157"/>
                  <a:gd name="T92" fmla="*/ 536 w 536"/>
                  <a:gd name="T9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36" h="157">
                    <a:moveTo>
                      <a:pt x="0" y="157"/>
                    </a:moveTo>
                    <a:lnTo>
                      <a:pt x="0" y="157"/>
                    </a:lnTo>
                    <a:lnTo>
                      <a:pt x="0" y="107"/>
                    </a:lnTo>
                    <a:lnTo>
                      <a:pt x="5" y="107"/>
                    </a:lnTo>
                    <a:lnTo>
                      <a:pt x="5" y="105"/>
                    </a:lnTo>
                    <a:lnTo>
                      <a:pt x="8" y="105"/>
                    </a:lnTo>
                    <a:lnTo>
                      <a:pt x="8" y="103"/>
                    </a:lnTo>
                    <a:lnTo>
                      <a:pt x="10" y="103"/>
                    </a:lnTo>
                    <a:lnTo>
                      <a:pt x="10" y="101"/>
                    </a:lnTo>
                    <a:lnTo>
                      <a:pt x="10" y="101"/>
                    </a:lnTo>
                    <a:lnTo>
                      <a:pt x="10" y="99"/>
                    </a:lnTo>
                    <a:lnTo>
                      <a:pt x="12" y="99"/>
                    </a:lnTo>
                    <a:lnTo>
                      <a:pt x="12" y="97"/>
                    </a:lnTo>
                    <a:lnTo>
                      <a:pt x="13" y="97"/>
                    </a:lnTo>
                    <a:lnTo>
                      <a:pt x="13" y="95"/>
                    </a:lnTo>
                    <a:lnTo>
                      <a:pt x="14" y="95"/>
                    </a:lnTo>
                    <a:lnTo>
                      <a:pt x="14" y="93"/>
                    </a:lnTo>
                    <a:lnTo>
                      <a:pt x="14" y="93"/>
                    </a:lnTo>
                    <a:lnTo>
                      <a:pt x="14" y="91"/>
                    </a:lnTo>
                    <a:lnTo>
                      <a:pt x="15" y="91"/>
                    </a:lnTo>
                    <a:lnTo>
                      <a:pt x="15" y="89"/>
                    </a:lnTo>
                    <a:lnTo>
                      <a:pt x="16" y="89"/>
                    </a:lnTo>
                    <a:lnTo>
                      <a:pt x="16" y="87"/>
                    </a:lnTo>
                    <a:lnTo>
                      <a:pt x="17" y="87"/>
                    </a:lnTo>
                    <a:lnTo>
                      <a:pt x="17" y="84"/>
                    </a:lnTo>
                    <a:lnTo>
                      <a:pt x="18" y="84"/>
                    </a:lnTo>
                    <a:lnTo>
                      <a:pt x="18" y="82"/>
                    </a:lnTo>
                    <a:lnTo>
                      <a:pt x="18" y="82"/>
                    </a:lnTo>
                    <a:lnTo>
                      <a:pt x="18" y="80"/>
                    </a:lnTo>
                    <a:lnTo>
                      <a:pt x="19" y="80"/>
                    </a:lnTo>
                    <a:lnTo>
                      <a:pt x="19" y="78"/>
                    </a:lnTo>
                    <a:lnTo>
                      <a:pt x="19" y="78"/>
                    </a:lnTo>
                    <a:lnTo>
                      <a:pt x="19" y="76"/>
                    </a:lnTo>
                    <a:lnTo>
                      <a:pt x="22" y="76"/>
                    </a:lnTo>
                    <a:lnTo>
                      <a:pt x="22" y="74"/>
                    </a:lnTo>
                    <a:lnTo>
                      <a:pt x="22" y="74"/>
                    </a:lnTo>
                    <a:lnTo>
                      <a:pt x="22" y="72"/>
                    </a:lnTo>
                    <a:lnTo>
                      <a:pt x="23" y="72"/>
                    </a:lnTo>
                    <a:lnTo>
                      <a:pt x="23" y="70"/>
                    </a:lnTo>
                    <a:lnTo>
                      <a:pt x="24" y="70"/>
                    </a:lnTo>
                    <a:lnTo>
                      <a:pt x="24" y="68"/>
                    </a:lnTo>
                    <a:lnTo>
                      <a:pt x="25" y="68"/>
                    </a:lnTo>
                    <a:lnTo>
                      <a:pt x="25" y="66"/>
                    </a:lnTo>
                    <a:lnTo>
                      <a:pt x="30" y="66"/>
                    </a:lnTo>
                    <a:lnTo>
                      <a:pt x="30" y="63"/>
                    </a:lnTo>
                    <a:lnTo>
                      <a:pt x="30" y="63"/>
                    </a:lnTo>
                    <a:lnTo>
                      <a:pt x="30" y="61"/>
                    </a:lnTo>
                    <a:lnTo>
                      <a:pt x="32" y="61"/>
                    </a:lnTo>
                    <a:lnTo>
                      <a:pt x="32" y="59"/>
                    </a:lnTo>
                    <a:lnTo>
                      <a:pt x="36" y="59"/>
                    </a:lnTo>
                    <a:lnTo>
                      <a:pt x="36" y="57"/>
                    </a:lnTo>
                    <a:lnTo>
                      <a:pt x="37" y="57"/>
                    </a:lnTo>
                    <a:lnTo>
                      <a:pt x="37" y="55"/>
                    </a:lnTo>
                    <a:lnTo>
                      <a:pt x="40" y="55"/>
                    </a:lnTo>
                    <a:lnTo>
                      <a:pt x="40" y="53"/>
                    </a:lnTo>
                    <a:lnTo>
                      <a:pt x="42" y="53"/>
                    </a:lnTo>
                    <a:lnTo>
                      <a:pt x="42" y="50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5" y="48"/>
                    </a:lnTo>
                    <a:lnTo>
                      <a:pt x="45" y="46"/>
                    </a:lnTo>
                    <a:lnTo>
                      <a:pt x="47" y="46"/>
                    </a:lnTo>
                    <a:lnTo>
                      <a:pt x="47" y="44"/>
                    </a:lnTo>
                    <a:lnTo>
                      <a:pt x="47" y="44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47" y="37"/>
                    </a:lnTo>
                    <a:lnTo>
                      <a:pt x="75" y="37"/>
                    </a:lnTo>
                    <a:lnTo>
                      <a:pt x="75" y="35"/>
                    </a:lnTo>
                    <a:lnTo>
                      <a:pt x="85" y="35"/>
                    </a:lnTo>
                    <a:lnTo>
                      <a:pt x="85" y="30"/>
                    </a:lnTo>
                    <a:lnTo>
                      <a:pt x="93" y="30"/>
                    </a:lnTo>
                    <a:lnTo>
                      <a:pt x="93" y="28"/>
                    </a:lnTo>
                    <a:lnTo>
                      <a:pt x="109" y="28"/>
                    </a:lnTo>
                    <a:lnTo>
                      <a:pt x="109" y="25"/>
                    </a:lnTo>
                    <a:lnTo>
                      <a:pt x="118" y="25"/>
                    </a:lnTo>
                    <a:lnTo>
                      <a:pt x="118" y="23"/>
                    </a:lnTo>
                    <a:lnTo>
                      <a:pt x="119" y="23"/>
                    </a:lnTo>
                    <a:lnTo>
                      <a:pt x="119" y="21"/>
                    </a:lnTo>
                    <a:lnTo>
                      <a:pt x="120" y="21"/>
                    </a:lnTo>
                    <a:lnTo>
                      <a:pt x="120" y="18"/>
                    </a:lnTo>
                    <a:lnTo>
                      <a:pt x="128" y="18"/>
                    </a:lnTo>
                    <a:lnTo>
                      <a:pt x="128" y="16"/>
                    </a:lnTo>
                    <a:lnTo>
                      <a:pt x="205" y="16"/>
                    </a:lnTo>
                    <a:lnTo>
                      <a:pt x="205" y="13"/>
                    </a:lnTo>
                    <a:lnTo>
                      <a:pt x="206" y="13"/>
                    </a:lnTo>
                    <a:lnTo>
                      <a:pt x="206" y="10"/>
                    </a:lnTo>
                    <a:lnTo>
                      <a:pt x="224" y="10"/>
                    </a:lnTo>
                    <a:lnTo>
                      <a:pt x="224" y="7"/>
                    </a:lnTo>
                    <a:lnTo>
                      <a:pt x="225" y="7"/>
                    </a:lnTo>
                    <a:lnTo>
                      <a:pt x="225" y="4"/>
                    </a:lnTo>
                    <a:lnTo>
                      <a:pt x="298" y="4"/>
                    </a:lnTo>
                    <a:lnTo>
                      <a:pt x="298" y="0"/>
                    </a:lnTo>
                    <a:lnTo>
                      <a:pt x="53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8E520F91-0DEB-C495-A6C8-C83AC217E8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" y="2549"/>
                <a:ext cx="3171" cy="763"/>
              </a:xfrm>
              <a:custGeom>
                <a:avLst/>
                <a:gdLst>
                  <a:gd name="T0" fmla="*/ 0 w 536"/>
                  <a:gd name="T1" fmla="*/ 117 h 129"/>
                  <a:gd name="T2" fmla="*/ 0 w 536"/>
                  <a:gd name="T3" fmla="*/ 101 h 129"/>
                  <a:gd name="T4" fmla="*/ 9 w 536"/>
                  <a:gd name="T5" fmla="*/ 100 h 129"/>
                  <a:gd name="T6" fmla="*/ 12 w 536"/>
                  <a:gd name="T7" fmla="*/ 97 h 129"/>
                  <a:gd name="T8" fmla="*/ 14 w 536"/>
                  <a:gd name="T9" fmla="*/ 95 h 129"/>
                  <a:gd name="T10" fmla="*/ 14 w 536"/>
                  <a:gd name="T11" fmla="*/ 89 h 129"/>
                  <a:gd name="T12" fmla="*/ 16 w 536"/>
                  <a:gd name="T13" fmla="*/ 84 h 129"/>
                  <a:gd name="T14" fmla="*/ 18 w 536"/>
                  <a:gd name="T15" fmla="*/ 79 h 129"/>
                  <a:gd name="T16" fmla="*/ 19 w 536"/>
                  <a:gd name="T17" fmla="*/ 76 h 129"/>
                  <a:gd name="T18" fmla="*/ 22 w 536"/>
                  <a:gd name="T19" fmla="*/ 71 h 129"/>
                  <a:gd name="T20" fmla="*/ 23 w 536"/>
                  <a:gd name="T21" fmla="*/ 65 h 129"/>
                  <a:gd name="T22" fmla="*/ 25 w 536"/>
                  <a:gd name="T23" fmla="*/ 59 h 129"/>
                  <a:gd name="T24" fmla="*/ 27 w 536"/>
                  <a:gd name="T25" fmla="*/ 54 h 129"/>
                  <a:gd name="T26" fmla="*/ 30 w 536"/>
                  <a:gd name="T27" fmla="*/ 51 h 129"/>
                  <a:gd name="T28" fmla="*/ 31 w 536"/>
                  <a:gd name="T29" fmla="*/ 48 h 129"/>
                  <a:gd name="T30" fmla="*/ 34 w 536"/>
                  <a:gd name="T31" fmla="*/ 45 h 129"/>
                  <a:gd name="T32" fmla="*/ 38 w 536"/>
                  <a:gd name="T33" fmla="*/ 42 h 129"/>
                  <a:gd name="T34" fmla="*/ 41 w 536"/>
                  <a:gd name="T35" fmla="*/ 38 h 129"/>
                  <a:gd name="T36" fmla="*/ 47 w 536"/>
                  <a:gd name="T37" fmla="*/ 36 h 129"/>
                  <a:gd name="T38" fmla="*/ 50 w 536"/>
                  <a:gd name="T39" fmla="*/ 35 h 129"/>
                  <a:gd name="T40" fmla="*/ 56 w 536"/>
                  <a:gd name="T41" fmla="*/ 33 h 129"/>
                  <a:gd name="T42" fmla="*/ 62 w 536"/>
                  <a:gd name="T43" fmla="*/ 31 h 129"/>
                  <a:gd name="T44" fmla="*/ 66 w 536"/>
                  <a:gd name="T45" fmla="*/ 28 h 129"/>
                  <a:gd name="T46" fmla="*/ 71 w 536"/>
                  <a:gd name="T47" fmla="*/ 27 h 129"/>
                  <a:gd name="T48" fmla="*/ 76 w 536"/>
                  <a:gd name="T49" fmla="*/ 25 h 129"/>
                  <a:gd name="T50" fmla="*/ 83 w 536"/>
                  <a:gd name="T51" fmla="*/ 24 h 129"/>
                  <a:gd name="T52" fmla="*/ 88 w 536"/>
                  <a:gd name="T53" fmla="*/ 21 h 129"/>
                  <a:gd name="T54" fmla="*/ 91 w 536"/>
                  <a:gd name="T55" fmla="*/ 20 h 129"/>
                  <a:gd name="T56" fmla="*/ 100 w 536"/>
                  <a:gd name="T57" fmla="*/ 17 h 129"/>
                  <a:gd name="T58" fmla="*/ 109 w 536"/>
                  <a:gd name="T59" fmla="*/ 16 h 129"/>
                  <a:gd name="T60" fmla="*/ 123 w 536"/>
                  <a:gd name="T61" fmla="*/ 16 h 129"/>
                  <a:gd name="T62" fmla="*/ 129 w 536"/>
                  <a:gd name="T63" fmla="*/ 14 h 129"/>
                  <a:gd name="T64" fmla="*/ 135 w 536"/>
                  <a:gd name="T65" fmla="*/ 12 h 129"/>
                  <a:gd name="T66" fmla="*/ 137 w 536"/>
                  <a:gd name="T67" fmla="*/ 10 h 129"/>
                  <a:gd name="T68" fmla="*/ 152 w 536"/>
                  <a:gd name="T69" fmla="*/ 9 h 129"/>
                  <a:gd name="T70" fmla="*/ 168 w 536"/>
                  <a:gd name="T71" fmla="*/ 9 h 129"/>
                  <a:gd name="T72" fmla="*/ 178 w 536"/>
                  <a:gd name="T73" fmla="*/ 7 h 129"/>
                  <a:gd name="T74" fmla="*/ 192 w 536"/>
                  <a:gd name="T75" fmla="*/ 5 h 129"/>
                  <a:gd name="T76" fmla="*/ 208 w 536"/>
                  <a:gd name="T77" fmla="*/ 5 h 129"/>
                  <a:gd name="T78" fmla="*/ 224 w 536"/>
                  <a:gd name="T79" fmla="*/ 5 h 129"/>
                  <a:gd name="T80" fmla="*/ 236 w 536"/>
                  <a:gd name="T81" fmla="*/ 5 h 129"/>
                  <a:gd name="T82" fmla="*/ 250 w 536"/>
                  <a:gd name="T83" fmla="*/ 5 h 129"/>
                  <a:gd name="T84" fmla="*/ 259 w 536"/>
                  <a:gd name="T85" fmla="*/ 4 h 129"/>
                  <a:gd name="T86" fmla="*/ 275 w 536"/>
                  <a:gd name="T87" fmla="*/ 4 h 129"/>
                  <a:gd name="T88" fmla="*/ 281 w 536"/>
                  <a:gd name="T89" fmla="*/ 2 h 129"/>
                  <a:gd name="T90" fmla="*/ 293 w 536"/>
                  <a:gd name="T91" fmla="*/ 2 h 129"/>
                  <a:gd name="T92" fmla="*/ 309 w 536"/>
                  <a:gd name="T93" fmla="*/ 2 h 129"/>
                  <a:gd name="T94" fmla="*/ 325 w 536"/>
                  <a:gd name="T95" fmla="*/ 2 h 129"/>
                  <a:gd name="T96" fmla="*/ 341 w 536"/>
                  <a:gd name="T97" fmla="*/ 2 h 129"/>
                  <a:gd name="T98" fmla="*/ 357 w 536"/>
                  <a:gd name="T99" fmla="*/ 2 h 129"/>
                  <a:gd name="T100" fmla="*/ 373 w 536"/>
                  <a:gd name="T101" fmla="*/ 2 h 129"/>
                  <a:gd name="T102" fmla="*/ 389 w 536"/>
                  <a:gd name="T103" fmla="*/ 2 h 129"/>
                  <a:gd name="T104" fmla="*/ 405 w 536"/>
                  <a:gd name="T105" fmla="*/ 2 h 129"/>
                  <a:gd name="T106" fmla="*/ 414 w 536"/>
                  <a:gd name="T107" fmla="*/ 0 h 129"/>
                  <a:gd name="T108" fmla="*/ 427 w 536"/>
                  <a:gd name="T109" fmla="*/ 0 h 129"/>
                  <a:gd name="T110" fmla="*/ 443 w 536"/>
                  <a:gd name="T111" fmla="*/ 0 h 129"/>
                  <a:gd name="T112" fmla="*/ 459 w 536"/>
                  <a:gd name="T113" fmla="*/ 0 h 129"/>
                  <a:gd name="T114" fmla="*/ 475 w 536"/>
                  <a:gd name="T115" fmla="*/ 0 h 129"/>
                  <a:gd name="T116" fmla="*/ 491 w 536"/>
                  <a:gd name="T117" fmla="*/ 0 h 129"/>
                  <a:gd name="T118" fmla="*/ 507 w 536"/>
                  <a:gd name="T119" fmla="*/ 0 h 129"/>
                  <a:gd name="T120" fmla="*/ 523 w 536"/>
                  <a:gd name="T121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36" h="129">
                    <a:moveTo>
                      <a:pt x="0" y="125"/>
                    </a:moveTo>
                    <a:lnTo>
                      <a:pt x="0" y="121"/>
                    </a:lnTo>
                    <a:moveTo>
                      <a:pt x="0" y="117"/>
                    </a:moveTo>
                    <a:lnTo>
                      <a:pt x="0" y="113"/>
                    </a:lnTo>
                    <a:moveTo>
                      <a:pt x="0" y="109"/>
                    </a:moveTo>
                    <a:lnTo>
                      <a:pt x="0" y="105"/>
                    </a:lnTo>
                    <a:moveTo>
                      <a:pt x="0" y="101"/>
                    </a:moveTo>
                    <a:lnTo>
                      <a:pt x="4" y="101"/>
                    </a:lnTo>
                    <a:moveTo>
                      <a:pt x="8" y="101"/>
                    </a:moveTo>
                    <a:lnTo>
                      <a:pt x="9" y="101"/>
                    </a:lnTo>
                    <a:lnTo>
                      <a:pt x="9" y="100"/>
                    </a:lnTo>
                    <a:lnTo>
                      <a:pt x="10" y="100"/>
                    </a:lnTo>
                    <a:lnTo>
                      <a:pt x="10" y="99"/>
                    </a:lnTo>
                    <a:lnTo>
                      <a:pt x="10" y="99"/>
                    </a:lnTo>
                    <a:moveTo>
                      <a:pt x="12" y="97"/>
                    </a:moveTo>
                    <a:lnTo>
                      <a:pt x="12" y="96"/>
                    </a:lnTo>
                    <a:lnTo>
                      <a:pt x="13" y="96"/>
                    </a:lnTo>
                    <a:lnTo>
                      <a:pt x="13" y="95"/>
                    </a:lnTo>
                    <a:lnTo>
                      <a:pt x="14" y="95"/>
                    </a:lnTo>
                    <a:lnTo>
                      <a:pt x="14" y="95"/>
                    </a:lnTo>
                    <a:moveTo>
                      <a:pt x="14" y="91"/>
                    </a:moveTo>
                    <a:lnTo>
                      <a:pt x="14" y="90"/>
                    </a:lnTo>
                    <a:lnTo>
                      <a:pt x="14" y="89"/>
                    </a:lnTo>
                    <a:lnTo>
                      <a:pt x="15" y="89"/>
                    </a:lnTo>
                    <a:lnTo>
                      <a:pt x="15" y="88"/>
                    </a:lnTo>
                    <a:moveTo>
                      <a:pt x="16" y="85"/>
                    </a:moveTo>
                    <a:lnTo>
                      <a:pt x="16" y="84"/>
                    </a:lnTo>
                    <a:lnTo>
                      <a:pt x="16" y="83"/>
                    </a:lnTo>
                    <a:lnTo>
                      <a:pt x="17" y="83"/>
                    </a:lnTo>
                    <a:lnTo>
                      <a:pt x="17" y="82"/>
                    </a:lnTo>
                    <a:moveTo>
                      <a:pt x="18" y="79"/>
                    </a:moveTo>
                    <a:lnTo>
                      <a:pt x="18" y="78"/>
                    </a:lnTo>
                    <a:lnTo>
                      <a:pt x="19" y="78"/>
                    </a:lnTo>
                    <a:lnTo>
                      <a:pt x="19" y="77"/>
                    </a:lnTo>
                    <a:lnTo>
                      <a:pt x="19" y="76"/>
                    </a:lnTo>
                    <a:moveTo>
                      <a:pt x="20" y="73"/>
                    </a:moveTo>
                    <a:lnTo>
                      <a:pt x="21" y="73"/>
                    </a:lnTo>
                    <a:lnTo>
                      <a:pt x="21" y="71"/>
                    </a:lnTo>
                    <a:lnTo>
                      <a:pt x="22" y="71"/>
                    </a:lnTo>
                    <a:lnTo>
                      <a:pt x="22" y="71"/>
                    </a:lnTo>
                    <a:moveTo>
                      <a:pt x="23" y="68"/>
                    </a:moveTo>
                    <a:lnTo>
                      <a:pt x="23" y="67"/>
                    </a:lnTo>
                    <a:lnTo>
                      <a:pt x="23" y="65"/>
                    </a:lnTo>
                    <a:lnTo>
                      <a:pt x="24" y="65"/>
                    </a:lnTo>
                    <a:lnTo>
                      <a:pt x="24" y="65"/>
                    </a:lnTo>
                    <a:moveTo>
                      <a:pt x="25" y="62"/>
                    </a:moveTo>
                    <a:lnTo>
                      <a:pt x="25" y="59"/>
                    </a:lnTo>
                    <a:lnTo>
                      <a:pt x="26" y="59"/>
                    </a:lnTo>
                    <a:lnTo>
                      <a:pt x="26" y="59"/>
                    </a:lnTo>
                    <a:moveTo>
                      <a:pt x="27" y="56"/>
                    </a:moveTo>
                    <a:lnTo>
                      <a:pt x="27" y="54"/>
                    </a:lnTo>
                    <a:lnTo>
                      <a:pt x="28" y="54"/>
                    </a:lnTo>
                    <a:lnTo>
                      <a:pt x="28" y="53"/>
                    </a:lnTo>
                    <a:lnTo>
                      <a:pt x="28" y="53"/>
                    </a:lnTo>
                    <a:moveTo>
                      <a:pt x="30" y="51"/>
                    </a:moveTo>
                    <a:lnTo>
                      <a:pt x="30" y="50"/>
                    </a:lnTo>
                    <a:lnTo>
                      <a:pt x="30" y="49"/>
                    </a:lnTo>
                    <a:lnTo>
                      <a:pt x="31" y="49"/>
                    </a:lnTo>
                    <a:lnTo>
                      <a:pt x="31" y="48"/>
                    </a:lnTo>
                    <a:lnTo>
                      <a:pt x="31" y="48"/>
                    </a:lnTo>
                    <a:moveTo>
                      <a:pt x="33" y="46"/>
                    </a:moveTo>
                    <a:lnTo>
                      <a:pt x="34" y="46"/>
                    </a:lnTo>
                    <a:lnTo>
                      <a:pt x="34" y="45"/>
                    </a:lnTo>
                    <a:lnTo>
                      <a:pt x="36" y="45"/>
                    </a:lnTo>
                    <a:lnTo>
                      <a:pt x="36" y="45"/>
                    </a:lnTo>
                    <a:moveTo>
                      <a:pt x="38" y="43"/>
                    </a:moveTo>
                    <a:lnTo>
                      <a:pt x="38" y="42"/>
                    </a:lnTo>
                    <a:lnTo>
                      <a:pt x="39" y="42"/>
                    </a:lnTo>
                    <a:lnTo>
                      <a:pt x="39" y="41"/>
                    </a:lnTo>
                    <a:lnTo>
                      <a:pt x="40" y="41"/>
                    </a:lnTo>
                    <a:moveTo>
                      <a:pt x="41" y="38"/>
                    </a:moveTo>
                    <a:lnTo>
                      <a:pt x="42" y="38"/>
                    </a:lnTo>
                    <a:lnTo>
                      <a:pt x="45" y="38"/>
                    </a:lnTo>
                    <a:lnTo>
                      <a:pt x="45" y="38"/>
                    </a:lnTo>
                    <a:moveTo>
                      <a:pt x="47" y="36"/>
                    </a:moveTo>
                    <a:lnTo>
                      <a:pt x="49" y="36"/>
                    </a:lnTo>
                    <a:lnTo>
                      <a:pt x="49" y="35"/>
                    </a:lnTo>
                    <a:lnTo>
                      <a:pt x="50" y="35"/>
                    </a:lnTo>
                    <a:lnTo>
                      <a:pt x="50" y="35"/>
                    </a:lnTo>
                    <a:moveTo>
                      <a:pt x="53" y="34"/>
                    </a:moveTo>
                    <a:lnTo>
                      <a:pt x="55" y="34"/>
                    </a:lnTo>
                    <a:lnTo>
                      <a:pt x="55" y="33"/>
                    </a:lnTo>
                    <a:lnTo>
                      <a:pt x="56" y="33"/>
                    </a:lnTo>
                    <a:moveTo>
                      <a:pt x="59" y="32"/>
                    </a:moveTo>
                    <a:lnTo>
                      <a:pt x="62" y="32"/>
                    </a:lnTo>
                    <a:lnTo>
                      <a:pt x="62" y="31"/>
                    </a:lnTo>
                    <a:lnTo>
                      <a:pt x="62" y="31"/>
                    </a:lnTo>
                    <a:moveTo>
                      <a:pt x="65" y="30"/>
                    </a:moveTo>
                    <a:lnTo>
                      <a:pt x="65" y="29"/>
                    </a:lnTo>
                    <a:lnTo>
                      <a:pt x="66" y="29"/>
                    </a:lnTo>
                    <a:lnTo>
                      <a:pt x="66" y="28"/>
                    </a:lnTo>
                    <a:lnTo>
                      <a:pt x="67" y="28"/>
                    </a:lnTo>
                    <a:lnTo>
                      <a:pt x="67" y="28"/>
                    </a:lnTo>
                    <a:moveTo>
                      <a:pt x="70" y="27"/>
                    </a:moveTo>
                    <a:lnTo>
                      <a:pt x="71" y="27"/>
                    </a:lnTo>
                    <a:lnTo>
                      <a:pt x="71" y="26"/>
                    </a:lnTo>
                    <a:lnTo>
                      <a:pt x="71" y="25"/>
                    </a:lnTo>
                    <a:lnTo>
                      <a:pt x="72" y="25"/>
                    </a:lnTo>
                    <a:moveTo>
                      <a:pt x="76" y="25"/>
                    </a:moveTo>
                    <a:lnTo>
                      <a:pt x="78" y="25"/>
                    </a:lnTo>
                    <a:lnTo>
                      <a:pt x="78" y="24"/>
                    </a:lnTo>
                    <a:lnTo>
                      <a:pt x="79" y="24"/>
                    </a:lnTo>
                    <a:moveTo>
                      <a:pt x="83" y="24"/>
                    </a:moveTo>
                    <a:lnTo>
                      <a:pt x="84" y="24"/>
                    </a:lnTo>
                    <a:lnTo>
                      <a:pt x="84" y="23"/>
                    </a:lnTo>
                    <a:lnTo>
                      <a:pt x="86" y="23"/>
                    </a:lnTo>
                    <a:moveTo>
                      <a:pt x="88" y="21"/>
                    </a:moveTo>
                    <a:lnTo>
                      <a:pt x="89" y="21"/>
                    </a:lnTo>
                    <a:lnTo>
                      <a:pt x="91" y="21"/>
                    </a:lnTo>
                    <a:lnTo>
                      <a:pt x="91" y="20"/>
                    </a:lnTo>
                    <a:lnTo>
                      <a:pt x="91" y="20"/>
                    </a:lnTo>
                    <a:moveTo>
                      <a:pt x="94" y="19"/>
                    </a:moveTo>
                    <a:lnTo>
                      <a:pt x="94" y="18"/>
                    </a:lnTo>
                    <a:lnTo>
                      <a:pt x="97" y="18"/>
                    </a:lnTo>
                    <a:moveTo>
                      <a:pt x="100" y="17"/>
                    </a:moveTo>
                    <a:lnTo>
                      <a:pt x="104" y="17"/>
                    </a:lnTo>
                    <a:moveTo>
                      <a:pt x="108" y="17"/>
                    </a:moveTo>
                    <a:lnTo>
                      <a:pt x="109" y="17"/>
                    </a:lnTo>
                    <a:lnTo>
                      <a:pt x="109" y="16"/>
                    </a:lnTo>
                    <a:lnTo>
                      <a:pt x="111" y="16"/>
                    </a:lnTo>
                    <a:moveTo>
                      <a:pt x="115" y="16"/>
                    </a:moveTo>
                    <a:lnTo>
                      <a:pt x="119" y="16"/>
                    </a:lnTo>
                    <a:moveTo>
                      <a:pt x="123" y="16"/>
                    </a:moveTo>
                    <a:lnTo>
                      <a:pt x="126" y="16"/>
                    </a:lnTo>
                    <a:lnTo>
                      <a:pt x="126" y="15"/>
                    </a:lnTo>
                    <a:lnTo>
                      <a:pt x="126" y="15"/>
                    </a:lnTo>
                    <a:moveTo>
                      <a:pt x="129" y="14"/>
                    </a:moveTo>
                    <a:lnTo>
                      <a:pt x="130" y="14"/>
                    </a:lnTo>
                    <a:lnTo>
                      <a:pt x="130" y="13"/>
                    </a:lnTo>
                    <a:lnTo>
                      <a:pt x="132" y="13"/>
                    </a:lnTo>
                    <a:moveTo>
                      <a:pt x="135" y="12"/>
                    </a:moveTo>
                    <a:lnTo>
                      <a:pt x="137" y="12"/>
                    </a:lnTo>
                    <a:lnTo>
                      <a:pt x="137" y="11"/>
                    </a:lnTo>
                    <a:lnTo>
                      <a:pt x="137" y="10"/>
                    </a:lnTo>
                    <a:lnTo>
                      <a:pt x="137" y="10"/>
                    </a:lnTo>
                    <a:moveTo>
                      <a:pt x="140" y="9"/>
                    </a:moveTo>
                    <a:lnTo>
                      <a:pt x="144" y="9"/>
                    </a:lnTo>
                    <a:moveTo>
                      <a:pt x="148" y="9"/>
                    </a:moveTo>
                    <a:lnTo>
                      <a:pt x="152" y="9"/>
                    </a:lnTo>
                    <a:moveTo>
                      <a:pt x="156" y="9"/>
                    </a:moveTo>
                    <a:lnTo>
                      <a:pt x="160" y="9"/>
                    </a:lnTo>
                    <a:moveTo>
                      <a:pt x="164" y="9"/>
                    </a:moveTo>
                    <a:lnTo>
                      <a:pt x="168" y="9"/>
                    </a:lnTo>
                    <a:lnTo>
                      <a:pt x="168" y="9"/>
                    </a:lnTo>
                    <a:moveTo>
                      <a:pt x="171" y="8"/>
                    </a:moveTo>
                    <a:lnTo>
                      <a:pt x="175" y="8"/>
                    </a:lnTo>
                    <a:moveTo>
                      <a:pt x="178" y="7"/>
                    </a:moveTo>
                    <a:lnTo>
                      <a:pt x="182" y="7"/>
                    </a:lnTo>
                    <a:moveTo>
                      <a:pt x="185" y="6"/>
                    </a:moveTo>
                    <a:lnTo>
                      <a:pt x="189" y="6"/>
                    </a:lnTo>
                    <a:moveTo>
                      <a:pt x="192" y="5"/>
                    </a:moveTo>
                    <a:lnTo>
                      <a:pt x="196" y="5"/>
                    </a:lnTo>
                    <a:moveTo>
                      <a:pt x="200" y="5"/>
                    </a:moveTo>
                    <a:lnTo>
                      <a:pt x="204" y="5"/>
                    </a:lnTo>
                    <a:moveTo>
                      <a:pt x="208" y="5"/>
                    </a:moveTo>
                    <a:lnTo>
                      <a:pt x="212" y="5"/>
                    </a:lnTo>
                    <a:moveTo>
                      <a:pt x="216" y="5"/>
                    </a:moveTo>
                    <a:lnTo>
                      <a:pt x="220" y="5"/>
                    </a:lnTo>
                    <a:moveTo>
                      <a:pt x="224" y="5"/>
                    </a:moveTo>
                    <a:lnTo>
                      <a:pt x="225" y="5"/>
                    </a:lnTo>
                    <a:lnTo>
                      <a:pt x="228" y="5"/>
                    </a:lnTo>
                    <a:moveTo>
                      <a:pt x="232" y="5"/>
                    </a:moveTo>
                    <a:lnTo>
                      <a:pt x="236" y="5"/>
                    </a:lnTo>
                    <a:moveTo>
                      <a:pt x="240" y="5"/>
                    </a:moveTo>
                    <a:lnTo>
                      <a:pt x="244" y="5"/>
                    </a:lnTo>
                    <a:moveTo>
                      <a:pt x="248" y="5"/>
                    </a:moveTo>
                    <a:lnTo>
                      <a:pt x="250" y="5"/>
                    </a:lnTo>
                    <a:lnTo>
                      <a:pt x="250" y="4"/>
                    </a:lnTo>
                    <a:lnTo>
                      <a:pt x="251" y="4"/>
                    </a:lnTo>
                    <a:moveTo>
                      <a:pt x="255" y="4"/>
                    </a:moveTo>
                    <a:lnTo>
                      <a:pt x="259" y="4"/>
                    </a:lnTo>
                    <a:moveTo>
                      <a:pt x="263" y="4"/>
                    </a:moveTo>
                    <a:lnTo>
                      <a:pt x="267" y="4"/>
                    </a:lnTo>
                    <a:moveTo>
                      <a:pt x="271" y="4"/>
                    </a:moveTo>
                    <a:lnTo>
                      <a:pt x="275" y="4"/>
                    </a:lnTo>
                    <a:lnTo>
                      <a:pt x="275" y="4"/>
                    </a:lnTo>
                    <a:moveTo>
                      <a:pt x="278" y="3"/>
                    </a:moveTo>
                    <a:lnTo>
                      <a:pt x="281" y="3"/>
                    </a:lnTo>
                    <a:lnTo>
                      <a:pt x="281" y="2"/>
                    </a:lnTo>
                    <a:lnTo>
                      <a:pt x="281" y="2"/>
                    </a:lnTo>
                    <a:moveTo>
                      <a:pt x="285" y="2"/>
                    </a:moveTo>
                    <a:lnTo>
                      <a:pt x="289" y="2"/>
                    </a:lnTo>
                    <a:moveTo>
                      <a:pt x="293" y="2"/>
                    </a:moveTo>
                    <a:lnTo>
                      <a:pt x="297" y="2"/>
                    </a:lnTo>
                    <a:moveTo>
                      <a:pt x="301" y="2"/>
                    </a:moveTo>
                    <a:lnTo>
                      <a:pt x="305" y="2"/>
                    </a:lnTo>
                    <a:moveTo>
                      <a:pt x="309" y="2"/>
                    </a:moveTo>
                    <a:lnTo>
                      <a:pt x="313" y="2"/>
                    </a:lnTo>
                    <a:moveTo>
                      <a:pt x="317" y="2"/>
                    </a:moveTo>
                    <a:lnTo>
                      <a:pt x="321" y="2"/>
                    </a:lnTo>
                    <a:moveTo>
                      <a:pt x="325" y="2"/>
                    </a:moveTo>
                    <a:lnTo>
                      <a:pt x="329" y="2"/>
                    </a:lnTo>
                    <a:moveTo>
                      <a:pt x="333" y="2"/>
                    </a:moveTo>
                    <a:lnTo>
                      <a:pt x="337" y="2"/>
                    </a:lnTo>
                    <a:moveTo>
                      <a:pt x="341" y="2"/>
                    </a:moveTo>
                    <a:lnTo>
                      <a:pt x="345" y="2"/>
                    </a:lnTo>
                    <a:moveTo>
                      <a:pt x="349" y="2"/>
                    </a:moveTo>
                    <a:lnTo>
                      <a:pt x="353" y="2"/>
                    </a:lnTo>
                    <a:moveTo>
                      <a:pt x="357" y="2"/>
                    </a:moveTo>
                    <a:lnTo>
                      <a:pt x="361" y="2"/>
                    </a:lnTo>
                    <a:moveTo>
                      <a:pt x="365" y="2"/>
                    </a:moveTo>
                    <a:lnTo>
                      <a:pt x="369" y="2"/>
                    </a:lnTo>
                    <a:moveTo>
                      <a:pt x="373" y="2"/>
                    </a:moveTo>
                    <a:lnTo>
                      <a:pt x="377" y="2"/>
                    </a:lnTo>
                    <a:moveTo>
                      <a:pt x="381" y="2"/>
                    </a:moveTo>
                    <a:lnTo>
                      <a:pt x="385" y="2"/>
                    </a:lnTo>
                    <a:moveTo>
                      <a:pt x="389" y="2"/>
                    </a:moveTo>
                    <a:lnTo>
                      <a:pt x="393" y="2"/>
                    </a:lnTo>
                    <a:moveTo>
                      <a:pt x="397" y="2"/>
                    </a:moveTo>
                    <a:lnTo>
                      <a:pt x="401" y="2"/>
                    </a:lnTo>
                    <a:moveTo>
                      <a:pt x="405" y="2"/>
                    </a:moveTo>
                    <a:lnTo>
                      <a:pt x="409" y="2"/>
                    </a:lnTo>
                    <a:moveTo>
                      <a:pt x="413" y="2"/>
                    </a:moveTo>
                    <a:lnTo>
                      <a:pt x="414" y="2"/>
                    </a:lnTo>
                    <a:lnTo>
                      <a:pt x="414" y="0"/>
                    </a:lnTo>
                    <a:lnTo>
                      <a:pt x="415" y="0"/>
                    </a:lnTo>
                    <a:moveTo>
                      <a:pt x="419" y="0"/>
                    </a:moveTo>
                    <a:lnTo>
                      <a:pt x="423" y="0"/>
                    </a:lnTo>
                    <a:moveTo>
                      <a:pt x="427" y="0"/>
                    </a:moveTo>
                    <a:lnTo>
                      <a:pt x="431" y="0"/>
                    </a:lnTo>
                    <a:moveTo>
                      <a:pt x="435" y="0"/>
                    </a:moveTo>
                    <a:lnTo>
                      <a:pt x="439" y="0"/>
                    </a:lnTo>
                    <a:moveTo>
                      <a:pt x="443" y="0"/>
                    </a:moveTo>
                    <a:lnTo>
                      <a:pt x="447" y="0"/>
                    </a:lnTo>
                    <a:moveTo>
                      <a:pt x="451" y="0"/>
                    </a:moveTo>
                    <a:lnTo>
                      <a:pt x="455" y="0"/>
                    </a:lnTo>
                    <a:moveTo>
                      <a:pt x="459" y="0"/>
                    </a:moveTo>
                    <a:lnTo>
                      <a:pt x="463" y="0"/>
                    </a:lnTo>
                    <a:moveTo>
                      <a:pt x="467" y="0"/>
                    </a:moveTo>
                    <a:lnTo>
                      <a:pt x="471" y="0"/>
                    </a:lnTo>
                    <a:moveTo>
                      <a:pt x="475" y="0"/>
                    </a:moveTo>
                    <a:lnTo>
                      <a:pt x="479" y="0"/>
                    </a:lnTo>
                    <a:moveTo>
                      <a:pt x="483" y="0"/>
                    </a:moveTo>
                    <a:lnTo>
                      <a:pt x="487" y="0"/>
                    </a:lnTo>
                    <a:moveTo>
                      <a:pt x="491" y="0"/>
                    </a:moveTo>
                    <a:lnTo>
                      <a:pt x="495" y="0"/>
                    </a:lnTo>
                    <a:moveTo>
                      <a:pt x="499" y="0"/>
                    </a:moveTo>
                    <a:lnTo>
                      <a:pt x="503" y="0"/>
                    </a:lnTo>
                    <a:moveTo>
                      <a:pt x="507" y="0"/>
                    </a:moveTo>
                    <a:lnTo>
                      <a:pt x="511" y="0"/>
                    </a:lnTo>
                    <a:moveTo>
                      <a:pt x="515" y="0"/>
                    </a:moveTo>
                    <a:lnTo>
                      <a:pt x="519" y="0"/>
                    </a:lnTo>
                    <a:moveTo>
                      <a:pt x="523" y="0"/>
                    </a:moveTo>
                    <a:lnTo>
                      <a:pt x="527" y="0"/>
                    </a:lnTo>
                    <a:moveTo>
                      <a:pt x="531" y="0"/>
                    </a:moveTo>
                    <a:lnTo>
                      <a:pt x="535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C7744A7-CCFF-416D-8D55-354EC378B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" y="4015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214CCC4-1838-BFC3-8C1E-022BBCE42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8" y="4015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91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04A0B62-0CD4-9000-EB70-DBB8567A19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6" y="4015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8D49858-10D0-B7A1-88C2-14C677136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8" y="4015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6FA7B4B-F19A-35ED-A8A1-012D21A96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6" y="4015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3BF5FDA-A6D1-8595-BB68-9E58E81F5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8" y="4015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AF7935B-9FC8-3B62-BBDA-F166A58A0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" y="4127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694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D644976-6FA4-1B67-E745-6D75ACC0B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2" y="4127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313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0686A93-66B1-1F8E-1E29-C723802C4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" y="4127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226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DFCA997-62B9-0944-9979-5F05015FA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2" y="4127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E553F8A-6D13-28B9-04B2-4CFB0FE8B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0" y="4127"/>
                <a:ext cx="20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129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76A0EF6-3DE7-ABC0-75D4-5BF3845DB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8" y="4127"/>
                <a:ext cx="14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18EE8DF-822F-C7EB-7C59-52FA05328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" y="4015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9A11CA9-FBE9-459C-B103-C1DF93701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" y="4127"/>
                <a:ext cx="9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65667A3-2F16-3ABE-2889-052B1ED99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" y="3844"/>
                <a:ext cx="6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Number at risk</a:t>
                </a: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46848A2-2315-7764-1995-245FAC5208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6" y="816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A56BF87-7B1C-F350-42FB-0C58D611C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96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4E38652-FFF2-945A-8F28-3D5E03D18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0" y="108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2688E57A-8084-3386-90B5-D00E86D358FD}"/>
                </a:ext>
              </a:extLst>
            </p:cNvPr>
            <p:cNvSpPr txBox="1"/>
            <p:nvPr/>
          </p:nvSpPr>
          <p:spPr>
            <a:xfrm>
              <a:off x="1325561" y="1338203"/>
              <a:ext cx="1373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Century" panose="02040604050505020304" pitchFamily="18" charset="0"/>
                </a:rPr>
                <a:t>P=0.10</a:t>
              </a:r>
            </a:p>
          </p:txBody>
        </p:sp>
        <p:grpSp>
          <p:nvGrpSpPr>
            <p:cNvPr id="117" name="グループ化 116">
              <a:extLst>
                <a:ext uri="{FF2B5EF4-FFF2-40B4-BE49-F238E27FC236}">
                  <a16:creationId xmlns:a16="http://schemas.microsoft.com/office/drawing/2014/main" id="{723BAB42-D9CF-BFF3-33BB-4DD8BDFC2C10}"/>
                </a:ext>
              </a:extLst>
            </p:cNvPr>
            <p:cNvGrpSpPr/>
            <p:nvPr/>
          </p:nvGrpSpPr>
          <p:grpSpPr>
            <a:xfrm>
              <a:off x="4658663" y="1333419"/>
              <a:ext cx="928328" cy="533559"/>
              <a:chOff x="5768998" y="4437063"/>
              <a:chExt cx="928328" cy="533559"/>
            </a:xfrm>
          </p:grpSpPr>
          <p:sp>
            <p:nvSpPr>
              <p:cNvPr id="118" name="Line 83">
                <a:extLst>
                  <a:ext uri="{FF2B5EF4-FFF2-40B4-BE49-F238E27FC236}">
                    <a16:creationId xmlns:a16="http://schemas.microsoft.com/office/drawing/2014/main" id="{E6D3717A-F7C8-C97C-A631-E246B73B1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8211" y="4508501"/>
                <a:ext cx="2762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19" name="Freeform 84">
                <a:extLst>
                  <a:ext uri="{FF2B5EF4-FFF2-40B4-BE49-F238E27FC236}">
                    <a16:creationId xmlns:a16="http://schemas.microsoft.com/office/drawing/2014/main" id="{DFB311B4-69B8-0FF4-F0AB-BD85A8687C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8998" y="4822826"/>
                <a:ext cx="366713" cy="46038"/>
              </a:xfrm>
              <a:custGeom>
                <a:avLst/>
                <a:gdLst>
                  <a:gd name="T0" fmla="*/ 0 w 25"/>
                  <a:gd name="T1" fmla="*/ 4 w 25"/>
                  <a:gd name="T2" fmla="*/ 8 w 25"/>
                  <a:gd name="T3" fmla="*/ 12 w 25"/>
                  <a:gd name="T4" fmla="*/ 16 w 25"/>
                  <a:gd name="T5" fmla="*/ 20 w 25"/>
                  <a:gd name="T6" fmla="*/ 24 w 2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5">
                    <a:moveTo>
                      <a:pt x="4" y="0"/>
                    </a:moveTo>
                    <a:lnTo>
                      <a:pt x="8" y="0"/>
                    </a:lnTo>
                    <a:moveTo>
                      <a:pt x="12" y="0"/>
                    </a:moveTo>
                    <a:lnTo>
                      <a:pt x="16" y="0"/>
                    </a:lnTo>
                    <a:moveTo>
                      <a:pt x="20" y="0"/>
                    </a:moveTo>
                    <a:lnTo>
                      <a:pt x="2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20" name="Rectangle 86">
                <a:extLst>
                  <a:ext uri="{FF2B5EF4-FFF2-40B4-BE49-F238E27FC236}">
                    <a16:creationId xmlns:a16="http://schemas.microsoft.com/office/drawing/2014/main" id="{65470F16-0174-05EF-F27E-7AB80E050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8120" y="4437063"/>
                <a:ext cx="41998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LFB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121" name="Rectangle 87">
                <a:extLst>
                  <a:ext uri="{FF2B5EF4-FFF2-40B4-BE49-F238E27FC236}">
                    <a16:creationId xmlns:a16="http://schemas.microsoft.com/office/drawing/2014/main" id="{C5860B49-24B5-BC26-8A40-ACB51933C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2073" y="4724401"/>
                <a:ext cx="45525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HFB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</p:grpSp>
      </p:grp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7E1A2F73-125D-EF48-43D8-131437813D89}"/>
              </a:ext>
            </a:extLst>
          </p:cNvPr>
          <p:cNvSpPr txBox="1"/>
          <p:nvPr/>
        </p:nvSpPr>
        <p:spPr>
          <a:xfrm>
            <a:off x="170330" y="124472"/>
            <a:ext cx="51398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Supplementary Figure 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F366A35F-9FDD-4389-1776-FC0D822FE119}"/>
              </a:ext>
            </a:extLst>
          </p:cNvPr>
          <p:cNvSpPr txBox="1"/>
          <p:nvPr/>
        </p:nvSpPr>
        <p:spPr>
          <a:xfrm>
            <a:off x="116233" y="682454"/>
            <a:ext cx="519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3A0D17B8-0441-486C-7663-501BE9AC1F97}"/>
              </a:ext>
            </a:extLst>
          </p:cNvPr>
          <p:cNvSpPr txBox="1"/>
          <p:nvPr/>
        </p:nvSpPr>
        <p:spPr>
          <a:xfrm>
            <a:off x="6079015" y="678730"/>
            <a:ext cx="519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B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7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FC3F4978-FBA2-C787-78A7-7AB5725D9DFA}"/>
              </a:ext>
            </a:extLst>
          </p:cNvPr>
          <p:cNvGrpSpPr/>
          <p:nvPr/>
        </p:nvGrpSpPr>
        <p:grpSpPr>
          <a:xfrm>
            <a:off x="6143065" y="566645"/>
            <a:ext cx="5868000" cy="6156000"/>
            <a:chOff x="6134100" y="539750"/>
            <a:chExt cx="5872163" cy="6180138"/>
          </a:xfrm>
        </p:grpSpPr>
        <p:grpSp>
          <p:nvGrpSpPr>
            <p:cNvPr id="57" name="Group 58">
              <a:extLst>
                <a:ext uri="{FF2B5EF4-FFF2-40B4-BE49-F238E27FC236}">
                  <a16:creationId xmlns:a16="http://schemas.microsoft.com/office/drawing/2014/main" id="{C2853AFD-6217-38AD-3806-F40F6E9499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134100" y="539750"/>
              <a:ext cx="5872163" cy="6180138"/>
              <a:chOff x="3864" y="340"/>
              <a:chExt cx="3699" cy="3893"/>
            </a:xfrm>
          </p:grpSpPr>
          <p:sp>
            <p:nvSpPr>
              <p:cNvPr id="58" name="AutoShape 57">
                <a:extLst>
                  <a:ext uri="{FF2B5EF4-FFF2-40B4-BE49-F238E27FC236}">
                    <a16:creationId xmlns:a16="http://schemas.microsoft.com/office/drawing/2014/main" id="{FB4A1F00-0391-A6A5-213F-9C554F3B140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943" y="340"/>
                <a:ext cx="3406" cy="3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" name="Line 59">
                <a:extLst>
                  <a:ext uri="{FF2B5EF4-FFF2-40B4-BE49-F238E27FC236}">
                    <a16:creationId xmlns:a16="http://schemas.microsoft.com/office/drawing/2014/main" id="{DB29171A-8D18-8C71-9F6D-0C80286EB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9" y="3420"/>
                <a:ext cx="278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" name="Line 60">
                <a:extLst>
                  <a:ext uri="{FF2B5EF4-FFF2-40B4-BE49-F238E27FC236}">
                    <a16:creationId xmlns:a16="http://schemas.microsoft.com/office/drawing/2014/main" id="{54DAAA0C-34DD-D63B-E27B-EA1A3B787D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9" y="3420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" name="Line 61">
                <a:extLst>
                  <a:ext uri="{FF2B5EF4-FFF2-40B4-BE49-F238E27FC236}">
                    <a16:creationId xmlns:a16="http://schemas.microsoft.com/office/drawing/2014/main" id="{3335B6F9-DB9C-BC48-A232-7AAC97D7E8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85" y="3420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" name="Line 62">
                <a:extLst>
                  <a:ext uri="{FF2B5EF4-FFF2-40B4-BE49-F238E27FC236}">
                    <a16:creationId xmlns:a16="http://schemas.microsoft.com/office/drawing/2014/main" id="{4FF3B9E4-7413-5C68-57C3-AB65AB2230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46" y="3420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" name="Line 63">
                <a:extLst>
                  <a:ext uri="{FF2B5EF4-FFF2-40B4-BE49-F238E27FC236}">
                    <a16:creationId xmlns:a16="http://schemas.microsoft.com/office/drawing/2014/main" id="{ADB7A4E8-78E1-3212-B9EF-EE52DAB4F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01" y="3420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" name="Line 64">
                <a:extLst>
                  <a:ext uri="{FF2B5EF4-FFF2-40B4-BE49-F238E27FC236}">
                    <a16:creationId xmlns:a16="http://schemas.microsoft.com/office/drawing/2014/main" id="{B7D2B275-9234-A9DE-300A-5F29A9E80E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63" y="3420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" name="Line 65">
                <a:extLst>
                  <a:ext uri="{FF2B5EF4-FFF2-40B4-BE49-F238E27FC236}">
                    <a16:creationId xmlns:a16="http://schemas.microsoft.com/office/drawing/2014/main" id="{5B79436E-F1DC-D98B-1D32-57022FD914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18" y="3420"/>
                <a:ext cx="0" cy="5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" name="Rectangle 66">
                <a:extLst>
                  <a:ext uri="{FF2B5EF4-FFF2-40B4-BE49-F238E27FC236}">
                    <a16:creationId xmlns:a16="http://schemas.microsoft.com/office/drawing/2014/main" id="{E3FAD3CA-1B29-B0DE-294C-0275147A3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2" y="354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67">
                <a:extLst>
                  <a:ext uri="{FF2B5EF4-FFF2-40B4-BE49-F238E27FC236}">
                    <a16:creationId xmlns:a16="http://schemas.microsoft.com/office/drawing/2014/main" id="{052F1B2E-F627-621A-0EA9-79AF7543E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8" y="354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" name="Rectangle 68">
                <a:extLst>
                  <a:ext uri="{FF2B5EF4-FFF2-40B4-BE49-F238E27FC236}">
                    <a16:creationId xmlns:a16="http://schemas.microsoft.com/office/drawing/2014/main" id="{8FA9CC81-3182-3F40-4290-49EE86779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9" y="354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9" name="Rectangle 69">
                <a:extLst>
                  <a:ext uri="{FF2B5EF4-FFF2-40B4-BE49-F238E27FC236}">
                    <a16:creationId xmlns:a16="http://schemas.microsoft.com/office/drawing/2014/main" id="{87C43728-7F69-212C-4B71-9C8B31232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4" y="354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0" name="Rectangle 70">
                <a:extLst>
                  <a:ext uri="{FF2B5EF4-FFF2-40B4-BE49-F238E27FC236}">
                    <a16:creationId xmlns:a16="http://schemas.microsoft.com/office/drawing/2014/main" id="{4ECCA134-B19D-0809-A7E0-0A4E6F6CE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16" y="354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1" name="Rectangle 71">
                <a:extLst>
                  <a:ext uri="{FF2B5EF4-FFF2-40B4-BE49-F238E27FC236}">
                    <a16:creationId xmlns:a16="http://schemas.microsoft.com/office/drawing/2014/main" id="{772766E5-B3B5-0193-F64E-B0756A9AA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1" y="354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Line 72">
                <a:extLst>
                  <a:ext uri="{FF2B5EF4-FFF2-40B4-BE49-F238E27FC236}">
                    <a16:creationId xmlns:a16="http://schemas.microsoft.com/office/drawing/2014/main" id="{1D5ECA3A-7927-5108-F0E8-3159811FE6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18" y="895"/>
                <a:ext cx="0" cy="242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" name="Line 73">
                <a:extLst>
                  <a:ext uri="{FF2B5EF4-FFF2-40B4-BE49-F238E27FC236}">
                    <a16:creationId xmlns:a16="http://schemas.microsoft.com/office/drawing/2014/main" id="{C12AA3AC-642E-D1A1-9FFD-13B49BFDCB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0" y="3321"/>
                <a:ext cx="5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" name="Line 74">
                <a:extLst>
                  <a:ext uri="{FF2B5EF4-FFF2-40B4-BE49-F238E27FC236}">
                    <a16:creationId xmlns:a16="http://schemas.microsoft.com/office/drawing/2014/main" id="{35FE4422-B772-E1E4-43F6-81E72B253E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0" y="2836"/>
                <a:ext cx="5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" name="Line 75">
                <a:extLst>
                  <a:ext uri="{FF2B5EF4-FFF2-40B4-BE49-F238E27FC236}">
                    <a16:creationId xmlns:a16="http://schemas.microsoft.com/office/drawing/2014/main" id="{1360C18E-A9BF-4E92-E736-1B4498ABF7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0" y="2351"/>
                <a:ext cx="5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" name="Line 76">
                <a:extLst>
                  <a:ext uri="{FF2B5EF4-FFF2-40B4-BE49-F238E27FC236}">
                    <a16:creationId xmlns:a16="http://schemas.microsoft.com/office/drawing/2014/main" id="{7007FA4B-5915-6DAF-630E-0F78C7CF72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0" y="1865"/>
                <a:ext cx="5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" name="Line 77">
                <a:extLst>
                  <a:ext uri="{FF2B5EF4-FFF2-40B4-BE49-F238E27FC236}">
                    <a16:creationId xmlns:a16="http://schemas.microsoft.com/office/drawing/2014/main" id="{54E5C264-3E0A-C793-A122-C769250EB9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0" y="1380"/>
                <a:ext cx="5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" name="Line 78">
                <a:extLst>
                  <a:ext uri="{FF2B5EF4-FFF2-40B4-BE49-F238E27FC236}">
                    <a16:creationId xmlns:a16="http://schemas.microsoft.com/office/drawing/2014/main" id="{0BDD6B6D-216A-BF92-6F2A-869EB50137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0" y="895"/>
                <a:ext cx="5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" name="Rectangle 79">
                <a:extLst>
                  <a:ext uri="{FF2B5EF4-FFF2-40B4-BE49-F238E27FC236}">
                    <a16:creationId xmlns:a16="http://schemas.microsoft.com/office/drawing/2014/main" id="{1C953FB9-E14B-A301-C536-7641106E27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3280"/>
                <a:ext cx="170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" name="Rectangle 80">
                <a:extLst>
                  <a:ext uri="{FF2B5EF4-FFF2-40B4-BE49-F238E27FC236}">
                    <a16:creationId xmlns:a16="http://schemas.microsoft.com/office/drawing/2014/main" id="{26F8D679-7EE8-3962-1187-9601D15AA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2795"/>
                <a:ext cx="170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" name="Rectangle 81">
                <a:extLst>
                  <a:ext uri="{FF2B5EF4-FFF2-40B4-BE49-F238E27FC236}">
                    <a16:creationId xmlns:a16="http://schemas.microsoft.com/office/drawing/2014/main" id="{25A4445F-53B8-6780-CAB7-DB47E5AF3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2309"/>
                <a:ext cx="170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2" name="Rectangle 82">
                <a:extLst>
                  <a:ext uri="{FF2B5EF4-FFF2-40B4-BE49-F238E27FC236}">
                    <a16:creationId xmlns:a16="http://schemas.microsoft.com/office/drawing/2014/main" id="{4D202F38-75AB-2909-CA0E-EF8E2603B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1824"/>
                <a:ext cx="170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3" name="Rectangle 83">
                <a:extLst>
                  <a:ext uri="{FF2B5EF4-FFF2-40B4-BE49-F238E27FC236}">
                    <a16:creationId xmlns:a16="http://schemas.microsoft.com/office/drawing/2014/main" id="{6BF932E8-7059-B70C-F10C-F40130D45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1339"/>
                <a:ext cx="170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" name="Rectangle 84">
                <a:extLst>
                  <a:ext uri="{FF2B5EF4-FFF2-40B4-BE49-F238E27FC236}">
                    <a16:creationId xmlns:a16="http://schemas.microsoft.com/office/drawing/2014/main" id="{53FB83E9-C2DA-5C16-6BB8-0278F122E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1" y="854"/>
                <a:ext cx="170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5" name="Freeform 85">
                <a:extLst>
                  <a:ext uri="{FF2B5EF4-FFF2-40B4-BE49-F238E27FC236}">
                    <a16:creationId xmlns:a16="http://schemas.microsoft.com/office/drawing/2014/main" id="{FD30DF7A-339F-6A41-0A41-F729B82E89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8" y="796"/>
                <a:ext cx="3011" cy="2624"/>
              </a:xfrm>
              <a:custGeom>
                <a:avLst/>
                <a:gdLst>
                  <a:gd name="T0" fmla="*/ 0 w 515"/>
                  <a:gd name="T1" fmla="*/ 0 h 449"/>
                  <a:gd name="T2" fmla="*/ 0 w 515"/>
                  <a:gd name="T3" fmla="*/ 449 h 449"/>
                  <a:gd name="T4" fmla="*/ 515 w 515"/>
                  <a:gd name="T5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449">
                    <a:moveTo>
                      <a:pt x="0" y="0"/>
                    </a:moveTo>
                    <a:lnTo>
                      <a:pt x="0" y="449"/>
                    </a:lnTo>
                    <a:lnTo>
                      <a:pt x="515" y="449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6" name="Rectangle 86">
                <a:extLst>
                  <a:ext uri="{FF2B5EF4-FFF2-40B4-BE49-F238E27FC236}">
                    <a16:creationId xmlns:a16="http://schemas.microsoft.com/office/drawing/2014/main" id="{966E4E76-1C3E-A436-2368-FE34C9503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1" y="3712"/>
                <a:ext cx="142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Years after transplantation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87" name="Rectangle 87">
                <a:extLst>
                  <a:ext uri="{FF2B5EF4-FFF2-40B4-BE49-F238E27FC236}">
                    <a16:creationId xmlns:a16="http://schemas.microsoft.com/office/drawing/2014/main" id="{102232AE-52B1-D7E8-47DA-01D341F52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13" y="2035"/>
                <a:ext cx="163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cumulative incidence of relapse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88" name="Freeform 88">
                <a:extLst>
                  <a:ext uri="{FF2B5EF4-FFF2-40B4-BE49-F238E27FC236}">
                    <a16:creationId xmlns:a16="http://schemas.microsoft.com/office/drawing/2014/main" id="{9D74738C-B11B-72B4-7CF7-DA0A586AD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" y="2561"/>
                <a:ext cx="1538" cy="760"/>
              </a:xfrm>
              <a:custGeom>
                <a:avLst/>
                <a:gdLst>
                  <a:gd name="T0" fmla="*/ 0 w 263"/>
                  <a:gd name="T1" fmla="*/ 130 h 130"/>
                  <a:gd name="T2" fmla="*/ 0 w 263"/>
                  <a:gd name="T3" fmla="*/ 130 h 130"/>
                  <a:gd name="T4" fmla="*/ 0 w 263"/>
                  <a:gd name="T5" fmla="*/ 78 h 130"/>
                  <a:gd name="T6" fmla="*/ 35 w 263"/>
                  <a:gd name="T7" fmla="*/ 78 h 130"/>
                  <a:gd name="T8" fmla="*/ 35 w 263"/>
                  <a:gd name="T9" fmla="*/ 52 h 130"/>
                  <a:gd name="T10" fmla="*/ 46 w 263"/>
                  <a:gd name="T11" fmla="*/ 52 h 130"/>
                  <a:gd name="T12" fmla="*/ 46 w 263"/>
                  <a:gd name="T13" fmla="*/ 26 h 130"/>
                  <a:gd name="T14" fmla="*/ 46 w 263"/>
                  <a:gd name="T15" fmla="*/ 26 h 130"/>
                  <a:gd name="T16" fmla="*/ 46 w 263"/>
                  <a:gd name="T17" fmla="*/ 0 h 130"/>
                  <a:gd name="T18" fmla="*/ 263 w 263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3" h="130">
                    <a:moveTo>
                      <a:pt x="0" y="130"/>
                    </a:moveTo>
                    <a:lnTo>
                      <a:pt x="0" y="130"/>
                    </a:lnTo>
                    <a:lnTo>
                      <a:pt x="0" y="78"/>
                    </a:lnTo>
                    <a:lnTo>
                      <a:pt x="35" y="78"/>
                    </a:lnTo>
                    <a:lnTo>
                      <a:pt x="35" y="52"/>
                    </a:lnTo>
                    <a:lnTo>
                      <a:pt x="46" y="52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6" y="0"/>
                    </a:lnTo>
                    <a:lnTo>
                      <a:pt x="263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9" name="Freeform 89">
                <a:extLst>
                  <a:ext uri="{FF2B5EF4-FFF2-40B4-BE49-F238E27FC236}">
                    <a16:creationId xmlns:a16="http://schemas.microsoft.com/office/drawing/2014/main" id="{92DB7577-E617-171F-7AA6-18EF3697FC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9" y="2503"/>
                <a:ext cx="3134" cy="794"/>
              </a:xfrm>
              <a:custGeom>
                <a:avLst/>
                <a:gdLst>
                  <a:gd name="T0" fmla="*/ 0 w 536"/>
                  <a:gd name="T1" fmla="*/ 128 h 136"/>
                  <a:gd name="T2" fmla="*/ 0 w 536"/>
                  <a:gd name="T3" fmla="*/ 116 h 136"/>
                  <a:gd name="T4" fmla="*/ 0 w 536"/>
                  <a:gd name="T5" fmla="*/ 104 h 136"/>
                  <a:gd name="T6" fmla="*/ 0 w 536"/>
                  <a:gd name="T7" fmla="*/ 92 h 136"/>
                  <a:gd name="T8" fmla="*/ 0 w 536"/>
                  <a:gd name="T9" fmla="*/ 80 h 136"/>
                  <a:gd name="T10" fmla="*/ 0 w 536"/>
                  <a:gd name="T11" fmla="*/ 68 h 136"/>
                  <a:gd name="T12" fmla="*/ 0 w 536"/>
                  <a:gd name="T13" fmla="*/ 56 h 136"/>
                  <a:gd name="T14" fmla="*/ 2 w 536"/>
                  <a:gd name="T15" fmla="*/ 50 h 136"/>
                  <a:gd name="T16" fmla="*/ 8 w 536"/>
                  <a:gd name="T17" fmla="*/ 48 h 136"/>
                  <a:gd name="T18" fmla="*/ 13 w 536"/>
                  <a:gd name="T19" fmla="*/ 45 h 136"/>
                  <a:gd name="T20" fmla="*/ 18 w 536"/>
                  <a:gd name="T21" fmla="*/ 42 h 136"/>
                  <a:gd name="T22" fmla="*/ 23 w 536"/>
                  <a:gd name="T23" fmla="*/ 40 h 136"/>
                  <a:gd name="T24" fmla="*/ 27 w 536"/>
                  <a:gd name="T25" fmla="*/ 37 h 136"/>
                  <a:gd name="T26" fmla="*/ 33 w 536"/>
                  <a:gd name="T27" fmla="*/ 35 h 136"/>
                  <a:gd name="T28" fmla="*/ 39 w 536"/>
                  <a:gd name="T29" fmla="*/ 32 h 136"/>
                  <a:gd name="T30" fmla="*/ 40 w 536"/>
                  <a:gd name="T31" fmla="*/ 27 h 136"/>
                  <a:gd name="T32" fmla="*/ 45 w 536"/>
                  <a:gd name="T33" fmla="*/ 24 h 136"/>
                  <a:gd name="T34" fmla="*/ 47 w 536"/>
                  <a:gd name="T35" fmla="*/ 19 h 136"/>
                  <a:gd name="T36" fmla="*/ 59 w 536"/>
                  <a:gd name="T37" fmla="*/ 19 h 136"/>
                  <a:gd name="T38" fmla="*/ 66 w 536"/>
                  <a:gd name="T39" fmla="*/ 18 h 136"/>
                  <a:gd name="T40" fmla="*/ 77 w 536"/>
                  <a:gd name="T41" fmla="*/ 17 h 136"/>
                  <a:gd name="T42" fmla="*/ 89 w 536"/>
                  <a:gd name="T43" fmla="*/ 17 h 136"/>
                  <a:gd name="T44" fmla="*/ 94 w 536"/>
                  <a:gd name="T45" fmla="*/ 14 h 136"/>
                  <a:gd name="T46" fmla="*/ 106 w 536"/>
                  <a:gd name="T47" fmla="*/ 14 h 136"/>
                  <a:gd name="T48" fmla="*/ 114 w 536"/>
                  <a:gd name="T49" fmla="*/ 11 h 136"/>
                  <a:gd name="T50" fmla="*/ 123 w 536"/>
                  <a:gd name="T51" fmla="*/ 11 h 136"/>
                  <a:gd name="T52" fmla="*/ 135 w 536"/>
                  <a:gd name="T53" fmla="*/ 11 h 136"/>
                  <a:gd name="T54" fmla="*/ 147 w 536"/>
                  <a:gd name="T55" fmla="*/ 11 h 136"/>
                  <a:gd name="T56" fmla="*/ 159 w 536"/>
                  <a:gd name="T57" fmla="*/ 11 h 136"/>
                  <a:gd name="T58" fmla="*/ 171 w 536"/>
                  <a:gd name="T59" fmla="*/ 11 h 136"/>
                  <a:gd name="T60" fmla="*/ 183 w 536"/>
                  <a:gd name="T61" fmla="*/ 11 h 136"/>
                  <a:gd name="T62" fmla="*/ 195 w 536"/>
                  <a:gd name="T63" fmla="*/ 11 h 136"/>
                  <a:gd name="T64" fmla="*/ 207 w 536"/>
                  <a:gd name="T65" fmla="*/ 11 h 136"/>
                  <a:gd name="T66" fmla="*/ 219 w 536"/>
                  <a:gd name="T67" fmla="*/ 11 h 136"/>
                  <a:gd name="T68" fmla="*/ 231 w 536"/>
                  <a:gd name="T69" fmla="*/ 11 h 136"/>
                  <a:gd name="T70" fmla="*/ 243 w 536"/>
                  <a:gd name="T71" fmla="*/ 11 h 136"/>
                  <a:gd name="T72" fmla="*/ 255 w 536"/>
                  <a:gd name="T73" fmla="*/ 11 h 136"/>
                  <a:gd name="T74" fmla="*/ 267 w 536"/>
                  <a:gd name="T75" fmla="*/ 11 h 136"/>
                  <a:gd name="T76" fmla="*/ 278 w 536"/>
                  <a:gd name="T77" fmla="*/ 10 h 136"/>
                  <a:gd name="T78" fmla="*/ 284 w 536"/>
                  <a:gd name="T79" fmla="*/ 8 h 136"/>
                  <a:gd name="T80" fmla="*/ 292 w 536"/>
                  <a:gd name="T81" fmla="*/ 4 h 136"/>
                  <a:gd name="T82" fmla="*/ 300 w 536"/>
                  <a:gd name="T83" fmla="*/ 4 h 136"/>
                  <a:gd name="T84" fmla="*/ 312 w 536"/>
                  <a:gd name="T85" fmla="*/ 4 h 136"/>
                  <a:gd name="T86" fmla="*/ 324 w 536"/>
                  <a:gd name="T87" fmla="*/ 4 h 136"/>
                  <a:gd name="T88" fmla="*/ 336 w 536"/>
                  <a:gd name="T89" fmla="*/ 4 h 136"/>
                  <a:gd name="T90" fmla="*/ 348 w 536"/>
                  <a:gd name="T91" fmla="*/ 4 h 136"/>
                  <a:gd name="T92" fmla="*/ 360 w 536"/>
                  <a:gd name="T93" fmla="*/ 4 h 136"/>
                  <a:gd name="T94" fmla="*/ 369 w 536"/>
                  <a:gd name="T95" fmla="*/ 4 h 136"/>
                  <a:gd name="T96" fmla="*/ 376 w 536"/>
                  <a:gd name="T97" fmla="*/ 0 h 136"/>
                  <a:gd name="T98" fmla="*/ 388 w 536"/>
                  <a:gd name="T99" fmla="*/ 0 h 136"/>
                  <a:gd name="T100" fmla="*/ 400 w 536"/>
                  <a:gd name="T101" fmla="*/ 0 h 136"/>
                  <a:gd name="T102" fmla="*/ 412 w 536"/>
                  <a:gd name="T103" fmla="*/ 0 h 136"/>
                  <a:gd name="T104" fmla="*/ 424 w 536"/>
                  <a:gd name="T105" fmla="*/ 0 h 136"/>
                  <a:gd name="T106" fmla="*/ 436 w 536"/>
                  <a:gd name="T107" fmla="*/ 0 h 136"/>
                  <a:gd name="T108" fmla="*/ 448 w 536"/>
                  <a:gd name="T109" fmla="*/ 0 h 136"/>
                  <a:gd name="T110" fmla="*/ 460 w 536"/>
                  <a:gd name="T111" fmla="*/ 0 h 136"/>
                  <a:gd name="T112" fmla="*/ 472 w 536"/>
                  <a:gd name="T113" fmla="*/ 0 h 136"/>
                  <a:gd name="T114" fmla="*/ 484 w 536"/>
                  <a:gd name="T115" fmla="*/ 0 h 136"/>
                  <a:gd name="T116" fmla="*/ 496 w 536"/>
                  <a:gd name="T117" fmla="*/ 0 h 136"/>
                  <a:gd name="T118" fmla="*/ 508 w 536"/>
                  <a:gd name="T119" fmla="*/ 0 h 136"/>
                  <a:gd name="T120" fmla="*/ 520 w 536"/>
                  <a:gd name="T121" fmla="*/ 0 h 136"/>
                  <a:gd name="T122" fmla="*/ 532 w 536"/>
                  <a:gd name="T12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36" h="136">
                    <a:moveTo>
                      <a:pt x="0" y="132"/>
                    </a:moveTo>
                    <a:lnTo>
                      <a:pt x="0" y="128"/>
                    </a:lnTo>
                    <a:moveTo>
                      <a:pt x="0" y="124"/>
                    </a:moveTo>
                    <a:lnTo>
                      <a:pt x="0" y="120"/>
                    </a:lnTo>
                    <a:moveTo>
                      <a:pt x="0" y="116"/>
                    </a:moveTo>
                    <a:lnTo>
                      <a:pt x="0" y="112"/>
                    </a:lnTo>
                    <a:moveTo>
                      <a:pt x="0" y="108"/>
                    </a:moveTo>
                    <a:lnTo>
                      <a:pt x="0" y="104"/>
                    </a:lnTo>
                    <a:moveTo>
                      <a:pt x="0" y="100"/>
                    </a:moveTo>
                    <a:lnTo>
                      <a:pt x="0" y="96"/>
                    </a:lnTo>
                    <a:moveTo>
                      <a:pt x="0" y="92"/>
                    </a:moveTo>
                    <a:lnTo>
                      <a:pt x="0" y="88"/>
                    </a:lnTo>
                    <a:moveTo>
                      <a:pt x="0" y="84"/>
                    </a:moveTo>
                    <a:lnTo>
                      <a:pt x="0" y="80"/>
                    </a:lnTo>
                    <a:moveTo>
                      <a:pt x="0" y="76"/>
                    </a:moveTo>
                    <a:lnTo>
                      <a:pt x="0" y="72"/>
                    </a:lnTo>
                    <a:moveTo>
                      <a:pt x="0" y="68"/>
                    </a:moveTo>
                    <a:lnTo>
                      <a:pt x="0" y="64"/>
                    </a:lnTo>
                    <a:moveTo>
                      <a:pt x="0" y="60"/>
                    </a:moveTo>
                    <a:lnTo>
                      <a:pt x="0" y="56"/>
                    </a:lnTo>
                    <a:moveTo>
                      <a:pt x="0" y="52"/>
                    </a:moveTo>
                    <a:lnTo>
                      <a:pt x="0" y="50"/>
                    </a:lnTo>
                    <a:lnTo>
                      <a:pt x="2" y="50"/>
                    </a:lnTo>
                    <a:moveTo>
                      <a:pt x="6" y="50"/>
                    </a:moveTo>
                    <a:lnTo>
                      <a:pt x="8" y="50"/>
                    </a:lnTo>
                    <a:lnTo>
                      <a:pt x="8" y="48"/>
                    </a:lnTo>
                    <a:moveTo>
                      <a:pt x="10" y="46"/>
                    </a:moveTo>
                    <a:lnTo>
                      <a:pt x="10" y="45"/>
                    </a:lnTo>
                    <a:lnTo>
                      <a:pt x="13" y="45"/>
                    </a:lnTo>
                    <a:moveTo>
                      <a:pt x="16" y="44"/>
                    </a:moveTo>
                    <a:lnTo>
                      <a:pt x="16" y="42"/>
                    </a:lnTo>
                    <a:lnTo>
                      <a:pt x="18" y="42"/>
                    </a:lnTo>
                    <a:moveTo>
                      <a:pt x="22" y="42"/>
                    </a:moveTo>
                    <a:lnTo>
                      <a:pt x="23" y="42"/>
                    </a:lnTo>
                    <a:lnTo>
                      <a:pt x="23" y="40"/>
                    </a:lnTo>
                    <a:lnTo>
                      <a:pt x="24" y="40"/>
                    </a:lnTo>
                    <a:moveTo>
                      <a:pt x="27" y="39"/>
                    </a:moveTo>
                    <a:lnTo>
                      <a:pt x="27" y="37"/>
                    </a:lnTo>
                    <a:lnTo>
                      <a:pt x="29" y="37"/>
                    </a:lnTo>
                    <a:moveTo>
                      <a:pt x="31" y="35"/>
                    </a:moveTo>
                    <a:lnTo>
                      <a:pt x="33" y="35"/>
                    </a:lnTo>
                    <a:lnTo>
                      <a:pt x="33" y="33"/>
                    </a:lnTo>
                    <a:moveTo>
                      <a:pt x="36" y="32"/>
                    </a:moveTo>
                    <a:lnTo>
                      <a:pt x="39" y="32"/>
                    </a:lnTo>
                    <a:lnTo>
                      <a:pt x="39" y="31"/>
                    </a:lnTo>
                    <a:moveTo>
                      <a:pt x="40" y="28"/>
                    </a:moveTo>
                    <a:lnTo>
                      <a:pt x="40" y="27"/>
                    </a:lnTo>
                    <a:lnTo>
                      <a:pt x="43" y="27"/>
                    </a:lnTo>
                    <a:moveTo>
                      <a:pt x="44" y="24"/>
                    </a:moveTo>
                    <a:lnTo>
                      <a:pt x="45" y="24"/>
                    </a:lnTo>
                    <a:lnTo>
                      <a:pt x="45" y="22"/>
                    </a:lnTo>
                    <a:lnTo>
                      <a:pt x="46" y="22"/>
                    </a:lnTo>
                    <a:moveTo>
                      <a:pt x="47" y="19"/>
                    </a:moveTo>
                    <a:lnTo>
                      <a:pt x="51" y="19"/>
                    </a:lnTo>
                    <a:moveTo>
                      <a:pt x="55" y="19"/>
                    </a:moveTo>
                    <a:lnTo>
                      <a:pt x="59" y="19"/>
                    </a:lnTo>
                    <a:moveTo>
                      <a:pt x="63" y="19"/>
                    </a:moveTo>
                    <a:lnTo>
                      <a:pt x="66" y="19"/>
                    </a:lnTo>
                    <a:lnTo>
                      <a:pt x="66" y="18"/>
                    </a:lnTo>
                    <a:moveTo>
                      <a:pt x="69" y="17"/>
                    </a:moveTo>
                    <a:lnTo>
                      <a:pt x="73" y="17"/>
                    </a:lnTo>
                    <a:moveTo>
                      <a:pt x="77" y="17"/>
                    </a:moveTo>
                    <a:lnTo>
                      <a:pt x="81" y="17"/>
                    </a:lnTo>
                    <a:moveTo>
                      <a:pt x="85" y="17"/>
                    </a:moveTo>
                    <a:lnTo>
                      <a:pt x="89" y="17"/>
                    </a:lnTo>
                    <a:moveTo>
                      <a:pt x="91" y="15"/>
                    </a:moveTo>
                    <a:lnTo>
                      <a:pt x="91" y="14"/>
                    </a:lnTo>
                    <a:lnTo>
                      <a:pt x="94" y="14"/>
                    </a:lnTo>
                    <a:moveTo>
                      <a:pt x="98" y="14"/>
                    </a:moveTo>
                    <a:lnTo>
                      <a:pt x="102" y="14"/>
                    </a:lnTo>
                    <a:moveTo>
                      <a:pt x="106" y="14"/>
                    </a:moveTo>
                    <a:lnTo>
                      <a:pt x="110" y="14"/>
                    </a:lnTo>
                    <a:moveTo>
                      <a:pt x="114" y="14"/>
                    </a:moveTo>
                    <a:lnTo>
                      <a:pt x="114" y="11"/>
                    </a:lnTo>
                    <a:lnTo>
                      <a:pt x="115" y="11"/>
                    </a:lnTo>
                    <a:moveTo>
                      <a:pt x="119" y="11"/>
                    </a:moveTo>
                    <a:lnTo>
                      <a:pt x="123" y="11"/>
                    </a:lnTo>
                    <a:moveTo>
                      <a:pt x="127" y="11"/>
                    </a:moveTo>
                    <a:lnTo>
                      <a:pt x="131" y="11"/>
                    </a:lnTo>
                    <a:moveTo>
                      <a:pt x="135" y="11"/>
                    </a:moveTo>
                    <a:lnTo>
                      <a:pt x="139" y="11"/>
                    </a:lnTo>
                    <a:moveTo>
                      <a:pt x="143" y="11"/>
                    </a:moveTo>
                    <a:lnTo>
                      <a:pt x="147" y="11"/>
                    </a:lnTo>
                    <a:moveTo>
                      <a:pt x="151" y="11"/>
                    </a:moveTo>
                    <a:lnTo>
                      <a:pt x="155" y="11"/>
                    </a:lnTo>
                    <a:moveTo>
                      <a:pt x="159" y="11"/>
                    </a:moveTo>
                    <a:lnTo>
                      <a:pt x="163" y="11"/>
                    </a:lnTo>
                    <a:moveTo>
                      <a:pt x="167" y="11"/>
                    </a:moveTo>
                    <a:lnTo>
                      <a:pt x="171" y="11"/>
                    </a:lnTo>
                    <a:moveTo>
                      <a:pt x="175" y="11"/>
                    </a:moveTo>
                    <a:lnTo>
                      <a:pt x="179" y="11"/>
                    </a:lnTo>
                    <a:moveTo>
                      <a:pt x="183" y="11"/>
                    </a:moveTo>
                    <a:lnTo>
                      <a:pt x="187" y="11"/>
                    </a:lnTo>
                    <a:moveTo>
                      <a:pt x="191" y="11"/>
                    </a:moveTo>
                    <a:lnTo>
                      <a:pt x="195" y="11"/>
                    </a:lnTo>
                    <a:moveTo>
                      <a:pt x="199" y="11"/>
                    </a:moveTo>
                    <a:lnTo>
                      <a:pt x="203" y="11"/>
                    </a:lnTo>
                    <a:moveTo>
                      <a:pt x="207" y="11"/>
                    </a:moveTo>
                    <a:lnTo>
                      <a:pt x="211" y="11"/>
                    </a:lnTo>
                    <a:moveTo>
                      <a:pt x="215" y="11"/>
                    </a:moveTo>
                    <a:lnTo>
                      <a:pt x="219" y="11"/>
                    </a:lnTo>
                    <a:moveTo>
                      <a:pt x="223" y="11"/>
                    </a:moveTo>
                    <a:lnTo>
                      <a:pt x="227" y="11"/>
                    </a:lnTo>
                    <a:moveTo>
                      <a:pt x="231" y="11"/>
                    </a:moveTo>
                    <a:lnTo>
                      <a:pt x="235" y="11"/>
                    </a:lnTo>
                    <a:moveTo>
                      <a:pt x="239" y="11"/>
                    </a:moveTo>
                    <a:lnTo>
                      <a:pt x="243" y="11"/>
                    </a:lnTo>
                    <a:moveTo>
                      <a:pt x="247" y="11"/>
                    </a:moveTo>
                    <a:lnTo>
                      <a:pt x="251" y="11"/>
                    </a:lnTo>
                    <a:moveTo>
                      <a:pt x="255" y="11"/>
                    </a:moveTo>
                    <a:lnTo>
                      <a:pt x="259" y="11"/>
                    </a:lnTo>
                    <a:moveTo>
                      <a:pt x="263" y="11"/>
                    </a:moveTo>
                    <a:lnTo>
                      <a:pt x="267" y="11"/>
                    </a:lnTo>
                    <a:moveTo>
                      <a:pt x="271" y="11"/>
                    </a:moveTo>
                    <a:lnTo>
                      <a:pt x="275" y="11"/>
                    </a:lnTo>
                    <a:moveTo>
                      <a:pt x="278" y="10"/>
                    </a:moveTo>
                    <a:lnTo>
                      <a:pt x="278" y="8"/>
                    </a:lnTo>
                    <a:lnTo>
                      <a:pt x="280" y="8"/>
                    </a:lnTo>
                    <a:moveTo>
                      <a:pt x="284" y="8"/>
                    </a:moveTo>
                    <a:lnTo>
                      <a:pt x="288" y="8"/>
                    </a:lnTo>
                    <a:moveTo>
                      <a:pt x="292" y="8"/>
                    </a:moveTo>
                    <a:lnTo>
                      <a:pt x="292" y="4"/>
                    </a:lnTo>
                    <a:lnTo>
                      <a:pt x="292" y="4"/>
                    </a:lnTo>
                    <a:moveTo>
                      <a:pt x="296" y="4"/>
                    </a:moveTo>
                    <a:lnTo>
                      <a:pt x="300" y="4"/>
                    </a:lnTo>
                    <a:moveTo>
                      <a:pt x="304" y="4"/>
                    </a:moveTo>
                    <a:lnTo>
                      <a:pt x="308" y="4"/>
                    </a:lnTo>
                    <a:moveTo>
                      <a:pt x="312" y="4"/>
                    </a:moveTo>
                    <a:lnTo>
                      <a:pt x="316" y="4"/>
                    </a:lnTo>
                    <a:moveTo>
                      <a:pt x="320" y="4"/>
                    </a:moveTo>
                    <a:lnTo>
                      <a:pt x="324" y="4"/>
                    </a:lnTo>
                    <a:moveTo>
                      <a:pt x="328" y="4"/>
                    </a:moveTo>
                    <a:lnTo>
                      <a:pt x="332" y="4"/>
                    </a:lnTo>
                    <a:moveTo>
                      <a:pt x="336" y="4"/>
                    </a:moveTo>
                    <a:lnTo>
                      <a:pt x="340" y="4"/>
                    </a:lnTo>
                    <a:moveTo>
                      <a:pt x="344" y="4"/>
                    </a:moveTo>
                    <a:lnTo>
                      <a:pt x="348" y="4"/>
                    </a:lnTo>
                    <a:moveTo>
                      <a:pt x="352" y="4"/>
                    </a:moveTo>
                    <a:lnTo>
                      <a:pt x="356" y="4"/>
                    </a:lnTo>
                    <a:moveTo>
                      <a:pt x="360" y="4"/>
                    </a:moveTo>
                    <a:lnTo>
                      <a:pt x="364" y="4"/>
                    </a:lnTo>
                    <a:moveTo>
                      <a:pt x="368" y="4"/>
                    </a:moveTo>
                    <a:lnTo>
                      <a:pt x="369" y="4"/>
                    </a:lnTo>
                    <a:lnTo>
                      <a:pt x="369" y="1"/>
                    </a:lnTo>
                    <a:moveTo>
                      <a:pt x="372" y="0"/>
                    </a:moveTo>
                    <a:lnTo>
                      <a:pt x="376" y="0"/>
                    </a:lnTo>
                    <a:moveTo>
                      <a:pt x="380" y="0"/>
                    </a:moveTo>
                    <a:lnTo>
                      <a:pt x="384" y="0"/>
                    </a:lnTo>
                    <a:moveTo>
                      <a:pt x="388" y="0"/>
                    </a:moveTo>
                    <a:lnTo>
                      <a:pt x="392" y="0"/>
                    </a:lnTo>
                    <a:moveTo>
                      <a:pt x="396" y="0"/>
                    </a:moveTo>
                    <a:lnTo>
                      <a:pt x="400" y="0"/>
                    </a:lnTo>
                    <a:moveTo>
                      <a:pt x="404" y="0"/>
                    </a:moveTo>
                    <a:lnTo>
                      <a:pt x="408" y="0"/>
                    </a:lnTo>
                    <a:moveTo>
                      <a:pt x="412" y="0"/>
                    </a:moveTo>
                    <a:lnTo>
                      <a:pt x="416" y="0"/>
                    </a:lnTo>
                    <a:moveTo>
                      <a:pt x="420" y="0"/>
                    </a:moveTo>
                    <a:lnTo>
                      <a:pt x="424" y="0"/>
                    </a:lnTo>
                    <a:moveTo>
                      <a:pt x="428" y="0"/>
                    </a:moveTo>
                    <a:lnTo>
                      <a:pt x="432" y="0"/>
                    </a:lnTo>
                    <a:moveTo>
                      <a:pt x="436" y="0"/>
                    </a:moveTo>
                    <a:lnTo>
                      <a:pt x="440" y="0"/>
                    </a:lnTo>
                    <a:moveTo>
                      <a:pt x="444" y="0"/>
                    </a:moveTo>
                    <a:lnTo>
                      <a:pt x="448" y="0"/>
                    </a:lnTo>
                    <a:moveTo>
                      <a:pt x="452" y="0"/>
                    </a:moveTo>
                    <a:lnTo>
                      <a:pt x="456" y="0"/>
                    </a:lnTo>
                    <a:moveTo>
                      <a:pt x="460" y="0"/>
                    </a:moveTo>
                    <a:lnTo>
                      <a:pt x="464" y="0"/>
                    </a:lnTo>
                    <a:moveTo>
                      <a:pt x="468" y="0"/>
                    </a:moveTo>
                    <a:lnTo>
                      <a:pt x="472" y="0"/>
                    </a:lnTo>
                    <a:moveTo>
                      <a:pt x="476" y="0"/>
                    </a:moveTo>
                    <a:lnTo>
                      <a:pt x="480" y="0"/>
                    </a:lnTo>
                    <a:moveTo>
                      <a:pt x="484" y="0"/>
                    </a:moveTo>
                    <a:lnTo>
                      <a:pt x="488" y="0"/>
                    </a:lnTo>
                    <a:moveTo>
                      <a:pt x="492" y="0"/>
                    </a:moveTo>
                    <a:lnTo>
                      <a:pt x="496" y="0"/>
                    </a:lnTo>
                    <a:moveTo>
                      <a:pt x="500" y="0"/>
                    </a:moveTo>
                    <a:lnTo>
                      <a:pt x="504" y="0"/>
                    </a:lnTo>
                    <a:moveTo>
                      <a:pt x="508" y="0"/>
                    </a:moveTo>
                    <a:lnTo>
                      <a:pt x="512" y="0"/>
                    </a:lnTo>
                    <a:moveTo>
                      <a:pt x="516" y="0"/>
                    </a:moveTo>
                    <a:lnTo>
                      <a:pt x="520" y="0"/>
                    </a:lnTo>
                    <a:moveTo>
                      <a:pt x="524" y="0"/>
                    </a:moveTo>
                    <a:lnTo>
                      <a:pt x="528" y="0"/>
                    </a:lnTo>
                    <a:moveTo>
                      <a:pt x="532" y="0"/>
                    </a:move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0" name="Rectangle 90">
                <a:extLst>
                  <a:ext uri="{FF2B5EF4-FFF2-40B4-BE49-F238E27FC236}">
                    <a16:creationId xmlns:a16="http://schemas.microsoft.com/office/drawing/2014/main" id="{BAC52962-611B-2624-EF69-E5F1AC877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6" y="399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Rectangle 91">
                <a:extLst>
                  <a:ext uri="{FF2B5EF4-FFF2-40B4-BE49-F238E27FC236}">
                    <a16:creationId xmlns:a16="http://schemas.microsoft.com/office/drawing/2014/main" id="{FD298091-7701-602A-C5C2-3593163F7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8" y="399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Rectangle 92">
                <a:extLst>
                  <a:ext uri="{FF2B5EF4-FFF2-40B4-BE49-F238E27FC236}">
                    <a16:creationId xmlns:a16="http://schemas.microsoft.com/office/drawing/2014/main" id="{A94E2FC2-5C22-02BB-6DE0-B76AC8550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9" y="399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" name="Rectangle 93">
                <a:extLst>
                  <a:ext uri="{FF2B5EF4-FFF2-40B4-BE49-F238E27FC236}">
                    <a16:creationId xmlns:a16="http://schemas.microsoft.com/office/drawing/2014/main" id="{62978CD5-B39C-EC38-329E-8D08AEC082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4" y="399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" name="Rectangle 94">
                <a:extLst>
                  <a:ext uri="{FF2B5EF4-FFF2-40B4-BE49-F238E27FC236}">
                    <a16:creationId xmlns:a16="http://schemas.microsoft.com/office/drawing/2014/main" id="{F935819E-E383-FEFA-A0C8-4858E3283A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16" y="399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" name="Rectangle 95">
                <a:extLst>
                  <a:ext uri="{FF2B5EF4-FFF2-40B4-BE49-F238E27FC236}">
                    <a16:creationId xmlns:a16="http://schemas.microsoft.com/office/drawing/2014/main" id="{7E3B6D5D-6703-B0AA-1AC1-18488EC26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1" y="399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6" name="Rectangle 96">
                <a:extLst>
                  <a:ext uri="{FF2B5EF4-FFF2-40B4-BE49-F238E27FC236}">
                    <a16:creationId xmlns:a16="http://schemas.microsoft.com/office/drawing/2014/main" id="{01C8E0DE-39BD-12F4-F0FB-DADEABA3E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0" y="4104"/>
                <a:ext cx="198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" name="Rectangle 97">
                <a:extLst>
                  <a:ext uri="{FF2B5EF4-FFF2-40B4-BE49-F238E27FC236}">
                    <a16:creationId xmlns:a16="http://schemas.microsoft.com/office/drawing/2014/main" id="{CCDE20C9-47D5-1052-EC84-535A57D3D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2" y="4104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91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8" name="Rectangle 98">
                <a:extLst>
                  <a:ext uri="{FF2B5EF4-FFF2-40B4-BE49-F238E27FC236}">
                    <a16:creationId xmlns:a16="http://schemas.microsoft.com/office/drawing/2014/main" id="{DFE6223A-D4A3-7760-1C30-8921B624F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" y="4104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" name="Rectangle 99">
                <a:extLst>
                  <a:ext uri="{FF2B5EF4-FFF2-40B4-BE49-F238E27FC236}">
                    <a16:creationId xmlns:a16="http://schemas.microsoft.com/office/drawing/2014/main" id="{351E6940-2380-876C-8BA7-E8C07ED30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8" y="4104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59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0" name="Rectangle 100">
                <a:extLst>
                  <a:ext uri="{FF2B5EF4-FFF2-40B4-BE49-F238E27FC236}">
                    <a16:creationId xmlns:a16="http://schemas.microsoft.com/office/drawing/2014/main" id="{79BB7C0A-E37A-BA41-F01E-FBA9F5783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0" y="4104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1" name="Rectangle 101">
                <a:extLst>
                  <a:ext uri="{FF2B5EF4-FFF2-40B4-BE49-F238E27FC236}">
                    <a16:creationId xmlns:a16="http://schemas.microsoft.com/office/drawing/2014/main" id="{6675C2E3-78F2-3044-21BF-B5792B144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5" y="4104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" name="Rectangle 102">
                <a:extLst>
                  <a:ext uri="{FF2B5EF4-FFF2-40B4-BE49-F238E27FC236}">
                    <a16:creationId xmlns:a16="http://schemas.microsoft.com/office/drawing/2014/main" id="{5BC0C502-D485-B52D-28F5-91BB66E0C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2" y="399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" name="Rectangle 103">
                <a:extLst>
                  <a:ext uri="{FF2B5EF4-FFF2-40B4-BE49-F238E27FC236}">
                    <a16:creationId xmlns:a16="http://schemas.microsoft.com/office/drawing/2014/main" id="{B03C1F1F-4A95-3CA5-75AF-04673C0D9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2" y="4104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Rectangle 104">
                <a:extLst>
                  <a:ext uri="{FF2B5EF4-FFF2-40B4-BE49-F238E27FC236}">
                    <a16:creationId xmlns:a16="http://schemas.microsoft.com/office/drawing/2014/main" id="{E823D6CA-862C-DCDD-6A9B-1CCC1645E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" y="3823"/>
                <a:ext cx="6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Number at risk</a:t>
                </a: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107" name="Rectangle 107">
                <a:extLst>
                  <a:ext uri="{FF2B5EF4-FFF2-40B4-BE49-F238E27FC236}">
                    <a16:creationId xmlns:a16="http://schemas.microsoft.com/office/drawing/2014/main" id="{3B9FBD1D-BFA5-2CD1-BCF6-1FE48456E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5" y="83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Rectangle 108">
                <a:extLst>
                  <a:ext uri="{FF2B5EF4-FFF2-40B4-BE49-F238E27FC236}">
                    <a16:creationId xmlns:a16="http://schemas.microsoft.com/office/drawing/2014/main" id="{4661E918-A09F-9082-4DBD-B18A5DE76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6" y="98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" name="Rectangle 109">
                <a:extLst>
                  <a:ext uri="{FF2B5EF4-FFF2-40B4-BE49-F238E27FC236}">
                    <a16:creationId xmlns:a16="http://schemas.microsoft.com/office/drawing/2014/main" id="{1CC96DF6-B8EA-122E-931E-0CAFE6BC2E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6" y="10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048F9F84-8188-1571-BBAA-FE1D5ED92AD1}"/>
                </a:ext>
              </a:extLst>
            </p:cNvPr>
            <p:cNvSpPr txBox="1"/>
            <p:nvPr/>
          </p:nvSpPr>
          <p:spPr>
            <a:xfrm>
              <a:off x="7324143" y="1355725"/>
              <a:ext cx="1364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Century" panose="02040604050505020304" pitchFamily="18" charset="0"/>
                </a:rPr>
                <a:t>P=0.96</a:t>
              </a:r>
            </a:p>
          </p:txBody>
        </p: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9FFD1F56-74BD-EAD8-1CCD-8ACC0AE52A9D}"/>
                </a:ext>
              </a:extLst>
            </p:cNvPr>
            <p:cNvGrpSpPr/>
            <p:nvPr/>
          </p:nvGrpSpPr>
          <p:grpSpPr>
            <a:xfrm>
              <a:off x="10527072" y="1328658"/>
              <a:ext cx="928328" cy="533559"/>
              <a:chOff x="5768998" y="4437063"/>
              <a:chExt cx="928328" cy="533559"/>
            </a:xfrm>
          </p:grpSpPr>
          <p:sp>
            <p:nvSpPr>
              <p:cNvPr id="113" name="Line 83">
                <a:extLst>
                  <a:ext uri="{FF2B5EF4-FFF2-40B4-BE49-F238E27FC236}">
                    <a16:creationId xmlns:a16="http://schemas.microsoft.com/office/drawing/2014/main" id="{2D9281BD-04C3-4D4E-38C8-47FE9BEEF0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8211" y="4508501"/>
                <a:ext cx="2762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05BD8879-B548-9FCB-33F4-9862909B85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8998" y="4822826"/>
                <a:ext cx="366713" cy="46038"/>
              </a:xfrm>
              <a:custGeom>
                <a:avLst/>
                <a:gdLst>
                  <a:gd name="T0" fmla="*/ 0 w 25"/>
                  <a:gd name="T1" fmla="*/ 4 w 25"/>
                  <a:gd name="T2" fmla="*/ 8 w 25"/>
                  <a:gd name="T3" fmla="*/ 12 w 25"/>
                  <a:gd name="T4" fmla="*/ 16 w 25"/>
                  <a:gd name="T5" fmla="*/ 20 w 25"/>
                  <a:gd name="T6" fmla="*/ 24 w 2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5">
                    <a:moveTo>
                      <a:pt x="4" y="0"/>
                    </a:moveTo>
                    <a:lnTo>
                      <a:pt x="8" y="0"/>
                    </a:lnTo>
                    <a:moveTo>
                      <a:pt x="12" y="0"/>
                    </a:moveTo>
                    <a:lnTo>
                      <a:pt x="16" y="0"/>
                    </a:lnTo>
                    <a:moveTo>
                      <a:pt x="20" y="0"/>
                    </a:moveTo>
                    <a:lnTo>
                      <a:pt x="2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15" name="Rectangle 86">
                <a:extLst>
                  <a:ext uri="{FF2B5EF4-FFF2-40B4-BE49-F238E27FC236}">
                    <a16:creationId xmlns:a16="http://schemas.microsoft.com/office/drawing/2014/main" id="{36C5C11E-9968-A2B0-6BF7-B3E2205DB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8120" y="4437063"/>
                <a:ext cx="41998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LFB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116" name="Rectangle 87">
                <a:extLst>
                  <a:ext uri="{FF2B5EF4-FFF2-40B4-BE49-F238E27FC236}">
                    <a16:creationId xmlns:a16="http://schemas.microsoft.com/office/drawing/2014/main" id="{40D98D4A-DD05-B106-8620-68E871401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2073" y="4724401"/>
                <a:ext cx="45525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HFB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</p:grp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DE67F9E0-FE33-BF20-9E70-3CFEBE0B88EC}"/>
              </a:ext>
            </a:extLst>
          </p:cNvPr>
          <p:cNvGrpSpPr/>
          <p:nvPr/>
        </p:nvGrpSpPr>
        <p:grpSpPr>
          <a:xfrm>
            <a:off x="234200" y="566645"/>
            <a:ext cx="5868000" cy="6156000"/>
            <a:chOff x="323850" y="539750"/>
            <a:chExt cx="5861049" cy="6180138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2DDD4273-54B6-C783-3C5F-9BF6B02FBB5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23850" y="539750"/>
              <a:ext cx="5861049" cy="6180138"/>
              <a:chOff x="204" y="340"/>
              <a:chExt cx="3692" cy="3893"/>
            </a:xfrm>
          </p:grpSpPr>
          <p:sp>
            <p:nvSpPr>
              <p:cNvPr id="5" name="AutoShape 3">
                <a:extLst>
                  <a:ext uri="{FF2B5EF4-FFF2-40B4-BE49-F238E27FC236}">
                    <a16:creationId xmlns:a16="http://schemas.microsoft.com/office/drawing/2014/main" id="{10DA7905-11E5-4F30-AF54-FAE9787B578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7" y="340"/>
                <a:ext cx="3405" cy="3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" name="Line 5">
                <a:extLst>
                  <a:ext uri="{FF2B5EF4-FFF2-40B4-BE49-F238E27FC236}">
                    <a16:creationId xmlns:a16="http://schemas.microsoft.com/office/drawing/2014/main" id="{B173DA58-0399-683F-04A4-F5E8664D87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3" y="3420"/>
                <a:ext cx="27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" name="Line 6">
                <a:extLst>
                  <a:ext uri="{FF2B5EF4-FFF2-40B4-BE49-F238E27FC236}">
                    <a16:creationId xmlns:a16="http://schemas.microsoft.com/office/drawing/2014/main" id="{2DBDAA8E-E49A-6D3B-814D-9AF357E7F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3" y="3420"/>
                <a:ext cx="0" cy="5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" name="Line 7">
                <a:extLst>
                  <a:ext uri="{FF2B5EF4-FFF2-40B4-BE49-F238E27FC236}">
                    <a16:creationId xmlns:a16="http://schemas.microsoft.com/office/drawing/2014/main" id="{F5508266-6C82-7DA4-3FE4-0DBFA1184D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8" y="3420"/>
                <a:ext cx="0" cy="5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9" name="Line 8">
                <a:extLst>
                  <a:ext uri="{FF2B5EF4-FFF2-40B4-BE49-F238E27FC236}">
                    <a16:creationId xmlns:a16="http://schemas.microsoft.com/office/drawing/2014/main" id="{B754158B-4D86-D50B-0399-2901D3FE58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9" y="3420"/>
                <a:ext cx="0" cy="5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" name="Line 9">
                <a:extLst>
                  <a:ext uri="{FF2B5EF4-FFF2-40B4-BE49-F238E27FC236}">
                    <a16:creationId xmlns:a16="http://schemas.microsoft.com/office/drawing/2014/main" id="{DA7403DD-1927-5BE2-9C6F-196AC61A99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34" y="3420"/>
                <a:ext cx="0" cy="5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1" name="Line 10">
                <a:extLst>
                  <a:ext uri="{FF2B5EF4-FFF2-40B4-BE49-F238E27FC236}">
                    <a16:creationId xmlns:a16="http://schemas.microsoft.com/office/drawing/2014/main" id="{005251E2-9BA2-7513-4A4D-F4EB9C9083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6" y="3420"/>
                <a:ext cx="0" cy="5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2" name="Line 11">
                <a:extLst>
                  <a:ext uri="{FF2B5EF4-FFF2-40B4-BE49-F238E27FC236}">
                    <a16:creationId xmlns:a16="http://schemas.microsoft.com/office/drawing/2014/main" id="{23CB98EB-6FB2-00E9-17C4-4F9462019F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1" y="3420"/>
                <a:ext cx="0" cy="5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8041984-AF4A-D92E-2308-F74803209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" y="354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3FCF64-6B60-22F4-2B2D-BDD92146C2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1" y="354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DCAA9E1-263C-6885-71F1-43791EFD5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2" y="354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1BFC3C5-C609-F468-A40C-06BFD95317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7" y="354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EA74694-9887-BB6B-5E8D-767860B19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9" y="354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66F675-D047-CA9D-5525-F2ED8C1D2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354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" name="Line 18">
                <a:extLst>
                  <a:ext uri="{FF2B5EF4-FFF2-40B4-BE49-F238E27FC236}">
                    <a16:creationId xmlns:a16="http://schemas.microsoft.com/office/drawing/2014/main" id="{365E8858-C3DF-D872-97F8-EB879102F1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2" y="895"/>
                <a:ext cx="0" cy="242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" name="Line 19">
                <a:extLst>
                  <a:ext uri="{FF2B5EF4-FFF2-40B4-BE49-F238E27FC236}">
                    <a16:creationId xmlns:a16="http://schemas.microsoft.com/office/drawing/2014/main" id="{E2E5C6DE-460D-0BC4-6470-9327844D4B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3320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1" name="Line 20">
                <a:extLst>
                  <a:ext uri="{FF2B5EF4-FFF2-40B4-BE49-F238E27FC236}">
                    <a16:creationId xmlns:a16="http://schemas.microsoft.com/office/drawing/2014/main" id="{6735AD5E-9652-213C-EAAF-C56FA5102A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2835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2" name="Line 21">
                <a:extLst>
                  <a:ext uri="{FF2B5EF4-FFF2-40B4-BE49-F238E27FC236}">
                    <a16:creationId xmlns:a16="http://schemas.microsoft.com/office/drawing/2014/main" id="{31890696-33AA-8ABD-BF27-BBEDDC65FA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2350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3" name="Line 22">
                <a:extLst>
                  <a:ext uri="{FF2B5EF4-FFF2-40B4-BE49-F238E27FC236}">
                    <a16:creationId xmlns:a16="http://schemas.microsoft.com/office/drawing/2014/main" id="{CB2D3E31-923E-BF14-4F5D-839991713C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1865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4" name="Line 23">
                <a:extLst>
                  <a:ext uri="{FF2B5EF4-FFF2-40B4-BE49-F238E27FC236}">
                    <a16:creationId xmlns:a16="http://schemas.microsoft.com/office/drawing/2014/main" id="{3FC545E9-ADE2-FEF3-13B3-629197808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1380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5" name="Line 24">
                <a:extLst>
                  <a:ext uri="{FF2B5EF4-FFF2-40B4-BE49-F238E27FC236}">
                    <a16:creationId xmlns:a16="http://schemas.microsoft.com/office/drawing/2014/main" id="{0CD97C85-C7C8-2F6E-3DDE-99C2573829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895"/>
                <a:ext cx="59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9779739-B158-C931-9C10-9C3C39913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3279"/>
                <a:ext cx="169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FFB4423-24BB-00BF-BA57-CF7A74680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2794"/>
                <a:ext cx="169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2D49660-471A-9218-39BE-AED6313E05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2309"/>
                <a:ext cx="169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5A33B60-F68A-B45F-5E1B-5B603AF68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1824"/>
                <a:ext cx="169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4C44909-DAF9-EF6F-E895-E1C7AFC9A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1339"/>
                <a:ext cx="169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569E006-DAB6-F8B8-B53F-7039551BD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854"/>
                <a:ext cx="169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CA7C9E6E-207D-37AD-BC3E-5F4FECBB0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" y="796"/>
                <a:ext cx="3010" cy="2624"/>
              </a:xfrm>
              <a:custGeom>
                <a:avLst/>
                <a:gdLst>
                  <a:gd name="T0" fmla="*/ 0 w 515"/>
                  <a:gd name="T1" fmla="*/ 0 h 449"/>
                  <a:gd name="T2" fmla="*/ 0 w 515"/>
                  <a:gd name="T3" fmla="*/ 449 h 449"/>
                  <a:gd name="T4" fmla="*/ 515 w 515"/>
                  <a:gd name="T5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449">
                    <a:moveTo>
                      <a:pt x="0" y="0"/>
                    </a:moveTo>
                    <a:lnTo>
                      <a:pt x="0" y="449"/>
                    </a:lnTo>
                    <a:lnTo>
                      <a:pt x="515" y="449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7BD1764-A24B-DE01-E6D2-A05012CF9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3682"/>
                <a:ext cx="142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Years after transplantation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82DD619-5FE7-41D6-D155-E67E2A19D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547" y="2036"/>
                <a:ext cx="163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cumulative incidence of relapse</a:t>
                </a:r>
                <a:endParaRPr kumimoji="0" lang="ja-JP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4B101DEC-E693-3E66-79D0-B268084A4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" y="2660"/>
                <a:ext cx="3133" cy="660"/>
              </a:xfrm>
              <a:custGeom>
                <a:avLst/>
                <a:gdLst>
                  <a:gd name="T0" fmla="*/ 0 w 536"/>
                  <a:gd name="T1" fmla="*/ 113 h 113"/>
                  <a:gd name="T2" fmla="*/ 7 w 536"/>
                  <a:gd name="T3" fmla="*/ 113 h 113"/>
                  <a:gd name="T4" fmla="*/ 7 w 536"/>
                  <a:gd name="T5" fmla="*/ 83 h 113"/>
                  <a:gd name="T6" fmla="*/ 61 w 536"/>
                  <a:gd name="T7" fmla="*/ 83 h 113"/>
                  <a:gd name="T8" fmla="*/ 61 w 536"/>
                  <a:gd name="T9" fmla="*/ 46 h 113"/>
                  <a:gd name="T10" fmla="*/ 175 w 536"/>
                  <a:gd name="T11" fmla="*/ 46 h 113"/>
                  <a:gd name="T12" fmla="*/ 175 w 536"/>
                  <a:gd name="T13" fmla="*/ 0 h 113"/>
                  <a:gd name="T14" fmla="*/ 536 w 536"/>
                  <a:gd name="T1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6" h="113">
                    <a:moveTo>
                      <a:pt x="0" y="113"/>
                    </a:moveTo>
                    <a:lnTo>
                      <a:pt x="7" y="113"/>
                    </a:lnTo>
                    <a:lnTo>
                      <a:pt x="7" y="83"/>
                    </a:lnTo>
                    <a:lnTo>
                      <a:pt x="61" y="83"/>
                    </a:lnTo>
                    <a:lnTo>
                      <a:pt x="61" y="46"/>
                    </a:lnTo>
                    <a:lnTo>
                      <a:pt x="175" y="46"/>
                    </a:lnTo>
                    <a:lnTo>
                      <a:pt x="175" y="0"/>
                    </a:lnTo>
                    <a:lnTo>
                      <a:pt x="53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846A2F3B-761F-5641-2E84-669538F05C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3" y="2596"/>
                <a:ext cx="3133" cy="701"/>
              </a:xfrm>
              <a:custGeom>
                <a:avLst/>
                <a:gdLst>
                  <a:gd name="T0" fmla="*/ 0 w 536"/>
                  <a:gd name="T1" fmla="*/ 112 h 120"/>
                  <a:gd name="T2" fmla="*/ 8 w 536"/>
                  <a:gd name="T3" fmla="*/ 108 h 120"/>
                  <a:gd name="T4" fmla="*/ 15 w 536"/>
                  <a:gd name="T5" fmla="*/ 103 h 120"/>
                  <a:gd name="T6" fmla="*/ 22 w 536"/>
                  <a:gd name="T7" fmla="*/ 102 h 120"/>
                  <a:gd name="T8" fmla="*/ 23 w 536"/>
                  <a:gd name="T9" fmla="*/ 97 h 120"/>
                  <a:gd name="T10" fmla="*/ 25 w 536"/>
                  <a:gd name="T11" fmla="*/ 92 h 120"/>
                  <a:gd name="T12" fmla="*/ 26 w 536"/>
                  <a:gd name="T13" fmla="*/ 82 h 120"/>
                  <a:gd name="T14" fmla="*/ 36 w 536"/>
                  <a:gd name="T15" fmla="*/ 80 h 120"/>
                  <a:gd name="T16" fmla="*/ 39 w 536"/>
                  <a:gd name="T17" fmla="*/ 71 h 120"/>
                  <a:gd name="T18" fmla="*/ 43 w 536"/>
                  <a:gd name="T19" fmla="*/ 67 h 120"/>
                  <a:gd name="T20" fmla="*/ 48 w 536"/>
                  <a:gd name="T21" fmla="*/ 64 h 120"/>
                  <a:gd name="T22" fmla="*/ 50 w 536"/>
                  <a:gd name="T23" fmla="*/ 58 h 120"/>
                  <a:gd name="T24" fmla="*/ 56 w 536"/>
                  <a:gd name="T25" fmla="*/ 52 h 120"/>
                  <a:gd name="T26" fmla="*/ 68 w 536"/>
                  <a:gd name="T27" fmla="*/ 52 h 120"/>
                  <a:gd name="T28" fmla="*/ 80 w 536"/>
                  <a:gd name="T29" fmla="*/ 52 h 120"/>
                  <a:gd name="T30" fmla="*/ 91 w 536"/>
                  <a:gd name="T31" fmla="*/ 52 h 120"/>
                  <a:gd name="T32" fmla="*/ 91 w 536"/>
                  <a:gd name="T33" fmla="*/ 46 h 120"/>
                  <a:gd name="T34" fmla="*/ 100 w 536"/>
                  <a:gd name="T35" fmla="*/ 46 h 120"/>
                  <a:gd name="T36" fmla="*/ 100 w 536"/>
                  <a:gd name="T37" fmla="*/ 39 h 120"/>
                  <a:gd name="T38" fmla="*/ 111 w 536"/>
                  <a:gd name="T39" fmla="*/ 39 h 120"/>
                  <a:gd name="T40" fmla="*/ 123 w 536"/>
                  <a:gd name="T41" fmla="*/ 39 h 120"/>
                  <a:gd name="T42" fmla="*/ 135 w 536"/>
                  <a:gd name="T43" fmla="*/ 39 h 120"/>
                  <a:gd name="T44" fmla="*/ 137 w 536"/>
                  <a:gd name="T45" fmla="*/ 33 h 120"/>
                  <a:gd name="T46" fmla="*/ 147 w 536"/>
                  <a:gd name="T47" fmla="*/ 31 h 120"/>
                  <a:gd name="T48" fmla="*/ 149 w 536"/>
                  <a:gd name="T49" fmla="*/ 21 h 120"/>
                  <a:gd name="T50" fmla="*/ 159 w 536"/>
                  <a:gd name="T51" fmla="*/ 19 h 120"/>
                  <a:gd name="T52" fmla="*/ 171 w 536"/>
                  <a:gd name="T53" fmla="*/ 19 h 120"/>
                  <a:gd name="T54" fmla="*/ 183 w 536"/>
                  <a:gd name="T55" fmla="*/ 19 h 120"/>
                  <a:gd name="T56" fmla="*/ 195 w 536"/>
                  <a:gd name="T57" fmla="*/ 19 h 120"/>
                  <a:gd name="T58" fmla="*/ 207 w 536"/>
                  <a:gd name="T59" fmla="*/ 19 h 120"/>
                  <a:gd name="T60" fmla="*/ 219 w 536"/>
                  <a:gd name="T61" fmla="*/ 19 h 120"/>
                  <a:gd name="T62" fmla="*/ 231 w 536"/>
                  <a:gd name="T63" fmla="*/ 19 h 120"/>
                  <a:gd name="T64" fmla="*/ 243 w 536"/>
                  <a:gd name="T65" fmla="*/ 19 h 120"/>
                  <a:gd name="T66" fmla="*/ 255 w 536"/>
                  <a:gd name="T67" fmla="*/ 19 h 120"/>
                  <a:gd name="T68" fmla="*/ 267 w 536"/>
                  <a:gd name="T69" fmla="*/ 19 h 120"/>
                  <a:gd name="T70" fmla="*/ 269 w 536"/>
                  <a:gd name="T71" fmla="*/ 9 h 120"/>
                  <a:gd name="T72" fmla="*/ 277 w 536"/>
                  <a:gd name="T73" fmla="*/ 5 h 120"/>
                  <a:gd name="T74" fmla="*/ 280 w 536"/>
                  <a:gd name="T75" fmla="*/ 0 h 120"/>
                  <a:gd name="T76" fmla="*/ 292 w 536"/>
                  <a:gd name="T77" fmla="*/ 0 h 120"/>
                  <a:gd name="T78" fmla="*/ 304 w 536"/>
                  <a:gd name="T79" fmla="*/ 0 h 120"/>
                  <a:gd name="T80" fmla="*/ 316 w 536"/>
                  <a:gd name="T81" fmla="*/ 0 h 120"/>
                  <a:gd name="T82" fmla="*/ 328 w 536"/>
                  <a:gd name="T83" fmla="*/ 0 h 120"/>
                  <a:gd name="T84" fmla="*/ 340 w 536"/>
                  <a:gd name="T85" fmla="*/ 0 h 120"/>
                  <a:gd name="T86" fmla="*/ 352 w 536"/>
                  <a:gd name="T87" fmla="*/ 0 h 120"/>
                  <a:gd name="T88" fmla="*/ 364 w 536"/>
                  <a:gd name="T89" fmla="*/ 0 h 120"/>
                  <a:gd name="T90" fmla="*/ 376 w 536"/>
                  <a:gd name="T91" fmla="*/ 0 h 120"/>
                  <a:gd name="T92" fmla="*/ 388 w 536"/>
                  <a:gd name="T93" fmla="*/ 0 h 120"/>
                  <a:gd name="T94" fmla="*/ 400 w 536"/>
                  <a:gd name="T95" fmla="*/ 0 h 120"/>
                  <a:gd name="T96" fmla="*/ 412 w 536"/>
                  <a:gd name="T97" fmla="*/ 0 h 120"/>
                  <a:gd name="T98" fmla="*/ 424 w 536"/>
                  <a:gd name="T99" fmla="*/ 0 h 120"/>
                  <a:gd name="T100" fmla="*/ 436 w 536"/>
                  <a:gd name="T101" fmla="*/ 0 h 120"/>
                  <a:gd name="T102" fmla="*/ 448 w 536"/>
                  <a:gd name="T103" fmla="*/ 0 h 120"/>
                  <a:gd name="T104" fmla="*/ 460 w 536"/>
                  <a:gd name="T105" fmla="*/ 0 h 120"/>
                  <a:gd name="T106" fmla="*/ 472 w 536"/>
                  <a:gd name="T107" fmla="*/ 0 h 120"/>
                  <a:gd name="T108" fmla="*/ 484 w 536"/>
                  <a:gd name="T109" fmla="*/ 0 h 120"/>
                  <a:gd name="T110" fmla="*/ 496 w 536"/>
                  <a:gd name="T111" fmla="*/ 0 h 120"/>
                  <a:gd name="T112" fmla="*/ 508 w 536"/>
                  <a:gd name="T113" fmla="*/ 0 h 120"/>
                  <a:gd name="T114" fmla="*/ 520 w 536"/>
                  <a:gd name="T115" fmla="*/ 0 h 120"/>
                  <a:gd name="T116" fmla="*/ 532 w 536"/>
                  <a:gd name="T11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36" h="120">
                    <a:moveTo>
                      <a:pt x="0" y="116"/>
                    </a:moveTo>
                    <a:lnTo>
                      <a:pt x="0" y="112"/>
                    </a:lnTo>
                    <a:moveTo>
                      <a:pt x="0" y="108"/>
                    </a:moveTo>
                    <a:lnTo>
                      <a:pt x="4" y="108"/>
                    </a:lnTo>
                    <a:moveTo>
                      <a:pt x="8" y="108"/>
                    </a:moveTo>
                    <a:lnTo>
                      <a:pt x="8" y="104"/>
                    </a:lnTo>
                    <a:moveTo>
                      <a:pt x="11" y="103"/>
                    </a:moveTo>
                    <a:lnTo>
                      <a:pt x="15" y="103"/>
                    </a:lnTo>
                    <a:moveTo>
                      <a:pt x="19" y="103"/>
                    </a:moveTo>
                    <a:lnTo>
                      <a:pt x="22" y="103"/>
                    </a:lnTo>
                    <a:lnTo>
                      <a:pt x="22" y="102"/>
                    </a:lnTo>
                    <a:moveTo>
                      <a:pt x="22" y="98"/>
                    </a:moveTo>
                    <a:lnTo>
                      <a:pt x="22" y="97"/>
                    </a:lnTo>
                    <a:lnTo>
                      <a:pt x="23" y="97"/>
                    </a:lnTo>
                    <a:lnTo>
                      <a:pt x="23" y="95"/>
                    </a:lnTo>
                    <a:moveTo>
                      <a:pt x="24" y="92"/>
                    </a:moveTo>
                    <a:lnTo>
                      <a:pt x="25" y="92"/>
                    </a:lnTo>
                    <a:lnTo>
                      <a:pt x="25" y="89"/>
                    </a:lnTo>
                    <a:moveTo>
                      <a:pt x="26" y="86"/>
                    </a:moveTo>
                    <a:lnTo>
                      <a:pt x="26" y="82"/>
                    </a:lnTo>
                    <a:moveTo>
                      <a:pt x="29" y="81"/>
                    </a:moveTo>
                    <a:lnTo>
                      <a:pt x="33" y="81"/>
                    </a:lnTo>
                    <a:moveTo>
                      <a:pt x="36" y="80"/>
                    </a:moveTo>
                    <a:lnTo>
                      <a:pt x="36" y="76"/>
                    </a:lnTo>
                    <a:moveTo>
                      <a:pt x="39" y="75"/>
                    </a:moveTo>
                    <a:lnTo>
                      <a:pt x="39" y="71"/>
                    </a:lnTo>
                    <a:moveTo>
                      <a:pt x="41" y="69"/>
                    </a:moveTo>
                    <a:lnTo>
                      <a:pt x="43" y="69"/>
                    </a:lnTo>
                    <a:lnTo>
                      <a:pt x="43" y="67"/>
                    </a:lnTo>
                    <a:moveTo>
                      <a:pt x="44" y="64"/>
                    </a:moveTo>
                    <a:lnTo>
                      <a:pt x="48" y="64"/>
                    </a:lnTo>
                    <a:lnTo>
                      <a:pt x="48" y="64"/>
                    </a:lnTo>
                    <a:moveTo>
                      <a:pt x="48" y="60"/>
                    </a:moveTo>
                    <a:lnTo>
                      <a:pt x="48" y="58"/>
                    </a:lnTo>
                    <a:lnTo>
                      <a:pt x="50" y="58"/>
                    </a:lnTo>
                    <a:moveTo>
                      <a:pt x="53" y="57"/>
                    </a:moveTo>
                    <a:lnTo>
                      <a:pt x="53" y="53"/>
                    </a:lnTo>
                    <a:moveTo>
                      <a:pt x="56" y="52"/>
                    </a:moveTo>
                    <a:lnTo>
                      <a:pt x="60" y="52"/>
                    </a:lnTo>
                    <a:moveTo>
                      <a:pt x="64" y="52"/>
                    </a:moveTo>
                    <a:lnTo>
                      <a:pt x="68" y="52"/>
                    </a:lnTo>
                    <a:moveTo>
                      <a:pt x="72" y="52"/>
                    </a:moveTo>
                    <a:lnTo>
                      <a:pt x="76" y="52"/>
                    </a:lnTo>
                    <a:moveTo>
                      <a:pt x="80" y="52"/>
                    </a:moveTo>
                    <a:lnTo>
                      <a:pt x="84" y="52"/>
                    </a:lnTo>
                    <a:moveTo>
                      <a:pt x="88" y="52"/>
                    </a:moveTo>
                    <a:lnTo>
                      <a:pt x="91" y="52"/>
                    </a:lnTo>
                    <a:lnTo>
                      <a:pt x="91" y="51"/>
                    </a:lnTo>
                    <a:moveTo>
                      <a:pt x="91" y="47"/>
                    </a:moveTo>
                    <a:lnTo>
                      <a:pt x="91" y="46"/>
                    </a:lnTo>
                    <a:lnTo>
                      <a:pt x="94" y="46"/>
                    </a:lnTo>
                    <a:moveTo>
                      <a:pt x="98" y="46"/>
                    </a:moveTo>
                    <a:lnTo>
                      <a:pt x="100" y="46"/>
                    </a:lnTo>
                    <a:lnTo>
                      <a:pt x="100" y="44"/>
                    </a:lnTo>
                    <a:moveTo>
                      <a:pt x="100" y="40"/>
                    </a:moveTo>
                    <a:lnTo>
                      <a:pt x="100" y="39"/>
                    </a:lnTo>
                    <a:lnTo>
                      <a:pt x="103" y="39"/>
                    </a:lnTo>
                    <a:moveTo>
                      <a:pt x="107" y="39"/>
                    </a:moveTo>
                    <a:lnTo>
                      <a:pt x="111" y="39"/>
                    </a:lnTo>
                    <a:moveTo>
                      <a:pt x="115" y="39"/>
                    </a:moveTo>
                    <a:lnTo>
                      <a:pt x="119" y="39"/>
                    </a:lnTo>
                    <a:moveTo>
                      <a:pt x="123" y="39"/>
                    </a:moveTo>
                    <a:lnTo>
                      <a:pt x="127" y="39"/>
                    </a:lnTo>
                    <a:moveTo>
                      <a:pt x="131" y="39"/>
                    </a:moveTo>
                    <a:lnTo>
                      <a:pt x="135" y="39"/>
                    </a:lnTo>
                    <a:moveTo>
                      <a:pt x="137" y="37"/>
                    </a:moveTo>
                    <a:lnTo>
                      <a:pt x="137" y="33"/>
                    </a:lnTo>
                    <a:lnTo>
                      <a:pt x="137" y="33"/>
                    </a:lnTo>
                    <a:moveTo>
                      <a:pt x="141" y="33"/>
                    </a:moveTo>
                    <a:lnTo>
                      <a:pt x="145" y="33"/>
                    </a:lnTo>
                    <a:moveTo>
                      <a:pt x="147" y="31"/>
                    </a:moveTo>
                    <a:lnTo>
                      <a:pt x="147" y="27"/>
                    </a:lnTo>
                    <a:moveTo>
                      <a:pt x="149" y="25"/>
                    </a:moveTo>
                    <a:lnTo>
                      <a:pt x="149" y="21"/>
                    </a:lnTo>
                    <a:moveTo>
                      <a:pt x="151" y="19"/>
                    </a:moveTo>
                    <a:lnTo>
                      <a:pt x="155" y="19"/>
                    </a:lnTo>
                    <a:moveTo>
                      <a:pt x="159" y="19"/>
                    </a:moveTo>
                    <a:lnTo>
                      <a:pt x="163" y="19"/>
                    </a:lnTo>
                    <a:moveTo>
                      <a:pt x="167" y="19"/>
                    </a:moveTo>
                    <a:lnTo>
                      <a:pt x="171" y="19"/>
                    </a:lnTo>
                    <a:moveTo>
                      <a:pt x="175" y="19"/>
                    </a:moveTo>
                    <a:lnTo>
                      <a:pt x="179" y="19"/>
                    </a:lnTo>
                    <a:moveTo>
                      <a:pt x="183" y="19"/>
                    </a:moveTo>
                    <a:lnTo>
                      <a:pt x="187" y="19"/>
                    </a:lnTo>
                    <a:moveTo>
                      <a:pt x="191" y="19"/>
                    </a:moveTo>
                    <a:lnTo>
                      <a:pt x="195" y="19"/>
                    </a:lnTo>
                    <a:moveTo>
                      <a:pt x="199" y="19"/>
                    </a:moveTo>
                    <a:lnTo>
                      <a:pt x="203" y="19"/>
                    </a:lnTo>
                    <a:moveTo>
                      <a:pt x="207" y="19"/>
                    </a:moveTo>
                    <a:lnTo>
                      <a:pt x="211" y="19"/>
                    </a:lnTo>
                    <a:moveTo>
                      <a:pt x="215" y="19"/>
                    </a:moveTo>
                    <a:lnTo>
                      <a:pt x="219" y="19"/>
                    </a:lnTo>
                    <a:moveTo>
                      <a:pt x="223" y="19"/>
                    </a:moveTo>
                    <a:lnTo>
                      <a:pt x="227" y="19"/>
                    </a:lnTo>
                    <a:moveTo>
                      <a:pt x="231" y="19"/>
                    </a:moveTo>
                    <a:lnTo>
                      <a:pt x="235" y="19"/>
                    </a:lnTo>
                    <a:moveTo>
                      <a:pt x="239" y="19"/>
                    </a:moveTo>
                    <a:lnTo>
                      <a:pt x="243" y="19"/>
                    </a:lnTo>
                    <a:moveTo>
                      <a:pt x="247" y="19"/>
                    </a:moveTo>
                    <a:lnTo>
                      <a:pt x="251" y="19"/>
                    </a:lnTo>
                    <a:moveTo>
                      <a:pt x="255" y="19"/>
                    </a:moveTo>
                    <a:lnTo>
                      <a:pt x="259" y="19"/>
                    </a:lnTo>
                    <a:moveTo>
                      <a:pt x="263" y="19"/>
                    </a:moveTo>
                    <a:lnTo>
                      <a:pt x="267" y="19"/>
                    </a:lnTo>
                    <a:moveTo>
                      <a:pt x="268" y="16"/>
                    </a:moveTo>
                    <a:lnTo>
                      <a:pt x="268" y="12"/>
                    </a:lnTo>
                    <a:moveTo>
                      <a:pt x="269" y="9"/>
                    </a:moveTo>
                    <a:lnTo>
                      <a:pt x="273" y="9"/>
                    </a:lnTo>
                    <a:moveTo>
                      <a:pt x="277" y="9"/>
                    </a:moveTo>
                    <a:lnTo>
                      <a:pt x="277" y="5"/>
                    </a:lnTo>
                    <a:moveTo>
                      <a:pt x="277" y="1"/>
                    </a:moveTo>
                    <a:lnTo>
                      <a:pt x="277" y="0"/>
                    </a:lnTo>
                    <a:lnTo>
                      <a:pt x="280" y="0"/>
                    </a:lnTo>
                    <a:moveTo>
                      <a:pt x="284" y="0"/>
                    </a:moveTo>
                    <a:lnTo>
                      <a:pt x="288" y="0"/>
                    </a:lnTo>
                    <a:moveTo>
                      <a:pt x="292" y="0"/>
                    </a:moveTo>
                    <a:lnTo>
                      <a:pt x="296" y="0"/>
                    </a:lnTo>
                    <a:moveTo>
                      <a:pt x="300" y="0"/>
                    </a:moveTo>
                    <a:lnTo>
                      <a:pt x="304" y="0"/>
                    </a:lnTo>
                    <a:moveTo>
                      <a:pt x="308" y="0"/>
                    </a:moveTo>
                    <a:lnTo>
                      <a:pt x="312" y="0"/>
                    </a:lnTo>
                    <a:moveTo>
                      <a:pt x="316" y="0"/>
                    </a:moveTo>
                    <a:lnTo>
                      <a:pt x="320" y="0"/>
                    </a:lnTo>
                    <a:moveTo>
                      <a:pt x="324" y="0"/>
                    </a:moveTo>
                    <a:lnTo>
                      <a:pt x="328" y="0"/>
                    </a:lnTo>
                    <a:moveTo>
                      <a:pt x="332" y="0"/>
                    </a:moveTo>
                    <a:lnTo>
                      <a:pt x="336" y="0"/>
                    </a:lnTo>
                    <a:moveTo>
                      <a:pt x="340" y="0"/>
                    </a:moveTo>
                    <a:lnTo>
                      <a:pt x="344" y="0"/>
                    </a:lnTo>
                    <a:moveTo>
                      <a:pt x="348" y="0"/>
                    </a:moveTo>
                    <a:lnTo>
                      <a:pt x="352" y="0"/>
                    </a:lnTo>
                    <a:moveTo>
                      <a:pt x="356" y="0"/>
                    </a:moveTo>
                    <a:lnTo>
                      <a:pt x="360" y="0"/>
                    </a:lnTo>
                    <a:moveTo>
                      <a:pt x="364" y="0"/>
                    </a:moveTo>
                    <a:lnTo>
                      <a:pt x="368" y="0"/>
                    </a:lnTo>
                    <a:moveTo>
                      <a:pt x="372" y="0"/>
                    </a:moveTo>
                    <a:lnTo>
                      <a:pt x="376" y="0"/>
                    </a:lnTo>
                    <a:moveTo>
                      <a:pt x="380" y="0"/>
                    </a:moveTo>
                    <a:lnTo>
                      <a:pt x="384" y="0"/>
                    </a:lnTo>
                    <a:moveTo>
                      <a:pt x="388" y="0"/>
                    </a:moveTo>
                    <a:lnTo>
                      <a:pt x="392" y="0"/>
                    </a:lnTo>
                    <a:moveTo>
                      <a:pt x="396" y="0"/>
                    </a:moveTo>
                    <a:lnTo>
                      <a:pt x="400" y="0"/>
                    </a:lnTo>
                    <a:moveTo>
                      <a:pt x="404" y="0"/>
                    </a:moveTo>
                    <a:lnTo>
                      <a:pt x="408" y="0"/>
                    </a:lnTo>
                    <a:moveTo>
                      <a:pt x="412" y="0"/>
                    </a:moveTo>
                    <a:lnTo>
                      <a:pt x="416" y="0"/>
                    </a:lnTo>
                    <a:moveTo>
                      <a:pt x="420" y="0"/>
                    </a:moveTo>
                    <a:lnTo>
                      <a:pt x="424" y="0"/>
                    </a:lnTo>
                    <a:moveTo>
                      <a:pt x="428" y="0"/>
                    </a:moveTo>
                    <a:lnTo>
                      <a:pt x="432" y="0"/>
                    </a:lnTo>
                    <a:moveTo>
                      <a:pt x="436" y="0"/>
                    </a:moveTo>
                    <a:lnTo>
                      <a:pt x="440" y="0"/>
                    </a:lnTo>
                    <a:moveTo>
                      <a:pt x="444" y="0"/>
                    </a:moveTo>
                    <a:lnTo>
                      <a:pt x="448" y="0"/>
                    </a:lnTo>
                    <a:moveTo>
                      <a:pt x="452" y="0"/>
                    </a:moveTo>
                    <a:lnTo>
                      <a:pt x="456" y="0"/>
                    </a:lnTo>
                    <a:moveTo>
                      <a:pt x="460" y="0"/>
                    </a:moveTo>
                    <a:lnTo>
                      <a:pt x="464" y="0"/>
                    </a:lnTo>
                    <a:moveTo>
                      <a:pt x="468" y="0"/>
                    </a:moveTo>
                    <a:lnTo>
                      <a:pt x="472" y="0"/>
                    </a:lnTo>
                    <a:moveTo>
                      <a:pt x="476" y="0"/>
                    </a:moveTo>
                    <a:lnTo>
                      <a:pt x="480" y="0"/>
                    </a:lnTo>
                    <a:moveTo>
                      <a:pt x="484" y="0"/>
                    </a:moveTo>
                    <a:lnTo>
                      <a:pt x="488" y="0"/>
                    </a:lnTo>
                    <a:moveTo>
                      <a:pt x="492" y="0"/>
                    </a:moveTo>
                    <a:lnTo>
                      <a:pt x="496" y="0"/>
                    </a:lnTo>
                    <a:moveTo>
                      <a:pt x="500" y="0"/>
                    </a:moveTo>
                    <a:lnTo>
                      <a:pt x="504" y="0"/>
                    </a:lnTo>
                    <a:moveTo>
                      <a:pt x="508" y="0"/>
                    </a:moveTo>
                    <a:lnTo>
                      <a:pt x="512" y="0"/>
                    </a:lnTo>
                    <a:moveTo>
                      <a:pt x="516" y="0"/>
                    </a:moveTo>
                    <a:lnTo>
                      <a:pt x="520" y="0"/>
                    </a:lnTo>
                    <a:moveTo>
                      <a:pt x="524" y="0"/>
                    </a:moveTo>
                    <a:lnTo>
                      <a:pt x="528" y="0"/>
                    </a:lnTo>
                    <a:moveTo>
                      <a:pt x="532" y="0"/>
                    </a:move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B21C8E8-7C0E-E04E-55D0-CF26126F1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" y="3992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498886A-BBED-4900-5BDD-B314AE079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1" y="399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7047CED-F278-195D-80B5-27CD67D10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2" y="399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8A2219-40B0-5E2C-A303-7653F4C01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7" y="399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7A79CE6-DA5A-9893-F029-942CE5224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9" y="399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8D04C34-7520-7C72-19DD-FA1EED514B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399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7434E3E-7110-2620-4368-E3F0EBE2E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" y="410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79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4D8CB87-0EAF-6036-A2C2-70FF3C111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" y="410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45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CA1BCF2-3AE1-D3BA-116E-4458E0A631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410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29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B907D86-81A7-185E-677F-C54750107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1" y="410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19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1809E9B-4365-4C79-CAC3-BBD64EF16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3" y="410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17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39AFFD6-CDED-226A-9436-D72468AA7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8" y="4103"/>
                <a:ext cx="146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7DDAE9E-82C3-20D9-93D6-E65075BBC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" y="3992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1BBB427-18D0-164A-5186-F3F93F34A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" y="4103"/>
                <a:ext cx="94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ja-JP" altLang="ja-JP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0721FEB-CCFC-060A-3118-34142F414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3823"/>
                <a:ext cx="6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entury" panose="02040604050505020304" pitchFamily="18" charset="0"/>
                  </a:rPr>
                  <a:t>Number at risk</a:t>
                </a: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67ED283-0B31-8012-171A-759D71072D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8" y="83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0D9E058-ABED-B022-D66B-1903EBAE5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8" y="98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1F85F1E-E406-6728-B4D6-2F49187A9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8" y="10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ja-JP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97F8BA0A-E75C-67A0-2984-93EEF09944AF}"/>
                </a:ext>
              </a:extLst>
            </p:cNvPr>
            <p:cNvSpPr txBox="1"/>
            <p:nvPr/>
          </p:nvSpPr>
          <p:spPr>
            <a:xfrm>
              <a:off x="1583531" y="1343993"/>
              <a:ext cx="1373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Century" panose="02040604050505020304" pitchFamily="18" charset="0"/>
                </a:rPr>
                <a:t>P=0.77</a:t>
              </a:r>
            </a:p>
          </p:txBody>
        </p:sp>
        <p:grpSp>
          <p:nvGrpSpPr>
            <p:cNvPr id="117" name="グループ化 116">
              <a:extLst>
                <a:ext uri="{FF2B5EF4-FFF2-40B4-BE49-F238E27FC236}">
                  <a16:creationId xmlns:a16="http://schemas.microsoft.com/office/drawing/2014/main" id="{5DE8F4E5-4B1F-1F0D-DF79-607E236FEB3B}"/>
                </a:ext>
              </a:extLst>
            </p:cNvPr>
            <p:cNvGrpSpPr/>
            <p:nvPr/>
          </p:nvGrpSpPr>
          <p:grpSpPr>
            <a:xfrm>
              <a:off x="4719590" y="1337230"/>
              <a:ext cx="928328" cy="533559"/>
              <a:chOff x="5768998" y="4437063"/>
              <a:chExt cx="928328" cy="533559"/>
            </a:xfrm>
          </p:grpSpPr>
          <p:sp>
            <p:nvSpPr>
              <p:cNvPr id="118" name="Line 83">
                <a:extLst>
                  <a:ext uri="{FF2B5EF4-FFF2-40B4-BE49-F238E27FC236}">
                    <a16:creationId xmlns:a16="http://schemas.microsoft.com/office/drawing/2014/main" id="{E6957D00-512C-958D-51B0-80C0E40C9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8211" y="4508501"/>
                <a:ext cx="2762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19" name="Freeform 84">
                <a:extLst>
                  <a:ext uri="{FF2B5EF4-FFF2-40B4-BE49-F238E27FC236}">
                    <a16:creationId xmlns:a16="http://schemas.microsoft.com/office/drawing/2014/main" id="{D6742F09-3804-DEA8-B8AD-F9F867C442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8998" y="4822826"/>
                <a:ext cx="366713" cy="46038"/>
              </a:xfrm>
              <a:custGeom>
                <a:avLst/>
                <a:gdLst>
                  <a:gd name="T0" fmla="*/ 0 w 25"/>
                  <a:gd name="T1" fmla="*/ 4 w 25"/>
                  <a:gd name="T2" fmla="*/ 8 w 25"/>
                  <a:gd name="T3" fmla="*/ 12 w 25"/>
                  <a:gd name="T4" fmla="*/ 16 w 25"/>
                  <a:gd name="T5" fmla="*/ 20 w 25"/>
                  <a:gd name="T6" fmla="*/ 24 w 2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5">
                    <a:moveTo>
                      <a:pt x="4" y="0"/>
                    </a:moveTo>
                    <a:lnTo>
                      <a:pt x="8" y="0"/>
                    </a:lnTo>
                    <a:moveTo>
                      <a:pt x="12" y="0"/>
                    </a:moveTo>
                    <a:lnTo>
                      <a:pt x="16" y="0"/>
                    </a:lnTo>
                    <a:moveTo>
                      <a:pt x="20" y="0"/>
                    </a:moveTo>
                    <a:lnTo>
                      <a:pt x="24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20" name="Rectangle 86">
                <a:extLst>
                  <a:ext uri="{FF2B5EF4-FFF2-40B4-BE49-F238E27FC236}">
                    <a16:creationId xmlns:a16="http://schemas.microsoft.com/office/drawing/2014/main" id="{B3F565AD-2893-6444-18E0-C305CA07B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8120" y="4437063"/>
                <a:ext cx="41998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LFB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  <p:sp>
            <p:nvSpPr>
              <p:cNvPr id="121" name="Rectangle 87">
                <a:extLst>
                  <a:ext uri="{FF2B5EF4-FFF2-40B4-BE49-F238E27FC236}">
                    <a16:creationId xmlns:a16="http://schemas.microsoft.com/office/drawing/2014/main" id="{5C5B0233-10E1-0A5D-BC16-2910927B6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2073" y="4724401"/>
                <a:ext cx="45525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  <a:cs typeface="ＭＳ Ｐゴシック" pitchFamily="50" charset="-128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600" dirty="0">
                    <a:solidFill>
                      <a:srgbClr val="000000"/>
                    </a:solidFill>
                    <a:latin typeface="Century" panose="02040604050505020304" pitchFamily="18" charset="0"/>
                  </a:rPr>
                  <a:t>HFB</a:t>
                </a:r>
                <a:endParaRPr kumimoji="1" lang="ja-JP" altLang="ja-JP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anose="02040604050505020304" pitchFamily="18" charset="0"/>
                </a:endParaRPr>
              </a:p>
            </p:txBody>
          </p:sp>
        </p:grpSp>
      </p:grp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794360F9-4C7F-4BE8-A44B-6402AA5C55F8}"/>
              </a:ext>
            </a:extLst>
          </p:cNvPr>
          <p:cNvSpPr txBox="1"/>
          <p:nvPr/>
        </p:nvSpPr>
        <p:spPr>
          <a:xfrm>
            <a:off x="170330" y="124472"/>
            <a:ext cx="51398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Supplementary Figure 1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3DD77BA1-5C62-C822-11EB-95ED94434A24}"/>
              </a:ext>
            </a:extLst>
          </p:cNvPr>
          <p:cNvSpPr txBox="1"/>
          <p:nvPr/>
        </p:nvSpPr>
        <p:spPr>
          <a:xfrm>
            <a:off x="116233" y="682454"/>
            <a:ext cx="519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28D44F02-677B-A152-A9F2-3D13F3D1B2C0}"/>
              </a:ext>
            </a:extLst>
          </p:cNvPr>
          <p:cNvSpPr txBox="1"/>
          <p:nvPr/>
        </p:nvSpPr>
        <p:spPr>
          <a:xfrm>
            <a:off x="6079015" y="678730"/>
            <a:ext cx="519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D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1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174</Words>
  <Application>Microsoft Office PowerPoint</Application>
  <PresentationFormat>ワイド画面</PresentationFormat>
  <Paragraphs>134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Century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幸大 栗山</dc:creator>
  <cp:lastModifiedBy>幸大 栗山</cp:lastModifiedBy>
  <cp:revision>8</cp:revision>
  <dcterms:created xsi:type="dcterms:W3CDTF">2023-07-06T08:49:50Z</dcterms:created>
  <dcterms:modified xsi:type="dcterms:W3CDTF">2023-07-28T15:35:18Z</dcterms:modified>
</cp:coreProperties>
</file>