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60" r:id="rId3"/>
    <p:sldId id="262" r:id="rId4"/>
    <p:sldId id="264" r:id="rId5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1"/>
    <p:restoredTop sz="94694"/>
  </p:normalViewPr>
  <p:slideViewPr>
    <p:cSldViewPr>
      <p:cViewPr varScale="1">
        <p:scale>
          <a:sx n="84" d="100"/>
          <a:sy n="84" d="100"/>
        </p:scale>
        <p:origin x="2752" y="1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jit\Desktop\Shivani\ICPMS%20miRNA%20Pap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jit\Desktop\Shivani\ICPMS%20miRNA%20Pap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Sheet1!$K$4:$K$11</c:f>
                <c:numCache>
                  <c:formatCode>General</c:formatCode>
                  <c:ptCount val="8"/>
                  <c:pt idx="0">
                    <c:v>26.195000500819539</c:v>
                  </c:pt>
                  <c:pt idx="1">
                    <c:v>1.0064814127388684</c:v>
                  </c:pt>
                  <c:pt idx="2">
                    <c:v>11.340273599263233</c:v>
                  </c:pt>
                  <c:pt idx="3">
                    <c:v>1.3941707623159116</c:v>
                  </c:pt>
                  <c:pt idx="4">
                    <c:v>25.740802354238962</c:v>
                  </c:pt>
                  <c:pt idx="5">
                    <c:v>1.7525952048241178</c:v>
                  </c:pt>
                  <c:pt idx="6">
                    <c:v>0.90474596552970865</c:v>
                  </c:pt>
                  <c:pt idx="7">
                    <c:v>2.1429671883012036</c:v>
                  </c:pt>
                </c:numCache>
              </c:numRef>
            </c:plus>
            <c:minus>
              <c:numRef>
                <c:f>Sheet1!$K$4:$K$11</c:f>
                <c:numCache>
                  <c:formatCode>General</c:formatCode>
                  <c:ptCount val="8"/>
                  <c:pt idx="0">
                    <c:v>26.195000500819539</c:v>
                  </c:pt>
                  <c:pt idx="1">
                    <c:v>1.0064814127388684</c:v>
                  </c:pt>
                  <c:pt idx="2">
                    <c:v>11.340273599263233</c:v>
                  </c:pt>
                  <c:pt idx="3">
                    <c:v>1.3941707623159116</c:v>
                  </c:pt>
                  <c:pt idx="4">
                    <c:v>25.740802354238962</c:v>
                  </c:pt>
                  <c:pt idx="5">
                    <c:v>1.7525952048241178</c:v>
                  </c:pt>
                  <c:pt idx="6">
                    <c:v>0.90474596552970865</c:v>
                  </c:pt>
                  <c:pt idx="7">
                    <c:v>2.1429671883012036</c:v>
                  </c:pt>
                </c:numCache>
              </c:numRef>
            </c:minus>
          </c:errBars>
          <c:cat>
            <c:multiLvlStrRef>
              <c:f>Sheet1!$H$4:$I$9</c:f>
              <c:multiLvlStrCache>
                <c:ptCount val="6"/>
                <c:lvl>
                  <c:pt idx="0">
                    <c:v> +Fe</c:v>
                  </c:pt>
                  <c:pt idx="1">
                    <c:v> -Fe</c:v>
                  </c:pt>
                  <c:pt idx="2">
                    <c:v> +Fe</c:v>
                  </c:pt>
                  <c:pt idx="3">
                    <c:v> -Fe</c:v>
                  </c:pt>
                  <c:pt idx="4">
                    <c:v> +Fe</c:v>
                  </c:pt>
                  <c:pt idx="5">
                    <c:v> -Fe</c:v>
                  </c:pt>
                </c:lvl>
                <c:lvl>
                  <c:pt idx="0">
                    <c:v>6 day</c:v>
                  </c:pt>
                  <c:pt idx="2">
                    <c:v>9 day</c:v>
                  </c:pt>
                  <c:pt idx="4">
                    <c:v>12 day</c:v>
                  </c:pt>
                </c:lvl>
              </c:multiLvlStrCache>
            </c:multiLvlStrRef>
          </c:cat>
          <c:val>
            <c:numRef>
              <c:f>Sheet1!$J$4:$J$9</c:f>
              <c:numCache>
                <c:formatCode>General</c:formatCode>
                <c:ptCount val="6"/>
                <c:pt idx="0">
                  <c:v>1644.7870640891156</c:v>
                </c:pt>
                <c:pt idx="1">
                  <c:v>51.143571054974046</c:v>
                </c:pt>
                <c:pt idx="2">
                  <c:v>1278.4714701719045</c:v>
                </c:pt>
                <c:pt idx="3">
                  <c:v>46.233093871367039</c:v>
                </c:pt>
                <c:pt idx="4">
                  <c:v>1266.3180727979602</c:v>
                </c:pt>
                <c:pt idx="5">
                  <c:v>56.470367126058079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71-4552-8E3C-F828D41743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820800"/>
        <c:axId val="138081024"/>
      </c:barChart>
      <c:catAx>
        <c:axId val="1378208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38081024"/>
        <c:crosses val="autoZero"/>
        <c:auto val="1"/>
        <c:lblAlgn val="ctr"/>
        <c:lblOffset val="100"/>
        <c:noMultiLvlLbl val="0"/>
      </c:catAx>
      <c:valAx>
        <c:axId val="13808102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IN"/>
                  <a:t>Fe content (mg/kg DW)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37820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Sheet1!$K$14:$K$21</c:f>
                <c:numCache>
                  <c:formatCode>General</c:formatCode>
                  <c:ptCount val="8"/>
                  <c:pt idx="0">
                    <c:v>1.6864699437882993</c:v>
                  </c:pt>
                  <c:pt idx="1">
                    <c:v>0.68982360488679506</c:v>
                  </c:pt>
                  <c:pt idx="2">
                    <c:v>0.79846212863617516</c:v>
                  </c:pt>
                  <c:pt idx="3">
                    <c:v>0.66785382476364574</c:v>
                  </c:pt>
                  <c:pt idx="4">
                    <c:v>0.39438011098536518</c:v>
                  </c:pt>
                  <c:pt idx="5">
                    <c:v>0.77017426477462059</c:v>
                  </c:pt>
                  <c:pt idx="6">
                    <c:v>0.19990378763660688</c:v>
                  </c:pt>
                  <c:pt idx="7">
                    <c:v>0.73343168756936883</c:v>
                  </c:pt>
                </c:numCache>
              </c:numRef>
            </c:plus>
            <c:minus>
              <c:numRef>
                <c:f>Sheet1!$K$14:$K$21</c:f>
                <c:numCache>
                  <c:formatCode>General</c:formatCode>
                  <c:ptCount val="8"/>
                  <c:pt idx="0">
                    <c:v>1.6864699437882993</c:v>
                  </c:pt>
                  <c:pt idx="1">
                    <c:v>0.68982360488679506</c:v>
                  </c:pt>
                  <c:pt idx="2">
                    <c:v>0.79846212863617516</c:v>
                  </c:pt>
                  <c:pt idx="3">
                    <c:v>0.66785382476364574</c:v>
                  </c:pt>
                  <c:pt idx="4">
                    <c:v>0.39438011098536518</c:v>
                  </c:pt>
                  <c:pt idx="5">
                    <c:v>0.77017426477462059</c:v>
                  </c:pt>
                  <c:pt idx="6">
                    <c:v>0.19990378763660688</c:v>
                  </c:pt>
                  <c:pt idx="7">
                    <c:v>0.73343168756936883</c:v>
                  </c:pt>
                </c:numCache>
              </c:numRef>
            </c:minus>
          </c:errBars>
          <c:cat>
            <c:multiLvlStrRef>
              <c:f>Sheet1!$H$14:$I$19</c:f>
              <c:multiLvlStrCache>
                <c:ptCount val="6"/>
                <c:lvl>
                  <c:pt idx="0">
                    <c:v> +Fe</c:v>
                  </c:pt>
                  <c:pt idx="1">
                    <c:v> -Fe</c:v>
                  </c:pt>
                  <c:pt idx="2">
                    <c:v> +Fe</c:v>
                  </c:pt>
                  <c:pt idx="3">
                    <c:v> -Fe</c:v>
                  </c:pt>
                  <c:pt idx="4">
                    <c:v> +Fe</c:v>
                  </c:pt>
                  <c:pt idx="5">
                    <c:v> -Fe</c:v>
                  </c:pt>
                </c:lvl>
                <c:lvl>
                  <c:pt idx="0">
                    <c:v>6 day</c:v>
                  </c:pt>
                  <c:pt idx="2">
                    <c:v>9 day</c:v>
                  </c:pt>
                  <c:pt idx="4">
                    <c:v>12 day</c:v>
                  </c:pt>
                </c:lvl>
              </c:multiLvlStrCache>
            </c:multiLvlStrRef>
          </c:cat>
          <c:val>
            <c:numRef>
              <c:f>Sheet1!$J$14:$J$19</c:f>
              <c:numCache>
                <c:formatCode>General</c:formatCode>
                <c:ptCount val="6"/>
                <c:pt idx="0">
                  <c:v>87.504927098576786</c:v>
                </c:pt>
                <c:pt idx="1">
                  <c:v>49.74585782941179</c:v>
                </c:pt>
                <c:pt idx="2">
                  <c:v>71.356888806866849</c:v>
                </c:pt>
                <c:pt idx="3">
                  <c:v>37.964711171654599</c:v>
                </c:pt>
                <c:pt idx="4">
                  <c:v>86.795734323760314</c:v>
                </c:pt>
                <c:pt idx="5">
                  <c:v>38.172211394408457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92-43A8-83A6-BA4B6F210F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6944512"/>
        <c:axId val="226946048"/>
      </c:barChart>
      <c:catAx>
        <c:axId val="2269445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26946048"/>
        <c:crosses val="autoZero"/>
        <c:auto val="1"/>
        <c:lblAlgn val="ctr"/>
        <c:lblOffset val="100"/>
        <c:noMultiLvlLbl val="0"/>
      </c:catAx>
      <c:valAx>
        <c:axId val="22694604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IN"/>
                  <a:t>Fe content (mg/kg DW)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2694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0B43-4B67-9CD4-E4E224ACB1E3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0B43-4B67-9CD4-E4E224ACB1E3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0B43-4B67-9CD4-E4E224ACB1E3}"/>
              </c:ext>
            </c:extLst>
          </c:dPt>
          <c:dLbls>
            <c:dLbl>
              <c:idx val="0"/>
              <c:layout>
                <c:manualLayout>
                  <c:x val="-0.18673697897854499"/>
                  <c:y val="0.10246020910094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B43-4B67-9CD4-E4E224ACB1E3}"/>
                </c:ext>
              </c:extLst>
            </c:dLbl>
            <c:dLbl>
              <c:idx val="1"/>
              <c:layout>
                <c:manualLayout>
                  <c:x val="5.0055846053823397E-4"/>
                  <c:y val="-0.2244655581947740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B43-4B67-9CD4-E4E224ACB1E3}"/>
                </c:ext>
              </c:extLst>
            </c:dLbl>
            <c:dLbl>
              <c:idx val="2"/>
              <c:layout>
                <c:manualLayout>
                  <c:x val="0.19210264560260901"/>
                  <c:y val="0.1189739465464680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B43-4B67-9CD4-E4E224ACB1E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'{worksheet}'!$O$2:$O$4</c:f>
              <c:strCache>
                <c:ptCount val="3"/>
                <c:pt idx="0">
                  <c:v>AABB</c:v>
                </c:pt>
                <c:pt idx="1">
                  <c:v>DD</c:v>
                </c:pt>
                <c:pt idx="2">
                  <c:v>AABBDD</c:v>
                </c:pt>
              </c:strCache>
            </c:strRef>
          </c:cat>
          <c:val>
            <c:numRef>
              <c:f>'{worksheet}'!$P$2:$P$4</c:f>
              <c:numCache>
                <c:formatCode>General</c:formatCode>
                <c:ptCount val="3"/>
                <c:pt idx="0">
                  <c:v>85.483870967741908</c:v>
                </c:pt>
                <c:pt idx="1">
                  <c:v>64.516129032258064</c:v>
                </c:pt>
                <c:pt idx="2">
                  <c:v>87.096774193548356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43-4B67-9CD4-E4E224ACB1E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F0ED-4808-A195-C2B35CB04ABE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F0ED-4808-A195-C2B35CB04ABE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F0ED-4808-A195-C2B35CB04ABE}"/>
              </c:ext>
            </c:extLst>
          </c:dPt>
          <c:dLbls>
            <c:dLbl>
              <c:idx val="0"/>
              <c:layout>
                <c:manualLayout>
                  <c:x val="-0.12484995625546801"/>
                  <c:y val="0.1955577427821519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ED-4808-A195-C2B35CB04ABE}"/>
                </c:ext>
              </c:extLst>
            </c:dLbl>
            <c:dLbl>
              <c:idx val="1"/>
              <c:layout>
                <c:manualLayout>
                  <c:x val="-0.14269510061242299"/>
                  <c:y val="-0.20744422572178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ED-4808-A195-C2B35CB04ABE}"/>
                </c:ext>
              </c:extLst>
            </c:dLbl>
            <c:dLbl>
              <c:idx val="2"/>
              <c:layout>
                <c:manualLayout>
                  <c:x val="0.185625984251969"/>
                  <c:y val="2.18977836103819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ED-4808-A195-C2B35CB04A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'{worksheet}'!$L$23:$L$25</c:f>
              <c:strCache>
                <c:ptCount val="3"/>
                <c:pt idx="0">
                  <c:v>AABB</c:v>
                </c:pt>
                <c:pt idx="1">
                  <c:v>DD</c:v>
                </c:pt>
                <c:pt idx="2">
                  <c:v>AABBDD</c:v>
                </c:pt>
              </c:strCache>
            </c:strRef>
          </c:cat>
          <c:val>
            <c:numRef>
              <c:f>'{worksheet}'!$N$23:$N$25</c:f>
              <c:numCache>
                <c:formatCode>General</c:formatCode>
                <c:ptCount val="3"/>
                <c:pt idx="0">
                  <c:v>276.04838709677421</c:v>
                </c:pt>
                <c:pt idx="1">
                  <c:v>414.79032258064512</c:v>
                </c:pt>
                <c:pt idx="2">
                  <c:v>627.58064516129036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0ED-4808-A195-C2B35CB04AB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3B05-C9F8-4560-A93E-FB71AB24107E}" type="datetimeFigureOut">
              <a:rPr lang="en-IN" smtClean="0"/>
              <a:t>28/07/23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815-D82F-4C22-A33F-559923FEB7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986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3B05-C9F8-4560-A93E-FB71AB24107E}" type="datetimeFigureOut">
              <a:rPr lang="en-IN" smtClean="0"/>
              <a:t>28/07/23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815-D82F-4C22-A33F-559923FEB7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264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3B05-C9F8-4560-A93E-FB71AB24107E}" type="datetimeFigureOut">
              <a:rPr lang="en-IN" smtClean="0"/>
              <a:t>28/07/23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815-D82F-4C22-A33F-559923FEB7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1492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3B05-C9F8-4560-A93E-FB71AB24107E}" type="datetimeFigureOut">
              <a:rPr lang="en-IN" smtClean="0"/>
              <a:t>28/07/23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815-D82F-4C22-A33F-559923FEB7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406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3B05-C9F8-4560-A93E-FB71AB24107E}" type="datetimeFigureOut">
              <a:rPr lang="en-IN" smtClean="0"/>
              <a:t>28/07/23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815-D82F-4C22-A33F-559923FEB7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1126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3B05-C9F8-4560-A93E-FB71AB24107E}" type="datetimeFigureOut">
              <a:rPr lang="en-IN" smtClean="0"/>
              <a:t>28/07/23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815-D82F-4C22-A33F-559923FEB7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5952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3B05-C9F8-4560-A93E-FB71AB24107E}" type="datetimeFigureOut">
              <a:rPr lang="en-IN" smtClean="0"/>
              <a:t>28/07/23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815-D82F-4C22-A33F-559923FEB7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9651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3B05-C9F8-4560-A93E-FB71AB24107E}" type="datetimeFigureOut">
              <a:rPr lang="en-IN" smtClean="0"/>
              <a:t>28/07/23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815-D82F-4C22-A33F-559923FEB7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9421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3B05-C9F8-4560-A93E-FB71AB24107E}" type="datetimeFigureOut">
              <a:rPr lang="en-IN" smtClean="0"/>
              <a:t>28/07/23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815-D82F-4C22-A33F-559923FEB7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3461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3B05-C9F8-4560-A93E-FB71AB24107E}" type="datetimeFigureOut">
              <a:rPr lang="en-IN" smtClean="0"/>
              <a:t>28/07/23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815-D82F-4C22-A33F-559923FEB7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1833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3B05-C9F8-4560-A93E-FB71AB24107E}" type="datetimeFigureOut">
              <a:rPr lang="en-IN" smtClean="0"/>
              <a:t>28/07/23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815-D82F-4C22-A33F-559923FEB7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535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63B05-C9F8-4560-A93E-FB71AB24107E}" type="datetimeFigureOut">
              <a:rPr lang="en-IN" smtClean="0"/>
              <a:t>28/07/23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815-D82F-4C22-A33F-559923FEB7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5630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chart" Target="../charts/chart2.xml"/><Relationship Id="rId5" Type="http://schemas.microsoft.com/office/2007/relationships/hdphoto" Target="../media/hdphoto2.wdp"/><Relationship Id="rId10" Type="http://schemas.openxmlformats.org/officeDocument/2006/relationships/chart" Target="../charts/chart1.xml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rna.tbi.univie.ac.at/cgi-bin/RNAWebSuite/RNAfold.cgi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13" Type="http://schemas.openxmlformats.org/officeDocument/2006/relationships/image" Target="../media/image23.jpeg"/><Relationship Id="rId18" Type="http://schemas.openxmlformats.org/officeDocument/2006/relationships/image" Target="../media/image2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12" Type="http://schemas.openxmlformats.org/officeDocument/2006/relationships/image" Target="../media/image22.JPG"/><Relationship Id="rId17" Type="http://schemas.openxmlformats.org/officeDocument/2006/relationships/image" Target="../media/image27.jpg"/><Relationship Id="rId2" Type="http://schemas.openxmlformats.org/officeDocument/2006/relationships/hyperlink" Target="https://www.zhaolab.org/psRNATarget/" TargetMode="External"/><Relationship Id="rId16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5" Type="http://schemas.openxmlformats.org/officeDocument/2006/relationships/image" Target="../media/image15.JPG"/><Relationship Id="rId15" Type="http://schemas.openxmlformats.org/officeDocument/2006/relationships/image" Target="../media/image25.jpg"/><Relationship Id="rId10" Type="http://schemas.openxmlformats.org/officeDocument/2006/relationships/image" Target="../media/image20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Relationship Id="rId1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E72B0E-397D-B4BD-14F9-1EE5A81A88CB}"/>
              </a:ext>
            </a:extLst>
          </p:cNvPr>
          <p:cNvSpPr txBox="1"/>
          <p:nvPr/>
        </p:nvSpPr>
        <p:spPr>
          <a:xfrm>
            <a:off x="122296" y="7006604"/>
            <a:ext cx="66102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 : Phenotypic changes in wheat during Fe deficiency. A)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Wheat cv. C-306 seedlings were subjected to +Fe (Control) &amp; -Fe (deficiency) treatments in hydroponic medium for 6, 9, 12 and 15 days. For +Fe treatment Hoagland media containing Fe-EDTA at a concentration of 80µM was supplied and for –Fe the concentration of Fe-EDTA was kept at 2µM throughout the experiment. n=12, scale=15cm.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 graphs showing average Fe content of Fe deficient and control condition grown wheat shoot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root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during respective time points. n=2, significance was analysed using student’s </a:t>
            </a:r>
            <a:r>
              <a:rPr lang="en-I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t-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4323" y="313941"/>
            <a:ext cx="6698258" cy="6480451"/>
            <a:chOff x="34323" y="313941"/>
            <a:chExt cx="6698258" cy="6480451"/>
          </a:xfrm>
        </p:grpSpPr>
        <p:grpSp>
          <p:nvGrpSpPr>
            <p:cNvPr id="44" name="Group 43"/>
            <p:cNvGrpSpPr/>
            <p:nvPr/>
          </p:nvGrpSpPr>
          <p:grpSpPr>
            <a:xfrm>
              <a:off x="34323" y="313941"/>
              <a:ext cx="6698258" cy="4048390"/>
              <a:chOff x="34323" y="313941"/>
              <a:chExt cx="6698258" cy="4048390"/>
            </a:xfrm>
          </p:grpSpPr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1417A18F-B137-863A-3B38-B17A9E61FD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</a:extLst>
              </a:blip>
              <a:srcRect l="25369" t="4671" r="27171" b="1563"/>
              <a:stretch/>
            </p:blipFill>
            <p:spPr>
              <a:xfrm>
                <a:off x="1980324" y="777978"/>
                <a:ext cx="1480647" cy="3240000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  <a:effectLst>
                <a:softEdge rad="12700"/>
              </a:effectLst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7323B319-D9C2-0DB3-5E14-A5904E90924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</a:extLst>
              </a:blip>
              <a:srcRect l="15118" t="131" r="25123" b="8937"/>
              <a:stretch/>
            </p:blipFill>
            <p:spPr>
              <a:xfrm>
                <a:off x="462059" y="777977"/>
                <a:ext cx="1479593" cy="3240000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  <a:effectLst>
                <a:softEdge rad="12700"/>
              </a:effectLst>
            </p:spPr>
          </p:pic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3EB4F2B-9560-D215-BCD9-90746A9897B8}"/>
                  </a:ext>
                </a:extLst>
              </p:cNvPr>
              <p:cNvSpPr txBox="1"/>
              <p:nvPr/>
            </p:nvSpPr>
            <p:spPr>
              <a:xfrm>
                <a:off x="34323" y="4054554"/>
                <a:ext cx="205529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 Day 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69D7DCF-3872-5382-5A9A-05285D379146}"/>
                  </a:ext>
                </a:extLst>
              </p:cNvPr>
              <p:cNvSpPr txBox="1"/>
              <p:nvPr/>
            </p:nvSpPr>
            <p:spPr>
              <a:xfrm>
                <a:off x="1640301" y="4054553"/>
                <a:ext cx="205529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 Day </a:t>
                </a: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C60A421F-751B-CB49-758C-CCF8F2D4EF5A}"/>
                  </a:ext>
                </a:extLst>
              </p:cNvPr>
              <p:cNvGrpSpPr/>
              <p:nvPr/>
            </p:nvGrpSpPr>
            <p:grpSpPr>
              <a:xfrm>
                <a:off x="583483" y="477755"/>
                <a:ext cx="1156740" cy="307777"/>
                <a:chOff x="1373709" y="16833"/>
                <a:chExt cx="1156740" cy="307777"/>
              </a:xfrm>
            </p:grpSpPr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ED196072-745F-3015-13A6-D6A90956D932}"/>
                    </a:ext>
                  </a:extLst>
                </p:cNvPr>
                <p:cNvSpPr txBox="1"/>
                <p:nvPr/>
              </p:nvSpPr>
              <p:spPr>
                <a:xfrm>
                  <a:off x="1373709" y="16833"/>
                  <a:ext cx="53452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+Fe</a:t>
                  </a:r>
                </a:p>
              </p:txBody>
            </p:sp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DE68C2C6-C34A-5A72-15AA-42C035851D7C}"/>
                    </a:ext>
                  </a:extLst>
                </p:cNvPr>
                <p:cNvSpPr txBox="1"/>
                <p:nvPr/>
              </p:nvSpPr>
              <p:spPr>
                <a:xfrm>
                  <a:off x="2008682" y="16833"/>
                  <a:ext cx="52176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-Fe</a:t>
                  </a:r>
                </a:p>
              </p:txBody>
            </p:sp>
          </p:grpSp>
          <p:cxnSp>
            <p:nvCxnSpPr>
              <p:cNvPr id="50" name="Straight Connector 49"/>
              <p:cNvCxnSpPr/>
              <p:nvPr/>
            </p:nvCxnSpPr>
            <p:spPr>
              <a:xfrm>
                <a:off x="3322128" y="2922449"/>
                <a:ext cx="0" cy="100080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793014" y="2922449"/>
                <a:ext cx="0" cy="100080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0431AFC6-4E91-B708-CE3C-7DAA75055A1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</a:extLst>
              </a:blip>
              <a:srcRect l="28821" t="3044" r="2880" b="11670"/>
              <a:stretch/>
            </p:blipFill>
            <p:spPr>
              <a:xfrm>
                <a:off x="3504237" y="777978"/>
                <a:ext cx="1478936" cy="3240000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  <a:effectLst>
                <a:softEdge rad="12700"/>
              </a:effectLst>
            </p:spPr>
          </p:pic>
          <p:cxnSp>
            <p:nvCxnSpPr>
              <p:cNvPr id="53" name="Straight Connector 52"/>
              <p:cNvCxnSpPr/>
              <p:nvPr/>
            </p:nvCxnSpPr>
            <p:spPr>
              <a:xfrm>
                <a:off x="4834495" y="2994449"/>
                <a:ext cx="0" cy="92880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63A24C32-DB02-9646-1AEA-8AFEE06417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</a:extLst>
              </a:blip>
              <a:srcRect l="20750" t="2085" r="20326" b="9361"/>
              <a:stretch/>
            </p:blipFill>
            <p:spPr>
              <a:xfrm>
                <a:off x="5016711" y="777977"/>
                <a:ext cx="1471916" cy="3240000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  <a:effectLst>
                <a:softEdge rad="12700"/>
              </a:effectLst>
            </p:spPr>
          </p:pic>
          <p:cxnSp>
            <p:nvCxnSpPr>
              <p:cNvPr id="55" name="Straight Connector 54"/>
              <p:cNvCxnSpPr/>
              <p:nvPr/>
            </p:nvCxnSpPr>
            <p:spPr>
              <a:xfrm>
                <a:off x="6364729" y="3257249"/>
                <a:ext cx="0" cy="66600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C60A421F-751B-CB49-758C-CCF8F2D4EF5A}"/>
                  </a:ext>
                </a:extLst>
              </p:cNvPr>
              <p:cNvGrpSpPr/>
              <p:nvPr/>
            </p:nvGrpSpPr>
            <p:grpSpPr>
              <a:xfrm>
                <a:off x="2118187" y="477755"/>
                <a:ext cx="1156740" cy="307777"/>
                <a:chOff x="1373709" y="16833"/>
                <a:chExt cx="1156740" cy="307777"/>
              </a:xfrm>
            </p:grpSpPr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ED196072-745F-3015-13A6-D6A90956D932}"/>
                    </a:ext>
                  </a:extLst>
                </p:cNvPr>
                <p:cNvSpPr txBox="1"/>
                <p:nvPr/>
              </p:nvSpPr>
              <p:spPr>
                <a:xfrm>
                  <a:off x="1373709" y="16833"/>
                  <a:ext cx="53452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+Fe</a:t>
                  </a:r>
                </a:p>
              </p:txBody>
            </p:sp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DE68C2C6-C34A-5A72-15AA-42C035851D7C}"/>
                    </a:ext>
                  </a:extLst>
                </p:cNvPr>
                <p:cNvSpPr txBox="1"/>
                <p:nvPr/>
              </p:nvSpPr>
              <p:spPr>
                <a:xfrm>
                  <a:off x="2008682" y="16833"/>
                  <a:ext cx="52176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-Fe</a:t>
                  </a:r>
                </a:p>
              </p:txBody>
            </p:sp>
          </p:grp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C60A421F-751B-CB49-758C-CCF8F2D4EF5A}"/>
                  </a:ext>
                </a:extLst>
              </p:cNvPr>
              <p:cNvGrpSpPr/>
              <p:nvPr/>
            </p:nvGrpSpPr>
            <p:grpSpPr>
              <a:xfrm>
                <a:off x="3513967" y="477755"/>
                <a:ext cx="1156740" cy="307777"/>
                <a:chOff x="1373709" y="16833"/>
                <a:chExt cx="1156740" cy="307777"/>
              </a:xfrm>
            </p:grpSpPr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ED196072-745F-3015-13A6-D6A90956D932}"/>
                    </a:ext>
                  </a:extLst>
                </p:cNvPr>
                <p:cNvSpPr txBox="1"/>
                <p:nvPr/>
              </p:nvSpPr>
              <p:spPr>
                <a:xfrm>
                  <a:off x="1373709" y="16833"/>
                  <a:ext cx="53452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+Fe</a:t>
                  </a:r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DE68C2C6-C34A-5A72-15AA-42C035851D7C}"/>
                    </a:ext>
                  </a:extLst>
                </p:cNvPr>
                <p:cNvSpPr txBox="1"/>
                <p:nvPr/>
              </p:nvSpPr>
              <p:spPr>
                <a:xfrm>
                  <a:off x="2008682" y="16833"/>
                  <a:ext cx="52176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-Fe</a:t>
                  </a:r>
                </a:p>
              </p:txBody>
            </p: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C60A421F-751B-CB49-758C-CCF8F2D4EF5A}"/>
                  </a:ext>
                </a:extLst>
              </p:cNvPr>
              <p:cNvGrpSpPr/>
              <p:nvPr/>
            </p:nvGrpSpPr>
            <p:grpSpPr>
              <a:xfrm>
                <a:off x="5058983" y="477755"/>
                <a:ext cx="1156740" cy="307777"/>
                <a:chOff x="1373709" y="16833"/>
                <a:chExt cx="1156740" cy="307777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ED196072-745F-3015-13A6-D6A90956D932}"/>
                    </a:ext>
                  </a:extLst>
                </p:cNvPr>
                <p:cNvSpPr txBox="1"/>
                <p:nvPr/>
              </p:nvSpPr>
              <p:spPr>
                <a:xfrm>
                  <a:off x="1373709" y="16833"/>
                  <a:ext cx="53452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+Fe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DE68C2C6-C34A-5A72-15AA-42C035851D7C}"/>
                    </a:ext>
                  </a:extLst>
                </p:cNvPr>
                <p:cNvSpPr txBox="1"/>
                <p:nvPr/>
              </p:nvSpPr>
              <p:spPr>
                <a:xfrm>
                  <a:off x="2008682" y="16833"/>
                  <a:ext cx="52176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-Fe</a:t>
                  </a:r>
                </a:p>
              </p:txBody>
            </p:sp>
          </p:grp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69D7DCF-3872-5382-5A9A-05285D379146}"/>
                  </a:ext>
                </a:extLst>
              </p:cNvPr>
              <p:cNvSpPr txBox="1"/>
              <p:nvPr/>
            </p:nvSpPr>
            <p:spPr>
              <a:xfrm>
                <a:off x="3164214" y="4054552"/>
                <a:ext cx="205529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 Day 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69D7DCF-3872-5382-5A9A-05285D379146}"/>
                  </a:ext>
                </a:extLst>
              </p:cNvPr>
              <p:cNvSpPr txBox="1"/>
              <p:nvPr/>
            </p:nvSpPr>
            <p:spPr>
              <a:xfrm>
                <a:off x="4677290" y="4054551"/>
                <a:ext cx="205529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 Day 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3EB4F2B-9560-D215-BCD9-90746A9897B8}"/>
                  </a:ext>
                </a:extLst>
              </p:cNvPr>
              <p:cNvSpPr txBox="1"/>
              <p:nvPr/>
            </p:nvSpPr>
            <p:spPr>
              <a:xfrm>
                <a:off x="157252" y="313941"/>
                <a:ext cx="4262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</a:t>
                </a: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157252" y="4349514"/>
              <a:ext cx="6404098" cy="2444878"/>
              <a:chOff x="157252" y="4349514"/>
              <a:chExt cx="6404098" cy="2444878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157252" y="4349514"/>
                <a:ext cx="6404098" cy="2444878"/>
                <a:chOff x="157252" y="4349514"/>
                <a:chExt cx="6404098" cy="2444878"/>
              </a:xfrm>
            </p:grpSpPr>
            <p:graphicFrame>
              <p:nvGraphicFramePr>
                <p:cNvPr id="70" name="Chart 69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002893470"/>
                    </p:ext>
                  </p:extLst>
                </p:nvPr>
              </p:nvGraphicFramePr>
              <p:xfrm>
                <a:off x="3460389" y="4677597"/>
                <a:ext cx="3100961" cy="211679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0"/>
                </a:graphicData>
              </a:graphic>
            </p:graphicFrame>
            <p:graphicFrame>
              <p:nvGraphicFramePr>
                <p:cNvPr id="71" name="Chart 70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803906032"/>
                    </p:ext>
                  </p:extLst>
                </p:nvPr>
              </p:nvGraphicFramePr>
              <p:xfrm>
                <a:off x="404664" y="4669191"/>
                <a:ext cx="3098885" cy="211679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1"/>
                </a:graphicData>
              </a:graphic>
            </p:graphicFrame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43EB4F2B-9560-D215-BCD9-90746A9897B8}"/>
                    </a:ext>
                  </a:extLst>
                </p:cNvPr>
                <p:cNvSpPr txBox="1"/>
                <p:nvPr/>
              </p:nvSpPr>
              <p:spPr>
                <a:xfrm>
                  <a:off x="157252" y="4359256"/>
                  <a:ext cx="426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B)</a:t>
                  </a:r>
                </a:p>
              </p:txBody>
            </p: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43EB4F2B-9560-D215-BCD9-90746A9897B8}"/>
                    </a:ext>
                  </a:extLst>
                </p:cNvPr>
                <p:cNvSpPr txBox="1"/>
                <p:nvPr/>
              </p:nvSpPr>
              <p:spPr>
                <a:xfrm>
                  <a:off x="3377519" y="4349514"/>
                  <a:ext cx="426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C)</a:t>
                  </a:r>
                </a:p>
              </p:txBody>
            </p:sp>
          </p:grpSp>
          <p:sp>
            <p:nvSpPr>
              <p:cNvPr id="5" name="TextBox 4"/>
              <p:cNvSpPr txBox="1"/>
              <p:nvPr/>
            </p:nvSpPr>
            <p:spPr>
              <a:xfrm>
                <a:off x="1468716" y="5288657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dirty="0"/>
                  <a:t>*</a:t>
                </a: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2249695" y="5473323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dirty="0"/>
                  <a:t>*</a:t>
                </a: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3023569" y="5473323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dirty="0"/>
                  <a:t>*</a:t>
                </a: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4580366" y="5989690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dirty="0"/>
                  <a:t>*</a:t>
                </a: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5331006" y="5999216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dirty="0"/>
                  <a:t>*</a:t>
                </a: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6083699" y="5989690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dirty="0"/>
                  <a:t>*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67494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341165" y="6668075"/>
            <a:ext cx="6330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S2. Secondary structure plots of novel identified miRNAs.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Hairpin structure of each novel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miRNA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 predicated with RNA fold server (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http://rna.tbi.univie.ac.at/cgi-bin/RNAWebSuite/RNAfold.cgi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using the pre-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miRNA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sequence based on minimum free energy. MFEI index associated with each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miRNA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 calculated as per previous report (Jeffries et al., 2010).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05282" y="125956"/>
            <a:ext cx="5690909" cy="6416096"/>
            <a:chOff x="405282" y="125956"/>
            <a:chExt cx="5690909" cy="6416096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A4034E7-BF61-4E98-72BC-01D5354B6B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8081" r="37500"/>
            <a:stretch/>
          </p:blipFill>
          <p:spPr>
            <a:xfrm>
              <a:off x="767685" y="125956"/>
              <a:ext cx="692454" cy="2765927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645C08D-A2AB-E5D6-A6C5-4EE06DB6FD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8531" r="39272"/>
            <a:stretch/>
          </p:blipFill>
          <p:spPr>
            <a:xfrm>
              <a:off x="1850734" y="125956"/>
              <a:ext cx="592538" cy="2765927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9E799969-8374-1B5F-C84F-7E54DB06E8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3719" r="35188"/>
            <a:stretch/>
          </p:blipFill>
          <p:spPr>
            <a:xfrm>
              <a:off x="3929621" y="125956"/>
              <a:ext cx="793856" cy="2765927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1DDA68E-C984-E082-67C0-63D685AB85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7907" r="38221"/>
            <a:stretch/>
          </p:blipFill>
          <p:spPr>
            <a:xfrm>
              <a:off x="5146816" y="125956"/>
              <a:ext cx="677876" cy="2765927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4803EE37-21D4-B7A8-26CB-B75D1218DC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2904" r="34713"/>
            <a:stretch/>
          </p:blipFill>
          <p:spPr>
            <a:xfrm>
              <a:off x="724227" y="3440832"/>
              <a:ext cx="860193" cy="2765927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6ED44B7-7D3E-9BD4-714F-A83C1188E6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7844" r="40056"/>
            <a:stretch/>
          </p:blipFill>
          <p:spPr>
            <a:xfrm>
              <a:off x="2344204" y="3440832"/>
              <a:ext cx="604338" cy="2765927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E49BCE1-6278-1775-DCF5-72DC338761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39968" t="1592" r="37931"/>
            <a:stretch/>
          </p:blipFill>
          <p:spPr>
            <a:xfrm>
              <a:off x="3409630" y="3440832"/>
              <a:ext cx="749447" cy="2765927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6E0D058-8F16-6699-4415-216A234128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34512" r="36926"/>
            <a:stretch/>
          </p:blipFill>
          <p:spPr>
            <a:xfrm>
              <a:off x="4543435" y="3440832"/>
              <a:ext cx="749447" cy="2765927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3F505EF-7D74-28C3-8793-B93ABB97FD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34531" r="37328"/>
            <a:stretch/>
          </p:blipFill>
          <p:spPr>
            <a:xfrm>
              <a:off x="2841342" y="125956"/>
              <a:ext cx="749447" cy="2765927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6B7E95A-8A61-1E43-6F07-AE0DF16CD752}"/>
                </a:ext>
              </a:extLst>
            </p:cNvPr>
            <p:cNvSpPr txBox="1"/>
            <p:nvPr/>
          </p:nvSpPr>
          <p:spPr>
            <a:xfrm>
              <a:off x="405282" y="3012111"/>
              <a:ext cx="13219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Novel_1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53DB7D4-C689-18B5-DA8D-BC60077A60D0}"/>
                </a:ext>
              </a:extLst>
            </p:cNvPr>
            <p:cNvSpPr txBox="1"/>
            <p:nvPr/>
          </p:nvSpPr>
          <p:spPr>
            <a:xfrm>
              <a:off x="1473091" y="3016167"/>
              <a:ext cx="13219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Novel_2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A99C17A-7B69-2C7C-19B6-94879FD6D4F5}"/>
                </a:ext>
              </a:extLst>
            </p:cNvPr>
            <p:cNvSpPr txBox="1"/>
            <p:nvPr/>
          </p:nvSpPr>
          <p:spPr>
            <a:xfrm>
              <a:off x="3662602" y="3008784"/>
              <a:ext cx="13219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Novel_4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63729AF-64BA-457F-A519-B6D633B96686}"/>
                </a:ext>
              </a:extLst>
            </p:cNvPr>
            <p:cNvSpPr txBox="1"/>
            <p:nvPr/>
          </p:nvSpPr>
          <p:spPr>
            <a:xfrm>
              <a:off x="4774220" y="3017236"/>
              <a:ext cx="13219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Novel_5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F8F01A8-34BF-CF7F-393F-532D2778C58C}"/>
                </a:ext>
              </a:extLst>
            </p:cNvPr>
            <p:cNvSpPr txBox="1"/>
            <p:nvPr/>
          </p:nvSpPr>
          <p:spPr>
            <a:xfrm>
              <a:off x="608876" y="6234275"/>
              <a:ext cx="13219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Novel_6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CF6F762-4202-817D-0ECA-E827FAFDC31F}"/>
                </a:ext>
              </a:extLst>
            </p:cNvPr>
            <p:cNvSpPr txBox="1"/>
            <p:nvPr/>
          </p:nvSpPr>
          <p:spPr>
            <a:xfrm>
              <a:off x="2428927" y="3014594"/>
              <a:ext cx="13219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Novel_3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436B47D-8D23-8478-31DE-F72552B357F9}"/>
                </a:ext>
              </a:extLst>
            </p:cNvPr>
            <p:cNvSpPr txBox="1"/>
            <p:nvPr/>
          </p:nvSpPr>
          <p:spPr>
            <a:xfrm>
              <a:off x="4124727" y="6234275"/>
              <a:ext cx="13219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Novel_9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748CB90-8BD9-94F5-73B0-C16FBF55B046}"/>
                </a:ext>
              </a:extLst>
            </p:cNvPr>
            <p:cNvSpPr txBox="1"/>
            <p:nvPr/>
          </p:nvSpPr>
          <p:spPr>
            <a:xfrm>
              <a:off x="3176648" y="6234275"/>
              <a:ext cx="13219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Novel_8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04A7515-7DFE-7EA2-8DF6-A00F3D8185C9}"/>
                </a:ext>
              </a:extLst>
            </p:cNvPr>
            <p:cNvSpPr txBox="1"/>
            <p:nvPr/>
          </p:nvSpPr>
          <p:spPr>
            <a:xfrm>
              <a:off x="1998831" y="6234275"/>
              <a:ext cx="13219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Novel_7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103759" y="1928664"/>
              <a:ext cx="369332" cy="815288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IN" sz="1200" dirty="0">
                  <a:latin typeface="Times New Roman" pitchFamily="18" charset="0"/>
                  <a:cs typeface="Times New Roman" pitchFamily="18" charset="0"/>
                </a:rPr>
                <a:t>MFEI=0.93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134076" y="1928664"/>
              <a:ext cx="369332" cy="815288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IN" sz="1200" dirty="0">
                  <a:latin typeface="Times New Roman" pitchFamily="18" charset="0"/>
                  <a:cs typeface="Times New Roman" pitchFamily="18" charset="0"/>
                </a:rPr>
                <a:t>MFEI=0.93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163721" y="1928664"/>
              <a:ext cx="369332" cy="815288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IN" sz="1200" dirty="0">
                  <a:latin typeface="Times New Roman" pitchFamily="18" charset="0"/>
                  <a:cs typeface="Times New Roman" pitchFamily="18" charset="0"/>
                </a:rPr>
                <a:t>MFEI=0.89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01074" y="1928664"/>
              <a:ext cx="369332" cy="815288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IN" sz="1200" dirty="0">
                  <a:latin typeface="Times New Roman" pitchFamily="18" charset="0"/>
                  <a:cs typeface="Times New Roman" pitchFamily="18" charset="0"/>
                </a:rPr>
                <a:t>MFEI=0.91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551140" y="1928664"/>
              <a:ext cx="369332" cy="815288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IN" sz="1200" dirty="0">
                  <a:latin typeface="Times New Roman" pitchFamily="18" charset="0"/>
                  <a:cs typeface="Times New Roman" pitchFamily="18" charset="0"/>
                </a:rPr>
                <a:t>MFEI=0.85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506389" y="5191267"/>
              <a:ext cx="369332" cy="815288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IN" sz="1200" dirty="0">
                  <a:latin typeface="Times New Roman" pitchFamily="18" charset="0"/>
                  <a:cs typeface="Times New Roman" pitchFamily="18" charset="0"/>
                </a:rPr>
                <a:t>MFEI=1.03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818344" y="5191267"/>
              <a:ext cx="369332" cy="815288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IN" sz="1200" dirty="0">
                  <a:latin typeface="Times New Roman" pitchFamily="18" charset="0"/>
                  <a:cs typeface="Times New Roman" pitchFamily="18" charset="0"/>
                </a:rPr>
                <a:t>MFEI=1.02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923256" y="5191267"/>
              <a:ext cx="369332" cy="815288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IN" sz="1200" dirty="0">
                  <a:latin typeface="Times New Roman" pitchFamily="18" charset="0"/>
                  <a:cs typeface="Times New Roman" pitchFamily="18" charset="0"/>
                </a:rPr>
                <a:t>MFEI=1.18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837493" y="5191267"/>
              <a:ext cx="369332" cy="815288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IN" sz="1200" dirty="0">
                  <a:latin typeface="Times New Roman" pitchFamily="18" charset="0"/>
                  <a:cs typeface="Times New Roman" pitchFamily="18" charset="0"/>
                </a:rPr>
                <a:t>MFEI=0.89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5906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091906"/>
              </p:ext>
            </p:extLst>
          </p:nvPr>
        </p:nvGraphicFramePr>
        <p:xfrm>
          <a:off x="404664" y="272480"/>
          <a:ext cx="3240360" cy="8577270"/>
        </p:xfrm>
        <a:graphic>
          <a:graphicData uri="http://schemas.openxmlformats.org/drawingml/2006/table">
            <a:tbl>
              <a:tblPr/>
              <a:tblGrid>
                <a:gridCol w="86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832">
                <a:tc>
                  <a:txBody>
                    <a:bodyPr/>
                    <a:lstStyle/>
                    <a:p>
                      <a:pPr algn="l" fontAlgn="b"/>
                      <a:r>
                        <a:rPr lang="en-IN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Dataset</a:t>
                      </a:r>
                    </a:p>
                  </a:txBody>
                  <a:tcPr marL="4468" marR="4468" marT="4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IN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Wheat_AABB</a:t>
                      </a:r>
                      <a:endParaRPr lang="en-IN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468" marR="4468" marT="4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DD</a:t>
                      </a:r>
                    </a:p>
                    <a:p>
                      <a:pPr algn="ctr" fontAlgn="b"/>
                      <a:endParaRPr lang="en-IN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468" marR="4468" marT="4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</a:t>
                      </a:r>
                      <a:r>
                        <a:rPr lang="en-IN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Wheat_AABBDD</a:t>
                      </a:r>
                      <a:endParaRPr lang="en-IN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468" marR="4468" marT="4468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tae-miR9666a-3p</a:t>
                      </a:r>
                      <a:r>
                        <a:rPr lang="en-IN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tae-miR9660-5p</a:t>
                      </a:r>
                      <a:r>
                        <a:rPr lang="en-IN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  <a:endParaRPr lang="en-I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tae-miR1122b-3p</a:t>
                      </a:r>
                      <a:r>
                        <a:rPr lang="en-IN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  <a:endParaRPr lang="en-I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C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tae-miR1138</a:t>
                      </a:r>
                      <a:r>
                        <a:rPr lang="en-IN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  <a:endParaRPr lang="en-I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tae-miR9670-3p</a:t>
                      </a:r>
                      <a:r>
                        <a:rPr lang="en-IN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  <a:endParaRPr lang="en-I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3158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8467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70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8406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8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tae-miR9679-5p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tae-miR5084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tae-miR9652-3p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0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tae-miR9673-5p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tae-miR1118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tae-miR1120c-5p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tae-miR9652-5p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B8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tae-miR6197-5p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369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tae-miR9661-5p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tae-miR171b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tae-miR9672a-3p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1432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9350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8524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50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tae-miR5048-5p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1278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1320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B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1019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tae-miR9655-3p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9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tae-miR9677a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C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tae-miR156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1919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C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1383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9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1175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tae-miR9662a-3p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tae-miR9662b-3p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tae-miR164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1986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A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3103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E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tae-miR1127b-3p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126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tae-miR9656-3p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245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tae-miR5175-5p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tae-miR9653a-3p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8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tae-miR167a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C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446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tae-miR167c-5p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827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7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tae-miR9676-5p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tae-miR9678-3p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tae-miR9675-3p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C4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B8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tae-miR1135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C4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tae-miR1139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B8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tae-miR397-5p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tae-miR7757-5p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tae-miR1121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9C8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B8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tae-miR9664-3p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tae-miR159a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1415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8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1259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8370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19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tae-miR9674b-5p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1363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A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1059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2957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1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tae-miR1125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0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tae-miR9668-5p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BC5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tae-miR1122c-3p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8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C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BC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tae-miR396-5p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4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tae-miR1847-5p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4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tae-miR1130b-3p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CC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tae-miR5062-5p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1171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1473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tae-miR171a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8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tae-miR9663-5p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9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tae-miR1128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C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0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tae-miR1120b-3p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8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1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tae-miR398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4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2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tae-miR160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C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3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tae-miR9658-3p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4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tae-miR9654b-3p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5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tae-miR395a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C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6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tae-miR395b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CC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7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tae-miR9654a-3p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B8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8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tae-miR9674a-5p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B8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B8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9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tae-miR1137b-5p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0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B8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B8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0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tae-miR5049-3p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BC5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CC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0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1"/>
                  </a:ext>
                </a:extLst>
              </a:tr>
              <a:tr h="133249">
                <a:tc>
                  <a:txBody>
                    <a:bodyPr/>
                    <a:lstStyle/>
                    <a:p>
                      <a:pPr algn="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tae-miR1117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B8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4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468" marR="4468" marT="4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8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87789" y="8985448"/>
            <a:ext cx="6309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S3. Expression of miRNAs derived from different genomes in wheat. A)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map was generated using the PmiRExAthttp://pmirexat.nabi.res.in server. Values in the heat-map represent the TPM (transcripts per million) values.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Average number of miRNAs being expressed different wheat genomes.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Average percentage contribution of miRNAs from different wheat genomes. </a:t>
            </a:r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1602426"/>
              </p:ext>
            </p:extLst>
          </p:nvPr>
        </p:nvGraphicFramePr>
        <p:xfrm>
          <a:off x="2836736" y="256280"/>
          <a:ext cx="4498975" cy="267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5551211"/>
              </p:ext>
            </p:extLst>
          </p:nvPr>
        </p:nvGraphicFramePr>
        <p:xfrm>
          <a:off x="2764728" y="308079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8640" y="211505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b="1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88952" y="211505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b="1" dirty="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88952" y="3080792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b="1" dirty="0">
                <a:latin typeface="Times New Roman" pitchFamily="18" charset="0"/>
                <a:cs typeface="Times New Roman" pitchFamily="18" charset="0"/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3557310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EC4188F3-1E9D-57E4-F8D5-F0AFFFA20926}"/>
              </a:ext>
            </a:extLst>
          </p:cNvPr>
          <p:cNvSpPr txBox="1"/>
          <p:nvPr/>
        </p:nvSpPr>
        <p:spPr>
          <a:xfrm>
            <a:off x="1671294" y="1655595"/>
            <a:ext cx="307777" cy="65409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IN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Score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7951" y="2005501"/>
            <a:ext cx="10326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800" b="1" dirty="0" err="1">
                <a:latin typeface="Times New Roman" pitchFamily="18" charset="0"/>
                <a:cs typeface="Times New Roman" pitchFamily="18" charset="0"/>
              </a:rPr>
              <a:t>miRNA</a:t>
            </a:r>
            <a:r>
              <a:rPr lang="en-IN" sz="800" b="1" dirty="0">
                <a:latin typeface="Times New Roman" pitchFamily="18" charset="0"/>
                <a:cs typeface="Times New Roman" pitchFamily="18" charset="0"/>
              </a:rPr>
              <a:t> expression </a:t>
            </a:r>
            <a:br>
              <a:rPr lang="en-IN" sz="800" b="1" dirty="0">
                <a:latin typeface="Times New Roman" pitchFamily="18" charset="0"/>
                <a:cs typeface="Times New Roman" pitchFamily="18" charset="0"/>
              </a:rPr>
            </a:br>
            <a:r>
              <a:rPr lang="en-IN" sz="800" b="1" dirty="0">
                <a:latin typeface="Times New Roman" pitchFamily="18" charset="0"/>
                <a:cs typeface="Times New Roman" pitchFamily="18" charset="0"/>
              </a:rPr>
              <a:t>(log2FC)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957791" y="2005501"/>
            <a:ext cx="1217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800" b="1" dirty="0">
                <a:latin typeface="Times New Roman" pitchFamily="18" charset="0"/>
                <a:cs typeface="Times New Roman" pitchFamily="18" charset="0"/>
              </a:rPr>
              <a:t>Target gene expression </a:t>
            </a:r>
            <a:br>
              <a:rPr lang="en-IN" sz="800" b="1" dirty="0">
                <a:latin typeface="Times New Roman" pitchFamily="18" charset="0"/>
                <a:cs typeface="Times New Roman" pitchFamily="18" charset="0"/>
              </a:rPr>
            </a:br>
            <a:r>
              <a:rPr lang="en-IN" sz="800" b="1" dirty="0">
                <a:latin typeface="Times New Roman" pitchFamily="18" charset="0"/>
                <a:cs typeface="Times New Roman" pitchFamily="18" charset="0"/>
              </a:rPr>
              <a:t>(log2FC)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C4188F3-1E9D-57E4-F8D5-F0AFFFA20926}"/>
              </a:ext>
            </a:extLst>
          </p:cNvPr>
          <p:cNvSpPr txBox="1"/>
          <p:nvPr/>
        </p:nvSpPr>
        <p:spPr>
          <a:xfrm>
            <a:off x="4729734" y="1878044"/>
            <a:ext cx="307777" cy="43414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IN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Score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3769883" y="2003675"/>
            <a:ext cx="10326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800" b="1" dirty="0" err="1">
                <a:latin typeface="Times New Roman" pitchFamily="18" charset="0"/>
                <a:cs typeface="Times New Roman" pitchFamily="18" charset="0"/>
              </a:rPr>
              <a:t>miRNA</a:t>
            </a:r>
            <a:r>
              <a:rPr lang="en-IN" sz="800" b="1" dirty="0">
                <a:latin typeface="Times New Roman" pitchFamily="18" charset="0"/>
                <a:cs typeface="Times New Roman" pitchFamily="18" charset="0"/>
              </a:rPr>
              <a:t> expression </a:t>
            </a:r>
            <a:br>
              <a:rPr lang="en-IN" sz="800" b="1" dirty="0">
                <a:latin typeface="Times New Roman" pitchFamily="18" charset="0"/>
                <a:cs typeface="Times New Roman" pitchFamily="18" charset="0"/>
              </a:rPr>
            </a:br>
            <a:r>
              <a:rPr lang="en-IN" sz="800" b="1" dirty="0">
                <a:latin typeface="Times New Roman" pitchFamily="18" charset="0"/>
                <a:cs typeface="Times New Roman" pitchFamily="18" charset="0"/>
              </a:rPr>
              <a:t>(log2FC) 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016792" y="2003675"/>
            <a:ext cx="1217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800" b="1" dirty="0">
                <a:latin typeface="Times New Roman" pitchFamily="18" charset="0"/>
                <a:cs typeface="Times New Roman" pitchFamily="18" charset="0"/>
              </a:rPr>
              <a:t>Target gene expression </a:t>
            </a:r>
            <a:br>
              <a:rPr lang="en-IN" sz="800" b="1" dirty="0">
                <a:latin typeface="Times New Roman" pitchFamily="18" charset="0"/>
                <a:cs typeface="Times New Roman" pitchFamily="18" charset="0"/>
              </a:rPr>
            </a:br>
            <a:r>
              <a:rPr lang="en-IN" sz="800" b="1" dirty="0">
                <a:latin typeface="Times New Roman" pitchFamily="18" charset="0"/>
                <a:cs typeface="Times New Roman" pitchFamily="18" charset="0"/>
              </a:rPr>
              <a:t>(log2FC)</a:t>
            </a:r>
          </a:p>
        </p:txBody>
      </p:sp>
      <p:cxnSp>
        <p:nvCxnSpPr>
          <p:cNvPr id="89" name="Straight Connector 88"/>
          <p:cNvCxnSpPr/>
          <p:nvPr/>
        </p:nvCxnSpPr>
        <p:spPr>
          <a:xfrm>
            <a:off x="723363" y="2306038"/>
            <a:ext cx="9974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1906844" y="2306038"/>
            <a:ext cx="12167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3807913" y="2318341"/>
            <a:ext cx="9974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5005680" y="2318341"/>
            <a:ext cx="11039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22872" y="6546428"/>
            <a:ext cx="6612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S4. Heat map depicting the expression changes of selected miRNAs and their predicted targets.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miRNA targets were predicted using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psRNATarget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 Server, (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https://www.zhaolab.org/psRNATarget/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The identified targets of miRNAs (from root and shoot) were searched against the published transcriptome data sets of wheat (cv. C-306) subjected to 4, 8 and  20 days of Fe deficiency (Kaur et al., 2023: Env. and Exp. Botany; , Kaur et al., 2019: Journal of Experimental Botany). Heat maps were plotted using MeV software (version 4.9).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8F3266-4966-04ED-22CD-864FB7065801}"/>
              </a:ext>
            </a:extLst>
          </p:cNvPr>
          <p:cNvSpPr txBox="1"/>
          <p:nvPr/>
        </p:nvSpPr>
        <p:spPr>
          <a:xfrm rot="16200000">
            <a:off x="72181" y="2653568"/>
            <a:ext cx="10586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(-Fe) 4d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AF58A0-039D-B25A-D9BA-9714EE09E629}"/>
              </a:ext>
            </a:extLst>
          </p:cNvPr>
          <p:cNvSpPr txBox="1"/>
          <p:nvPr/>
        </p:nvSpPr>
        <p:spPr>
          <a:xfrm rot="16200000">
            <a:off x="90960" y="3878469"/>
            <a:ext cx="10586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(-Fe) 8d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BF9BD0-DAB6-B802-BA7B-4148971F6B01}"/>
              </a:ext>
            </a:extLst>
          </p:cNvPr>
          <p:cNvSpPr txBox="1"/>
          <p:nvPr/>
        </p:nvSpPr>
        <p:spPr>
          <a:xfrm rot="16200000">
            <a:off x="109233" y="5085007"/>
            <a:ext cx="10586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(-Fe) 20d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F18A74-42CE-1099-C0A3-2866490A571B}"/>
              </a:ext>
            </a:extLst>
          </p:cNvPr>
          <p:cNvSpPr txBox="1"/>
          <p:nvPr/>
        </p:nvSpPr>
        <p:spPr>
          <a:xfrm rot="16200000">
            <a:off x="3131632" y="2627932"/>
            <a:ext cx="10586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(-Fe) 4d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DAE7B9D-A92E-8148-3003-D0D4237C9EE2}"/>
              </a:ext>
            </a:extLst>
          </p:cNvPr>
          <p:cNvSpPr txBox="1"/>
          <p:nvPr/>
        </p:nvSpPr>
        <p:spPr>
          <a:xfrm rot="16200000">
            <a:off x="3173771" y="3656452"/>
            <a:ext cx="10586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(-Fe) 8d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9418B6-D9CA-13CA-DC2A-BC329679A84D}"/>
              </a:ext>
            </a:extLst>
          </p:cNvPr>
          <p:cNvSpPr txBox="1"/>
          <p:nvPr/>
        </p:nvSpPr>
        <p:spPr>
          <a:xfrm rot="16200000">
            <a:off x="3214222" y="4397373"/>
            <a:ext cx="10586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(-Fe) 20d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2D0DDF-D927-8E9C-A219-DADC5F355658}"/>
              </a:ext>
            </a:extLst>
          </p:cNvPr>
          <p:cNvGrpSpPr/>
          <p:nvPr/>
        </p:nvGrpSpPr>
        <p:grpSpPr>
          <a:xfrm>
            <a:off x="765510" y="2481299"/>
            <a:ext cx="2452616" cy="774816"/>
            <a:chOff x="657302" y="1179736"/>
            <a:chExt cx="2452616" cy="77481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B20003A-E77E-EEE3-E277-F47FD5AB697C}"/>
                </a:ext>
              </a:extLst>
            </p:cNvPr>
            <p:cNvGrpSpPr/>
            <p:nvPr/>
          </p:nvGrpSpPr>
          <p:grpSpPr>
            <a:xfrm>
              <a:off x="657302" y="1191936"/>
              <a:ext cx="1058882" cy="662159"/>
              <a:chOff x="181608" y="1279499"/>
              <a:chExt cx="1370788" cy="877802"/>
            </a:xfrm>
          </p:grpSpPr>
          <p:pic>
            <p:nvPicPr>
              <p:cNvPr id="23" name="Picture 22" descr="A picture containing graphical user interface&#10;&#10;Description automatically generated">
                <a:extLst>
                  <a:ext uri="{FF2B5EF4-FFF2-40B4-BE49-F238E27FC236}">
                    <a16:creationId xmlns:a16="http://schemas.microsoft.com/office/drawing/2014/main" id="{C04AA89A-A44E-8696-2711-CB5F89364AC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16025" r="90550" b="62608"/>
              <a:stretch/>
            </p:blipFill>
            <p:spPr>
              <a:xfrm>
                <a:off x="904324" y="1293203"/>
                <a:ext cx="648072" cy="864098"/>
              </a:xfrm>
              <a:prstGeom prst="rect">
                <a:avLst/>
              </a:prstGeom>
            </p:spPr>
          </p:pic>
          <p:pic>
            <p:nvPicPr>
              <p:cNvPr id="27" name="Picture 26" descr="A picture containing graphical user interface&#10;&#10;Description automatically generated">
                <a:extLst>
                  <a:ext uri="{FF2B5EF4-FFF2-40B4-BE49-F238E27FC236}">
                    <a16:creationId xmlns:a16="http://schemas.microsoft.com/office/drawing/2014/main" id="{1941FA47-9255-CBCF-2747-3F593040E1D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0501" t="16025" r="78429" b="62608"/>
              <a:stretch/>
            </p:blipFill>
            <p:spPr>
              <a:xfrm>
                <a:off x="181608" y="1279499"/>
                <a:ext cx="759169" cy="864098"/>
              </a:xfrm>
              <a:prstGeom prst="rect">
                <a:avLst/>
              </a:prstGeom>
            </p:spPr>
          </p:pic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F4BF772-8C79-5A29-3C3B-A2BB289F2B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495" b="93558"/>
            <a:stretch/>
          </p:blipFill>
          <p:spPr>
            <a:xfrm>
              <a:off x="1215573" y="1744188"/>
              <a:ext cx="504107" cy="210364"/>
            </a:xfrm>
            <a:prstGeom prst="rect">
              <a:avLst/>
            </a:prstGeom>
          </p:spPr>
        </p:pic>
        <p:pic>
          <p:nvPicPr>
            <p:cNvPr id="16" name="Picture 15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057AC7A9-7913-26D3-CC60-C94E477702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6025" r="73750" b="66169"/>
            <a:stretch/>
          </p:blipFill>
          <p:spPr>
            <a:xfrm>
              <a:off x="1811713" y="1194862"/>
              <a:ext cx="1280453" cy="55670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1F8D3E4-7F58-511A-7C90-F47EBEBE93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476" b="93780"/>
            <a:stretch/>
          </p:blipFill>
          <p:spPr>
            <a:xfrm>
              <a:off x="1805888" y="1751222"/>
              <a:ext cx="1304030" cy="18541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8B2EDB7-C58A-BB1D-335D-6B4B62036FC6}"/>
                </a:ext>
              </a:extLst>
            </p:cNvPr>
            <p:cNvSpPr txBox="1"/>
            <p:nvPr/>
          </p:nvSpPr>
          <p:spPr>
            <a:xfrm>
              <a:off x="1644715" y="1179736"/>
              <a:ext cx="310265" cy="5724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1.5</a:t>
              </a:r>
            </a:p>
            <a:p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1.5</a:t>
              </a:r>
            </a:p>
            <a:p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1.5</a:t>
              </a:r>
            </a:p>
            <a:p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606CA4F-391F-0900-8653-36727B9260EB}"/>
              </a:ext>
            </a:extLst>
          </p:cNvPr>
          <p:cNvGrpSpPr/>
          <p:nvPr/>
        </p:nvGrpSpPr>
        <p:grpSpPr>
          <a:xfrm>
            <a:off x="772184" y="3515213"/>
            <a:ext cx="2403774" cy="1099565"/>
            <a:chOff x="657301" y="2455287"/>
            <a:chExt cx="2403774" cy="109956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FF1E271-E180-1E67-4F0F-180F3CCB2854}"/>
                </a:ext>
              </a:extLst>
            </p:cNvPr>
            <p:cNvGrpSpPr/>
            <p:nvPr/>
          </p:nvGrpSpPr>
          <p:grpSpPr>
            <a:xfrm>
              <a:off x="657301" y="2455287"/>
              <a:ext cx="2403774" cy="975049"/>
              <a:chOff x="657301" y="2455287"/>
              <a:chExt cx="2403774" cy="975049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DE8FB278-7048-346B-871A-B60361891F60}"/>
                  </a:ext>
                </a:extLst>
              </p:cNvPr>
              <p:cNvGrpSpPr/>
              <p:nvPr/>
            </p:nvGrpSpPr>
            <p:grpSpPr>
              <a:xfrm>
                <a:off x="657301" y="2455287"/>
                <a:ext cx="1049743" cy="975049"/>
                <a:chOff x="1294674" y="980034"/>
                <a:chExt cx="1486254" cy="1308512"/>
              </a:xfrm>
            </p:grpSpPr>
            <p:pic>
              <p:nvPicPr>
                <p:cNvPr id="47" name="Picture 46">
                  <a:extLst>
                    <a:ext uri="{FF2B5EF4-FFF2-40B4-BE49-F238E27FC236}">
                      <a16:creationId xmlns:a16="http://schemas.microsoft.com/office/drawing/2014/main" id="{996E91D7-A71C-CD39-9207-E7555FA001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t="16026" r="90550" b="53708"/>
                <a:stretch/>
              </p:blipFill>
              <p:spPr>
                <a:xfrm>
                  <a:off x="2132856" y="1064568"/>
                  <a:ext cx="648072" cy="1223978"/>
                </a:xfrm>
                <a:prstGeom prst="rect">
                  <a:avLst/>
                </a:prstGeom>
              </p:spPr>
            </p:pic>
            <p:pic>
              <p:nvPicPr>
                <p:cNvPr id="57" name="Picture 56">
                  <a:extLst>
                    <a:ext uri="{FF2B5EF4-FFF2-40B4-BE49-F238E27FC236}">
                      <a16:creationId xmlns:a16="http://schemas.microsoft.com/office/drawing/2014/main" id="{17136A4D-3C58-FB7C-44D6-99018219CE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9450" t="14245" r="77387" b="53708"/>
                <a:stretch/>
              </p:blipFill>
              <p:spPr>
                <a:xfrm>
                  <a:off x="1294674" y="980034"/>
                  <a:ext cx="902736" cy="1295986"/>
                </a:xfrm>
                <a:prstGeom prst="rect">
                  <a:avLst/>
                </a:prstGeom>
              </p:spPr>
            </p:pic>
          </p:grpSp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D3D9632B-7E37-B5AB-97A0-826D48043E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t="16173" r="73100" b="55342"/>
              <a:stretch/>
            </p:blipFill>
            <p:spPr>
              <a:xfrm>
                <a:off x="1800523" y="2520021"/>
                <a:ext cx="1260552" cy="860773"/>
              </a:xfrm>
              <a:prstGeom prst="rect">
                <a:avLst/>
              </a:prstGeom>
            </p:spPr>
          </p:pic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AD0A94F-9CFB-DE32-C2E7-3F90301D7485}"/>
                  </a:ext>
                </a:extLst>
              </p:cNvPr>
              <p:cNvSpPr txBox="1"/>
              <p:nvPr/>
            </p:nvSpPr>
            <p:spPr>
              <a:xfrm>
                <a:off x="1635071" y="2495342"/>
                <a:ext cx="270125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N" sz="52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  <a:p>
                <a:r>
                  <a:rPr lang="en-IN" sz="52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  <a:p>
                <a:r>
                  <a:rPr lang="en-IN" sz="52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  <a:p>
                <a:r>
                  <a:rPr lang="en-IN" sz="52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  <a:p>
                <a:r>
                  <a:rPr lang="en-IN" sz="52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1.5</a:t>
                </a:r>
              </a:p>
              <a:p>
                <a:r>
                  <a:rPr lang="en-IN" sz="52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  <a:p>
                <a:r>
                  <a:rPr lang="en-IN" sz="52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1.5</a:t>
                </a:r>
              </a:p>
              <a:p>
                <a:r>
                  <a:rPr lang="en-IN" sz="52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1.5</a:t>
                </a:r>
              </a:p>
              <a:p>
                <a:r>
                  <a:rPr lang="en-IN" sz="52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1.5</a:t>
                </a:r>
              </a:p>
              <a:p>
                <a:r>
                  <a:rPr lang="en-IN" sz="52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1.5</a:t>
                </a:r>
              </a:p>
            </p:txBody>
          </p:sp>
        </p:grp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694DADC-F291-CDB7-1B12-A0D577EC24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206" b="93895"/>
            <a:stretch/>
          </p:blipFill>
          <p:spPr>
            <a:xfrm>
              <a:off x="1243731" y="3369446"/>
              <a:ext cx="1124314" cy="185406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EF8D005-2E46-F143-F871-DC2FFADD51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204" b="93771"/>
            <a:stretch/>
          </p:blipFill>
          <p:spPr>
            <a:xfrm>
              <a:off x="1799858" y="3368154"/>
              <a:ext cx="1253514" cy="185406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4F953B5-EEAE-E10C-707E-0A33F672A470}"/>
              </a:ext>
            </a:extLst>
          </p:cNvPr>
          <p:cNvGrpSpPr/>
          <p:nvPr/>
        </p:nvGrpSpPr>
        <p:grpSpPr>
          <a:xfrm>
            <a:off x="840003" y="4878387"/>
            <a:ext cx="2265175" cy="739528"/>
            <a:chOff x="712202" y="4428651"/>
            <a:chExt cx="2265175" cy="739528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C54E9B02-C03E-CDD7-FAE9-AC76D0C7C64C}"/>
                </a:ext>
              </a:extLst>
            </p:cNvPr>
            <p:cNvGrpSpPr/>
            <p:nvPr/>
          </p:nvGrpSpPr>
          <p:grpSpPr>
            <a:xfrm>
              <a:off x="712202" y="4456215"/>
              <a:ext cx="997417" cy="594456"/>
              <a:chOff x="363708" y="3269382"/>
              <a:chExt cx="1409555" cy="801362"/>
            </a:xfrm>
          </p:grpSpPr>
          <p:pic>
            <p:nvPicPr>
              <p:cNvPr id="65" name="Picture 64" descr="A picture containing graphical user interface&#10;&#10;Description automatically generated">
                <a:extLst>
                  <a:ext uri="{FF2B5EF4-FFF2-40B4-BE49-F238E27FC236}">
                    <a16:creationId xmlns:a16="http://schemas.microsoft.com/office/drawing/2014/main" id="{2886D63E-DC2D-AC49-D798-9E60F50FBC7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t="15940" r="90550" b="64245"/>
              <a:stretch/>
            </p:blipFill>
            <p:spPr>
              <a:xfrm>
                <a:off x="1125191" y="3269382"/>
                <a:ext cx="648072" cy="801362"/>
              </a:xfrm>
              <a:prstGeom prst="rect">
                <a:avLst/>
              </a:prstGeom>
            </p:spPr>
          </p:pic>
          <p:pic>
            <p:nvPicPr>
              <p:cNvPr id="66" name="Picture 65" descr="A picture containing graphical user interface&#10;&#10;Description automatically generated">
                <a:extLst>
                  <a:ext uri="{FF2B5EF4-FFF2-40B4-BE49-F238E27FC236}">
                    <a16:creationId xmlns:a16="http://schemas.microsoft.com/office/drawing/2014/main" id="{27464959-E958-17CF-966E-63836DE0FD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10218" t="15940" r="78523" b="64245"/>
              <a:stretch/>
            </p:blipFill>
            <p:spPr>
              <a:xfrm>
                <a:off x="363708" y="3269382"/>
                <a:ext cx="772124" cy="801362"/>
              </a:xfrm>
              <a:prstGeom prst="rect">
                <a:avLst/>
              </a:prstGeom>
            </p:spPr>
          </p:pic>
        </p:grpSp>
        <p:pic>
          <p:nvPicPr>
            <p:cNvPr id="60" name="Picture 59" descr="Text&#10;&#10;Description automatically generated with low confidence">
              <a:extLst>
                <a:ext uri="{FF2B5EF4-FFF2-40B4-BE49-F238E27FC236}">
                  <a16:creationId xmlns:a16="http://schemas.microsoft.com/office/drawing/2014/main" id="{05CF62AD-8179-4F8E-B32E-4BE57B53FC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16177" r="74237" b="66173"/>
            <a:stretch/>
          </p:blipFill>
          <p:spPr>
            <a:xfrm>
              <a:off x="1797040" y="4458871"/>
              <a:ext cx="1180337" cy="537573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2DE6C32F-75A8-44DC-CC0B-A5310F7E5C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907" b="93385"/>
            <a:stretch/>
          </p:blipFill>
          <p:spPr>
            <a:xfrm>
              <a:off x="1258566" y="4979776"/>
              <a:ext cx="439200" cy="188403"/>
            </a:xfrm>
            <a:prstGeom prst="rect">
              <a:avLst/>
            </a:prstGeom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B87A668-1828-1D42-3FB7-C756CE16D33D}"/>
                </a:ext>
              </a:extLst>
            </p:cNvPr>
            <p:cNvSpPr txBox="1"/>
            <p:nvPr/>
          </p:nvSpPr>
          <p:spPr>
            <a:xfrm>
              <a:off x="1626084" y="4428651"/>
              <a:ext cx="273334" cy="5724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1.5</a:t>
              </a:r>
            </a:p>
            <a:p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1.5</a:t>
              </a:r>
            </a:p>
            <a:p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1.5</a:t>
              </a:r>
            </a:p>
            <a:p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1.5</a:t>
              </a: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FD5DDFFE-F7D4-1DE6-995D-600B32EFB5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204" b="93771"/>
            <a:stretch/>
          </p:blipFill>
          <p:spPr>
            <a:xfrm>
              <a:off x="1800489" y="4979776"/>
              <a:ext cx="1152000" cy="170391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C4B7F31-A080-51DF-E3A5-F0B2A81C735E}"/>
              </a:ext>
            </a:extLst>
          </p:cNvPr>
          <p:cNvGrpSpPr/>
          <p:nvPr/>
        </p:nvGrpSpPr>
        <p:grpSpPr>
          <a:xfrm>
            <a:off x="3845350" y="2523566"/>
            <a:ext cx="2421746" cy="586989"/>
            <a:chOff x="657981" y="6624951"/>
            <a:chExt cx="2421746" cy="586989"/>
          </a:xfrm>
        </p:grpSpPr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B1156C29-A440-8041-D4E1-FFE5C8D212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56" t="16671" r="77949" b="71021"/>
            <a:stretch/>
          </p:blipFill>
          <p:spPr>
            <a:xfrm>
              <a:off x="657981" y="6653213"/>
              <a:ext cx="593097" cy="375699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B0CED11A-60F5-EAEB-3077-D1C426E800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047" r="73476" b="71021"/>
            <a:stretch/>
          </p:blipFill>
          <p:spPr>
            <a:xfrm>
              <a:off x="1811743" y="6638926"/>
              <a:ext cx="1267984" cy="402428"/>
            </a:xfrm>
            <a:prstGeom prst="rect">
              <a:avLst/>
            </a:prstGeom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48E58683-0188-3680-31F7-F205FE99B4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04" r="90526" b="71021"/>
            <a:stretch/>
          </p:blipFill>
          <p:spPr>
            <a:xfrm>
              <a:off x="1238658" y="6648450"/>
              <a:ext cx="468454" cy="383856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32F8993-8476-4D3C-8481-5364F1F56BE9}"/>
                </a:ext>
              </a:extLst>
            </p:cNvPr>
            <p:cNvSpPr txBox="1"/>
            <p:nvPr/>
          </p:nvSpPr>
          <p:spPr>
            <a:xfrm>
              <a:off x="1594246" y="6624951"/>
              <a:ext cx="352425" cy="4185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1.5</a:t>
              </a:r>
            </a:p>
            <a:p>
              <a:pPr algn="ctr"/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189E8883-9372-8A96-4963-FDB3F444C0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622" b="93299"/>
            <a:stretch/>
          </p:blipFill>
          <p:spPr>
            <a:xfrm>
              <a:off x="1243420" y="7002701"/>
              <a:ext cx="463692" cy="204547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5EE31819-32BF-6711-F225-281AFE9007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7" b="93272"/>
            <a:stretch/>
          </p:blipFill>
          <p:spPr>
            <a:xfrm>
              <a:off x="1811745" y="7006549"/>
              <a:ext cx="432982" cy="205391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C81F2601-C1A1-6506-EB4C-745603F009FE}"/>
              </a:ext>
            </a:extLst>
          </p:cNvPr>
          <p:cNvGrpSpPr/>
          <p:nvPr/>
        </p:nvGrpSpPr>
        <p:grpSpPr>
          <a:xfrm>
            <a:off x="3853409" y="3518780"/>
            <a:ext cx="2368204" cy="552143"/>
            <a:chOff x="3746849" y="6778857"/>
            <a:chExt cx="2368204" cy="552143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761DC14-D56B-1D02-F3AA-4E2933BE33C1}"/>
                </a:ext>
              </a:extLst>
            </p:cNvPr>
            <p:cNvSpPr txBox="1"/>
            <p:nvPr/>
          </p:nvSpPr>
          <p:spPr>
            <a:xfrm>
              <a:off x="4673652" y="6778857"/>
              <a:ext cx="329005" cy="4185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1.5</a:t>
              </a:r>
            </a:p>
            <a:p>
              <a:pPr algn="ctr"/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AB2D4CF3-5EAE-D8E0-9733-0BFDD285857B}"/>
                </a:ext>
              </a:extLst>
            </p:cNvPr>
            <p:cNvGrpSpPr/>
            <p:nvPr/>
          </p:nvGrpSpPr>
          <p:grpSpPr>
            <a:xfrm>
              <a:off x="3746849" y="6804819"/>
              <a:ext cx="1053988" cy="526181"/>
              <a:chOff x="3746849" y="6827044"/>
              <a:chExt cx="1053988" cy="526181"/>
            </a:xfrm>
          </p:grpSpPr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AB7E0AB6-338B-B168-5406-1680C923BC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378" r="90078" b="71021"/>
              <a:stretch/>
            </p:blipFill>
            <p:spPr>
              <a:xfrm>
                <a:off x="4330474" y="6850856"/>
                <a:ext cx="466951" cy="349683"/>
              </a:xfrm>
              <a:prstGeom prst="rect">
                <a:avLst/>
              </a:prstGeom>
            </p:spPr>
          </p:pic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8A27F262-3D11-FFD1-8168-CFA66F9777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055" t="15785" r="77013" b="71021"/>
              <a:stretch/>
            </p:blipFill>
            <p:spPr>
              <a:xfrm>
                <a:off x="3746849" y="6827044"/>
                <a:ext cx="623105" cy="374850"/>
              </a:xfrm>
              <a:prstGeom prst="rect">
                <a:avLst/>
              </a:prstGeom>
            </p:spPr>
          </p:pic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B3A45E7D-7452-9778-6BDD-6EE5FD62101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90078" b="93512"/>
              <a:stretch/>
            </p:blipFill>
            <p:spPr>
              <a:xfrm>
                <a:off x="4322772" y="7168899"/>
                <a:ext cx="478065" cy="184326"/>
              </a:xfrm>
              <a:prstGeom prst="rect">
                <a:avLst/>
              </a:prstGeom>
            </p:spPr>
          </p:pic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BD5AACED-A66A-BAAE-AF36-88CE2E23CCC8}"/>
                </a:ext>
              </a:extLst>
            </p:cNvPr>
            <p:cNvGrpSpPr/>
            <p:nvPr/>
          </p:nvGrpSpPr>
          <p:grpSpPr>
            <a:xfrm>
              <a:off x="4894315" y="6833395"/>
              <a:ext cx="1220738" cy="486537"/>
              <a:chOff x="4894315" y="6833395"/>
              <a:chExt cx="1220738" cy="486537"/>
            </a:xfrm>
          </p:grpSpPr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52DF15A7-FDB6-6511-5757-07DF45516F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496" r="73892" b="71021"/>
              <a:stretch/>
            </p:blipFill>
            <p:spPr>
              <a:xfrm>
                <a:off x="4894315" y="6833395"/>
                <a:ext cx="1201686" cy="338820"/>
              </a:xfrm>
              <a:prstGeom prst="rect">
                <a:avLst/>
              </a:prstGeom>
            </p:spPr>
          </p:pic>
          <p:pic>
            <p:nvPicPr>
              <p:cNvPr id="100" name="Picture 99">
                <a:extLst>
                  <a:ext uri="{FF2B5EF4-FFF2-40B4-BE49-F238E27FC236}">
                    <a16:creationId xmlns:a16="http://schemas.microsoft.com/office/drawing/2014/main" id="{D80CC750-2E03-3BA7-402E-80627DC6FB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3892" b="93556"/>
              <a:stretch/>
            </p:blipFill>
            <p:spPr>
              <a:xfrm>
                <a:off x="4894315" y="7142242"/>
                <a:ext cx="1220738" cy="177690"/>
              </a:xfrm>
              <a:prstGeom prst="rect">
                <a:avLst/>
              </a:prstGeom>
            </p:spPr>
          </p:pic>
        </p:grp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A20BCD49-9FAC-CB5E-7A10-9F47C44B6428}"/>
              </a:ext>
            </a:extLst>
          </p:cNvPr>
          <p:cNvGrpSpPr/>
          <p:nvPr/>
        </p:nvGrpSpPr>
        <p:grpSpPr>
          <a:xfrm>
            <a:off x="3878947" y="4330034"/>
            <a:ext cx="2384817" cy="498768"/>
            <a:chOff x="3751702" y="5116009"/>
            <a:chExt cx="2384817" cy="498768"/>
          </a:xfrm>
        </p:grpSpPr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2D47E4EB-42A7-CCFE-C191-EBD3857A26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56" r="73788" b="73870"/>
            <a:stretch/>
          </p:blipFill>
          <p:spPr>
            <a:xfrm>
              <a:off x="4892727" y="5165725"/>
              <a:ext cx="1243792" cy="267907"/>
            </a:xfrm>
            <a:prstGeom prst="rect">
              <a:avLst/>
            </a:prstGeom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3A57A9BC-7C4B-82BF-4851-44C3F7E9AC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00" r="90688" b="73076"/>
            <a:stretch/>
          </p:blipFill>
          <p:spPr>
            <a:xfrm>
              <a:off x="4316379" y="5162550"/>
              <a:ext cx="453266" cy="304905"/>
            </a:xfrm>
            <a:prstGeom prst="rect">
              <a:avLst/>
            </a:prstGeom>
          </p:spPr>
        </p:pic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123668EE-4D9F-722A-76C4-FD595D246E74}"/>
                </a:ext>
              </a:extLst>
            </p:cNvPr>
            <p:cNvSpPr txBox="1"/>
            <p:nvPr/>
          </p:nvSpPr>
          <p:spPr>
            <a:xfrm>
              <a:off x="4667092" y="5116009"/>
              <a:ext cx="326437" cy="3323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1.5</a:t>
              </a:r>
            </a:p>
            <a:p>
              <a:pPr algn="ctr"/>
              <a:r>
                <a:rPr lang="en-IN" sz="52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420B8308-7DC1-79E9-DFF4-766D26D0B7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80" t="16419" r="77117" b="73076"/>
            <a:stretch/>
          </p:blipFill>
          <p:spPr>
            <a:xfrm>
              <a:off x="3751702" y="5162550"/>
              <a:ext cx="613397" cy="301491"/>
            </a:xfrm>
            <a:prstGeom prst="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8B4BBBD9-542A-3B38-23FE-E7ADC15D34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688" b="93386"/>
            <a:stretch/>
          </p:blipFill>
          <p:spPr>
            <a:xfrm>
              <a:off x="4321741" y="5417747"/>
              <a:ext cx="453266" cy="189813"/>
            </a:xfrm>
            <a:prstGeom prst="rect">
              <a:avLst/>
            </a:prstGeom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912BF715-D595-DE1F-8B43-DD65F431CA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672" b="92964"/>
            <a:stretch/>
          </p:blipFill>
          <p:spPr>
            <a:xfrm>
              <a:off x="4889552" y="5412823"/>
              <a:ext cx="453973" cy="2019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9272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7592</TotalTime>
  <Words>859</Words>
  <Application>Microsoft Macintosh PowerPoint</Application>
  <PresentationFormat>A4 Paper (210x297 mm)</PresentationFormat>
  <Paragraphs>351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Ajit</dc:creator>
  <cp:lastModifiedBy>Ajay K Pandey</cp:lastModifiedBy>
  <cp:revision>62</cp:revision>
  <dcterms:created xsi:type="dcterms:W3CDTF">2023-01-30T05:19:20Z</dcterms:created>
  <dcterms:modified xsi:type="dcterms:W3CDTF">2023-07-28T06:46:43Z</dcterms:modified>
</cp:coreProperties>
</file>