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83" r:id="rId3"/>
    <p:sldId id="284" r:id="rId4"/>
    <p:sldId id="285" r:id="rId5"/>
    <p:sldId id="286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9586A3-52BA-5A33-871B-B73944E271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2FDE6F-DED5-E65E-480D-D72E94802F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DA5C74-97EB-8112-D258-50125A9FA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F78E9-79DA-471D-AB26-5247A57FE677}" type="datetimeFigureOut">
              <a:rPr lang="en-US" smtClean="0"/>
              <a:t>7/27/2023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E469DB-0484-BCA6-3D56-281B7FCC0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22853D-21EC-3A7F-DC1C-AF5B96807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5809C-5AA3-4B5C-95A4-BF2E1F9F96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196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3A436-53C2-A758-BB9B-838DE8455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FD553F-A5FB-39DF-7C80-89D6E56F10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F15A7-9C73-1C75-76D6-4C602EFC7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F78E9-79DA-471D-AB26-5247A57FE677}" type="datetimeFigureOut">
              <a:rPr lang="en-US" smtClean="0"/>
              <a:t>7/27/2023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F5FB3E-D0F2-E976-0518-4C7FD8798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2253A3-D8D7-CFA5-925C-74CC083B9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5809C-5AA3-4B5C-95A4-BF2E1F9F96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206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97D1B54-F2E0-0F06-BD0B-AA1A43DB35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002693-B588-D7C3-CB66-33620AF73B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A2FB8C-8E16-44DB-447E-F8A5E37CA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F78E9-79DA-471D-AB26-5247A57FE677}" type="datetimeFigureOut">
              <a:rPr lang="en-US" smtClean="0"/>
              <a:t>7/27/2023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0B5001-86FD-EA54-FBF4-64949C607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B13D4-5887-A8F2-DAC0-D6E3AA858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5809C-5AA3-4B5C-95A4-BF2E1F9F96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095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D99501-7AAB-C16C-29CB-34B8BBF3F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74F513-1670-A930-8C14-843BA1DD97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925C08-6AD8-6E4A-368E-0FE9C44A34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F78E9-79DA-471D-AB26-5247A57FE677}" type="datetimeFigureOut">
              <a:rPr lang="en-US" smtClean="0"/>
              <a:t>7/27/2023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B9C591-7C98-0964-409B-A958A3A0A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820180-0749-D250-F422-8C409A5C0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5809C-5AA3-4B5C-95A4-BF2E1F9F96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69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48D32-349E-A02A-C814-415F659CB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A0C7B-9487-2F3F-B37C-0D7A2829DE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29B5A6-FBF0-02CC-114F-F162385B0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F78E9-79DA-471D-AB26-5247A57FE677}" type="datetimeFigureOut">
              <a:rPr lang="en-US" smtClean="0"/>
              <a:t>7/27/2023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6AC31A-F106-C42C-43E3-7EC3F940D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44A06E-E84A-BBEE-B38C-2733C3938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5809C-5AA3-4B5C-95A4-BF2E1F9F96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446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2C4883-B188-5651-5293-583EFD615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A19E47-1A72-2FC2-F122-566F69B716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29EEDF-2EED-94C4-29AF-5C0D77A126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8DCB2D-E70B-2CCC-DD50-729955EF7D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F78E9-79DA-471D-AB26-5247A57FE677}" type="datetimeFigureOut">
              <a:rPr lang="en-US" smtClean="0"/>
              <a:t>7/27/2023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1500B7-958C-02DB-DB32-DC77E5DA5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D7D0FD-3B77-00A1-04FE-EF5C9C877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5809C-5AA3-4B5C-95A4-BF2E1F9F96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82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3625E-A0B9-CF89-2571-146BF8A24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8C8C09-CAC4-D6CD-2513-F54FD81533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CE8771-4A82-01BA-1000-41029DDFE0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AE38743-56C4-EE8A-45BA-4F88438252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A6AA8A1-55CD-A9A7-4E61-0133837936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9C9691-03F5-6226-8B53-DD4C39A87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F78E9-79DA-471D-AB26-5247A57FE677}" type="datetimeFigureOut">
              <a:rPr lang="en-US" smtClean="0"/>
              <a:t>7/27/2023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6D7D3B-DEC1-CB4F-11A0-53D8EE3D1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2EBBF9-7961-EFA7-D6BE-E014D5BB4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5809C-5AA3-4B5C-95A4-BF2E1F9F96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721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06685-6FCE-7811-C327-FCC942611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561D2E-66FD-D501-D791-0746BD5C97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F78E9-79DA-471D-AB26-5247A57FE677}" type="datetimeFigureOut">
              <a:rPr lang="en-US" smtClean="0"/>
              <a:t>7/27/2023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D747F6-34B3-9E94-D49F-BA49E1A3A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4A284E-9A22-5275-EC2E-BA98FB28B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5809C-5AA3-4B5C-95A4-BF2E1F9F96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381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240F6A2-3FF5-EA15-ECAC-F36A37B0F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F78E9-79DA-471D-AB26-5247A57FE677}" type="datetimeFigureOut">
              <a:rPr lang="en-US" smtClean="0"/>
              <a:t>7/27/2023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2D34FA-55DA-4E50-6D65-DF4245AD8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426A4E-B849-F083-8463-1E9E406A1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5809C-5AA3-4B5C-95A4-BF2E1F9F96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709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6AC074-2ED5-4F34-E74B-D8950888C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BE88C2-928F-BBFC-9794-99E762272F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060CC8-F250-B94F-1C56-D1563569D8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39A9DD-CA28-EEB8-6385-BF8CA4C5A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F78E9-79DA-471D-AB26-5247A57FE677}" type="datetimeFigureOut">
              <a:rPr lang="en-US" smtClean="0"/>
              <a:t>7/27/2023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43F1E7-258D-7D4F-D93C-7F1F38DB7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679EEC-7642-6E03-A448-30C436E2B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5809C-5AA3-4B5C-95A4-BF2E1F9F96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052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6EE72-9F77-1BEC-39F0-535CE6E2F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486733-4F6F-5511-4CA9-A22002C470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D6143F-3D94-716D-8686-2EC3005AAE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C8990C-CCB6-8EDF-9E26-83D2C75EA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F78E9-79DA-471D-AB26-5247A57FE677}" type="datetimeFigureOut">
              <a:rPr lang="en-US" smtClean="0"/>
              <a:t>7/27/2023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4AB5B7-9998-E864-2B9A-45BDF1DFC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6C93-DA44-99D9-1434-F99F9600D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5809C-5AA3-4B5C-95A4-BF2E1F9F96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254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273058-F68B-478D-8725-C77209E0A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DF142A-D68E-3211-1E09-1EFE7F46A5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B89482-A2F0-7A35-F61C-C99156E8A6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4F78E9-79DA-471D-AB26-5247A57FE677}" type="datetimeFigureOut">
              <a:rPr lang="en-US" smtClean="0"/>
              <a:t>7/27/2023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81D31F-565D-E1C7-DDFB-58AE0A04F7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D9123C-84B6-8BBD-7634-69809CF95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15809C-5AA3-4B5C-95A4-BF2E1F9F96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265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08A0CE8-9AB1-FBA0-BFA8-BBD5CF88579C}"/>
              </a:ext>
            </a:extLst>
          </p:cNvPr>
          <p:cNvGraphicFramePr>
            <a:graphicFrameLocks noGrp="1"/>
          </p:cNvGraphicFramePr>
          <p:nvPr/>
        </p:nvGraphicFramePr>
        <p:xfrm>
          <a:off x="1035698" y="942642"/>
          <a:ext cx="9955761" cy="1722438"/>
        </p:xfrm>
        <a:graphic>
          <a:graphicData uri="http://schemas.openxmlformats.org/drawingml/2006/table">
            <a:tbl>
              <a:tblPr firstRow="1" firstCol="1" bandRow="1"/>
              <a:tblGrid>
                <a:gridCol w="650465">
                  <a:extLst>
                    <a:ext uri="{9D8B030D-6E8A-4147-A177-3AD203B41FA5}">
                      <a16:colId xmlns:a16="http://schemas.microsoft.com/office/drawing/2014/main" val="4092464653"/>
                    </a:ext>
                  </a:extLst>
                </a:gridCol>
                <a:gridCol w="457541">
                  <a:extLst>
                    <a:ext uri="{9D8B030D-6E8A-4147-A177-3AD203B41FA5}">
                      <a16:colId xmlns:a16="http://schemas.microsoft.com/office/drawing/2014/main" val="3370027250"/>
                    </a:ext>
                  </a:extLst>
                </a:gridCol>
                <a:gridCol w="460800">
                  <a:extLst>
                    <a:ext uri="{9D8B030D-6E8A-4147-A177-3AD203B41FA5}">
                      <a16:colId xmlns:a16="http://schemas.microsoft.com/office/drawing/2014/main" val="1576882798"/>
                    </a:ext>
                  </a:extLst>
                </a:gridCol>
                <a:gridCol w="554003">
                  <a:extLst>
                    <a:ext uri="{9D8B030D-6E8A-4147-A177-3AD203B41FA5}">
                      <a16:colId xmlns:a16="http://schemas.microsoft.com/office/drawing/2014/main" val="2339371502"/>
                    </a:ext>
                  </a:extLst>
                </a:gridCol>
                <a:gridCol w="553351">
                  <a:extLst>
                    <a:ext uri="{9D8B030D-6E8A-4147-A177-3AD203B41FA5}">
                      <a16:colId xmlns:a16="http://schemas.microsoft.com/office/drawing/2014/main" val="3563183184"/>
                    </a:ext>
                  </a:extLst>
                </a:gridCol>
                <a:gridCol w="554003">
                  <a:extLst>
                    <a:ext uri="{9D8B030D-6E8A-4147-A177-3AD203B41FA5}">
                      <a16:colId xmlns:a16="http://schemas.microsoft.com/office/drawing/2014/main" val="934691011"/>
                    </a:ext>
                  </a:extLst>
                </a:gridCol>
                <a:gridCol w="552700">
                  <a:extLst>
                    <a:ext uri="{9D8B030D-6E8A-4147-A177-3AD203B41FA5}">
                      <a16:colId xmlns:a16="http://schemas.microsoft.com/office/drawing/2014/main" val="2088816179"/>
                    </a:ext>
                  </a:extLst>
                </a:gridCol>
                <a:gridCol w="674580">
                  <a:extLst>
                    <a:ext uri="{9D8B030D-6E8A-4147-A177-3AD203B41FA5}">
                      <a16:colId xmlns:a16="http://schemas.microsoft.com/office/drawing/2014/main" val="4093649960"/>
                    </a:ext>
                  </a:extLst>
                </a:gridCol>
                <a:gridCol w="531843">
                  <a:extLst>
                    <a:ext uri="{9D8B030D-6E8A-4147-A177-3AD203B41FA5}">
                      <a16:colId xmlns:a16="http://schemas.microsoft.com/office/drawing/2014/main" val="2471033670"/>
                    </a:ext>
                  </a:extLst>
                </a:gridCol>
                <a:gridCol w="554655">
                  <a:extLst>
                    <a:ext uri="{9D8B030D-6E8A-4147-A177-3AD203B41FA5}">
                      <a16:colId xmlns:a16="http://schemas.microsoft.com/office/drawing/2014/main" val="3417722066"/>
                    </a:ext>
                  </a:extLst>
                </a:gridCol>
                <a:gridCol w="584636">
                  <a:extLst>
                    <a:ext uri="{9D8B030D-6E8A-4147-A177-3AD203B41FA5}">
                      <a16:colId xmlns:a16="http://schemas.microsoft.com/office/drawing/2014/main" val="707136049"/>
                    </a:ext>
                  </a:extLst>
                </a:gridCol>
                <a:gridCol w="478398">
                  <a:extLst>
                    <a:ext uri="{9D8B030D-6E8A-4147-A177-3AD203B41FA5}">
                      <a16:colId xmlns:a16="http://schemas.microsoft.com/office/drawing/2014/main" val="3995986220"/>
                    </a:ext>
                  </a:extLst>
                </a:gridCol>
                <a:gridCol w="478398">
                  <a:extLst>
                    <a:ext uri="{9D8B030D-6E8A-4147-A177-3AD203B41FA5}">
                      <a16:colId xmlns:a16="http://schemas.microsoft.com/office/drawing/2014/main" val="3905642257"/>
                    </a:ext>
                  </a:extLst>
                </a:gridCol>
                <a:gridCol w="478398">
                  <a:extLst>
                    <a:ext uri="{9D8B030D-6E8A-4147-A177-3AD203B41FA5}">
                      <a16:colId xmlns:a16="http://schemas.microsoft.com/office/drawing/2014/main" val="1533898993"/>
                    </a:ext>
                  </a:extLst>
                </a:gridCol>
                <a:gridCol w="478398">
                  <a:extLst>
                    <a:ext uri="{9D8B030D-6E8A-4147-A177-3AD203B41FA5}">
                      <a16:colId xmlns:a16="http://schemas.microsoft.com/office/drawing/2014/main" val="3321800924"/>
                    </a:ext>
                  </a:extLst>
                </a:gridCol>
                <a:gridCol w="478398">
                  <a:extLst>
                    <a:ext uri="{9D8B030D-6E8A-4147-A177-3AD203B41FA5}">
                      <a16:colId xmlns:a16="http://schemas.microsoft.com/office/drawing/2014/main" val="2957197501"/>
                    </a:ext>
                  </a:extLst>
                </a:gridCol>
                <a:gridCol w="478398">
                  <a:extLst>
                    <a:ext uri="{9D8B030D-6E8A-4147-A177-3AD203B41FA5}">
                      <a16:colId xmlns:a16="http://schemas.microsoft.com/office/drawing/2014/main" val="2830027052"/>
                    </a:ext>
                  </a:extLst>
                </a:gridCol>
                <a:gridCol w="478398">
                  <a:extLst>
                    <a:ext uri="{9D8B030D-6E8A-4147-A177-3AD203B41FA5}">
                      <a16:colId xmlns:a16="http://schemas.microsoft.com/office/drawing/2014/main" val="3378588371"/>
                    </a:ext>
                  </a:extLst>
                </a:gridCol>
                <a:gridCol w="478398">
                  <a:extLst>
                    <a:ext uri="{9D8B030D-6E8A-4147-A177-3AD203B41FA5}">
                      <a16:colId xmlns:a16="http://schemas.microsoft.com/office/drawing/2014/main" val="332028502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PHYSICAL</a:t>
                      </a:r>
                      <a:r>
                        <a:rPr lang="cs-CZ" sz="11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par.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CHEMICAL</a:t>
                      </a:r>
                      <a:r>
                        <a:rPr lang="cs-CZ" sz="11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100" b="1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parameters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1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ORGANIC MATTER COMPOSITION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92305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Modules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Tw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O2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NH4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DOP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DOC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NP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SUVA254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SR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CFOI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BIX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HIX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CT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CM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71851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-0.40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0.47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0.45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53221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0.40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24663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-0.48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-0.56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0.42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31815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-0.55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0.41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-0.38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-0.60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-0.56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-0.54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-0.53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-0.48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-0.47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-0.51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-0.52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01444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70566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-0.38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-0.41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-0.37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98323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-0.53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0.54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0.45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 dirty="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0.39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0255252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AA6D3946-0548-4E5D-AA91-02E72BA3CBC2}"/>
              </a:ext>
            </a:extLst>
          </p:cNvPr>
          <p:cNvGraphicFramePr>
            <a:graphicFrameLocks noGrp="1"/>
          </p:cNvGraphicFramePr>
          <p:nvPr/>
        </p:nvGraphicFramePr>
        <p:xfrm>
          <a:off x="961053" y="3097610"/>
          <a:ext cx="10030407" cy="1782303"/>
        </p:xfrm>
        <a:graphic>
          <a:graphicData uri="http://schemas.openxmlformats.org/drawingml/2006/table">
            <a:tbl>
              <a:tblPr firstRow="1" firstCol="1" bandRow="1"/>
              <a:tblGrid>
                <a:gridCol w="737284">
                  <a:extLst>
                    <a:ext uri="{9D8B030D-6E8A-4147-A177-3AD203B41FA5}">
                      <a16:colId xmlns:a16="http://schemas.microsoft.com/office/drawing/2014/main" val="2317165664"/>
                    </a:ext>
                  </a:extLst>
                </a:gridCol>
                <a:gridCol w="989402">
                  <a:extLst>
                    <a:ext uri="{9D8B030D-6E8A-4147-A177-3AD203B41FA5}">
                      <a16:colId xmlns:a16="http://schemas.microsoft.com/office/drawing/2014/main" val="2456040102"/>
                    </a:ext>
                  </a:extLst>
                </a:gridCol>
                <a:gridCol w="869436">
                  <a:extLst>
                    <a:ext uri="{9D8B030D-6E8A-4147-A177-3AD203B41FA5}">
                      <a16:colId xmlns:a16="http://schemas.microsoft.com/office/drawing/2014/main" val="3875725564"/>
                    </a:ext>
                  </a:extLst>
                </a:gridCol>
                <a:gridCol w="632903">
                  <a:extLst>
                    <a:ext uri="{9D8B030D-6E8A-4147-A177-3AD203B41FA5}">
                      <a16:colId xmlns:a16="http://schemas.microsoft.com/office/drawing/2014/main" val="1603985023"/>
                    </a:ext>
                  </a:extLst>
                </a:gridCol>
                <a:gridCol w="772672">
                  <a:extLst>
                    <a:ext uri="{9D8B030D-6E8A-4147-A177-3AD203B41FA5}">
                      <a16:colId xmlns:a16="http://schemas.microsoft.com/office/drawing/2014/main" val="3365534245"/>
                    </a:ext>
                  </a:extLst>
                </a:gridCol>
                <a:gridCol w="789158">
                  <a:extLst>
                    <a:ext uri="{9D8B030D-6E8A-4147-A177-3AD203B41FA5}">
                      <a16:colId xmlns:a16="http://schemas.microsoft.com/office/drawing/2014/main" val="2868122678"/>
                    </a:ext>
                  </a:extLst>
                </a:gridCol>
                <a:gridCol w="838615">
                  <a:extLst>
                    <a:ext uri="{9D8B030D-6E8A-4147-A177-3AD203B41FA5}">
                      <a16:colId xmlns:a16="http://schemas.microsoft.com/office/drawing/2014/main" val="3753671845"/>
                    </a:ext>
                  </a:extLst>
                </a:gridCol>
                <a:gridCol w="1302362">
                  <a:extLst>
                    <a:ext uri="{9D8B030D-6E8A-4147-A177-3AD203B41FA5}">
                      <a16:colId xmlns:a16="http://schemas.microsoft.com/office/drawing/2014/main" val="2209616031"/>
                    </a:ext>
                  </a:extLst>
                </a:gridCol>
                <a:gridCol w="1125321">
                  <a:extLst>
                    <a:ext uri="{9D8B030D-6E8A-4147-A177-3AD203B41FA5}">
                      <a16:colId xmlns:a16="http://schemas.microsoft.com/office/drawing/2014/main" val="3953597012"/>
                    </a:ext>
                  </a:extLst>
                </a:gridCol>
                <a:gridCol w="1099517">
                  <a:extLst>
                    <a:ext uri="{9D8B030D-6E8A-4147-A177-3AD203B41FA5}">
                      <a16:colId xmlns:a16="http://schemas.microsoft.com/office/drawing/2014/main" val="410680685"/>
                    </a:ext>
                  </a:extLst>
                </a:gridCol>
                <a:gridCol w="873737">
                  <a:extLst>
                    <a:ext uri="{9D8B030D-6E8A-4147-A177-3AD203B41FA5}">
                      <a16:colId xmlns:a16="http://schemas.microsoft.com/office/drawing/2014/main" val="2219976277"/>
                    </a:ext>
                  </a:extLst>
                </a:gridCol>
              </a:tblGrid>
              <a:tr h="1774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GRAZERS / ZOOPLANKTON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PHYTOPLANKTON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3329979"/>
                  </a:ext>
                </a:extLst>
              </a:tr>
              <a:tr h="3630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Module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GrazingHNF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GrazingCIL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CIL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Rotifera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Daphnia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Phytbiom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Bacillariophyceae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Chlorococcales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Cyanophyceae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Volvocales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2401715"/>
                  </a:ext>
                </a:extLst>
              </a:tr>
              <a:tr h="1774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0.41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8781152"/>
                  </a:ext>
                </a:extLst>
              </a:tr>
              <a:tr h="1774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-0.36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3463642"/>
                  </a:ext>
                </a:extLst>
              </a:tr>
              <a:tr h="1774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3217171"/>
                  </a:ext>
                </a:extLst>
              </a:tr>
              <a:tr h="1774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-0.48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-0.38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200977"/>
                  </a:ext>
                </a:extLst>
              </a:tr>
              <a:tr h="1774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0.39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-0.52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0.45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0.56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6408816"/>
                  </a:ext>
                </a:extLst>
              </a:tr>
              <a:tr h="1774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-0.37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-0.41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-0.35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-0.39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-0.39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7444900"/>
                  </a:ext>
                </a:extLst>
              </a:tr>
              <a:tr h="1774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-0.53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-0.42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-0.36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-0.37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6174754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037ACD9D-5256-774C-D2AE-352B3125735B}"/>
              </a:ext>
            </a:extLst>
          </p:cNvPr>
          <p:cNvSpPr txBox="1"/>
          <p:nvPr/>
        </p:nvSpPr>
        <p:spPr>
          <a:xfrm>
            <a:off x="771275" y="5410299"/>
            <a:ext cx="105654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Table </a:t>
            </a:r>
            <a:r>
              <a:rPr lang="en-US" dirty="0"/>
              <a:t>S3A</a:t>
            </a:r>
            <a:r>
              <a:rPr lang="cs-CZ" dirty="0"/>
              <a:t>    M</a:t>
            </a:r>
            <a:r>
              <a:rPr lang="en-US" dirty="0" err="1"/>
              <a:t>odule</a:t>
            </a:r>
            <a:r>
              <a:rPr lang="en-US" dirty="0"/>
              <a:t>-eigengene analysis for each large module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high</a:t>
            </a:r>
            <a:r>
              <a:rPr lang="cs-CZ" dirty="0"/>
              <a:t> FSI (</a:t>
            </a:r>
            <a:r>
              <a:rPr lang="cs-CZ" dirty="0" err="1"/>
              <a:t>Fish</a:t>
            </a:r>
            <a:r>
              <a:rPr lang="cs-CZ" dirty="0"/>
              <a:t> </a:t>
            </a:r>
            <a:r>
              <a:rPr lang="cs-CZ" dirty="0" err="1"/>
              <a:t>Stock</a:t>
            </a:r>
            <a:r>
              <a:rPr lang="cs-CZ" dirty="0"/>
              <a:t> Index) </a:t>
            </a:r>
            <a:r>
              <a:rPr lang="en-US" dirty="0"/>
              <a:t>spring</a:t>
            </a:r>
            <a:r>
              <a:rPr lang="cs-CZ" dirty="0"/>
              <a:t> </a:t>
            </a:r>
            <a:r>
              <a:rPr lang="cs-CZ" dirty="0" err="1"/>
              <a:t>planktonic</a:t>
            </a:r>
            <a:r>
              <a:rPr lang="cs-CZ" dirty="0"/>
              <a:t> </a:t>
            </a:r>
            <a:r>
              <a:rPr lang="cs-CZ" dirty="0" err="1"/>
              <a:t>cross-domain</a:t>
            </a:r>
            <a:r>
              <a:rPr lang="cs-CZ" dirty="0"/>
              <a:t> </a:t>
            </a:r>
            <a:r>
              <a:rPr lang="cs-CZ" dirty="0" err="1"/>
              <a:t>networks</a:t>
            </a:r>
            <a:r>
              <a:rPr lang="cs-CZ" dirty="0"/>
              <a:t>. </a:t>
            </a:r>
            <a:r>
              <a:rPr lang="cs-CZ" dirty="0" err="1"/>
              <a:t>Significant</a:t>
            </a:r>
            <a:r>
              <a:rPr lang="cs-CZ" dirty="0"/>
              <a:t> (</a:t>
            </a:r>
            <a:r>
              <a:rPr lang="cs-CZ" i="1" dirty="0"/>
              <a:t>p</a:t>
            </a:r>
            <a:r>
              <a:rPr lang="en-US" i="1" dirty="0"/>
              <a:t> </a:t>
            </a:r>
            <a:r>
              <a:rPr lang="en-US" dirty="0"/>
              <a:t>&lt; 0,05) Pearson correlation coefficient</a:t>
            </a:r>
            <a:r>
              <a:rPr lang="cs-CZ" dirty="0"/>
              <a:t>s are </a:t>
            </a:r>
            <a:r>
              <a:rPr lang="cs-CZ" dirty="0" err="1"/>
              <a:t>shown</a:t>
            </a:r>
            <a:r>
              <a:rPr lang="en-US" dirty="0"/>
              <a:t>. For the composition of individual modules see Table S4.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4052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62D17EE7-D1FD-08D3-8684-A26008E0DA82}"/>
              </a:ext>
            </a:extLst>
          </p:cNvPr>
          <p:cNvGraphicFramePr>
            <a:graphicFrameLocks noGrp="1"/>
          </p:cNvGraphicFramePr>
          <p:nvPr/>
        </p:nvGraphicFramePr>
        <p:xfrm>
          <a:off x="850790" y="689499"/>
          <a:ext cx="10034542" cy="2157066"/>
        </p:xfrm>
        <a:graphic>
          <a:graphicData uri="http://schemas.openxmlformats.org/drawingml/2006/table">
            <a:tbl>
              <a:tblPr firstRow="1" firstCol="1" bandRow="1"/>
              <a:tblGrid>
                <a:gridCol w="718268">
                  <a:extLst>
                    <a:ext uri="{9D8B030D-6E8A-4147-A177-3AD203B41FA5}">
                      <a16:colId xmlns:a16="http://schemas.microsoft.com/office/drawing/2014/main" val="4000086981"/>
                    </a:ext>
                  </a:extLst>
                </a:gridCol>
                <a:gridCol w="597379">
                  <a:extLst>
                    <a:ext uri="{9D8B030D-6E8A-4147-A177-3AD203B41FA5}">
                      <a16:colId xmlns:a16="http://schemas.microsoft.com/office/drawing/2014/main" val="993540781"/>
                    </a:ext>
                  </a:extLst>
                </a:gridCol>
                <a:gridCol w="601620">
                  <a:extLst>
                    <a:ext uri="{9D8B030D-6E8A-4147-A177-3AD203B41FA5}">
                      <a16:colId xmlns:a16="http://schemas.microsoft.com/office/drawing/2014/main" val="2184597195"/>
                    </a:ext>
                  </a:extLst>
                </a:gridCol>
                <a:gridCol w="600913">
                  <a:extLst>
                    <a:ext uri="{9D8B030D-6E8A-4147-A177-3AD203B41FA5}">
                      <a16:colId xmlns:a16="http://schemas.microsoft.com/office/drawing/2014/main" val="3403055748"/>
                    </a:ext>
                  </a:extLst>
                </a:gridCol>
                <a:gridCol w="601620">
                  <a:extLst>
                    <a:ext uri="{9D8B030D-6E8A-4147-A177-3AD203B41FA5}">
                      <a16:colId xmlns:a16="http://schemas.microsoft.com/office/drawing/2014/main" val="2028672826"/>
                    </a:ext>
                  </a:extLst>
                </a:gridCol>
                <a:gridCol w="600913">
                  <a:extLst>
                    <a:ext uri="{9D8B030D-6E8A-4147-A177-3AD203B41FA5}">
                      <a16:colId xmlns:a16="http://schemas.microsoft.com/office/drawing/2014/main" val="1553995990"/>
                    </a:ext>
                  </a:extLst>
                </a:gridCol>
                <a:gridCol w="702008">
                  <a:extLst>
                    <a:ext uri="{9D8B030D-6E8A-4147-A177-3AD203B41FA5}">
                      <a16:colId xmlns:a16="http://schemas.microsoft.com/office/drawing/2014/main" val="1228031037"/>
                    </a:ext>
                  </a:extLst>
                </a:gridCol>
                <a:gridCol w="701301">
                  <a:extLst>
                    <a:ext uri="{9D8B030D-6E8A-4147-A177-3AD203B41FA5}">
                      <a16:colId xmlns:a16="http://schemas.microsoft.com/office/drawing/2014/main" val="2448070669"/>
                    </a:ext>
                  </a:extLst>
                </a:gridCol>
                <a:gridCol w="701301">
                  <a:extLst>
                    <a:ext uri="{9D8B030D-6E8A-4147-A177-3AD203B41FA5}">
                      <a16:colId xmlns:a16="http://schemas.microsoft.com/office/drawing/2014/main" val="3804533581"/>
                    </a:ext>
                  </a:extLst>
                </a:gridCol>
                <a:gridCol w="601620">
                  <a:extLst>
                    <a:ext uri="{9D8B030D-6E8A-4147-A177-3AD203B41FA5}">
                      <a16:colId xmlns:a16="http://schemas.microsoft.com/office/drawing/2014/main" val="1943760196"/>
                    </a:ext>
                  </a:extLst>
                </a:gridCol>
                <a:gridCol w="600913">
                  <a:extLst>
                    <a:ext uri="{9D8B030D-6E8A-4147-A177-3AD203B41FA5}">
                      <a16:colId xmlns:a16="http://schemas.microsoft.com/office/drawing/2014/main" val="1244847587"/>
                    </a:ext>
                  </a:extLst>
                </a:gridCol>
                <a:gridCol w="601620">
                  <a:extLst>
                    <a:ext uri="{9D8B030D-6E8A-4147-A177-3AD203B41FA5}">
                      <a16:colId xmlns:a16="http://schemas.microsoft.com/office/drawing/2014/main" val="3415355482"/>
                    </a:ext>
                  </a:extLst>
                </a:gridCol>
                <a:gridCol w="600913">
                  <a:extLst>
                    <a:ext uri="{9D8B030D-6E8A-4147-A177-3AD203B41FA5}">
                      <a16:colId xmlns:a16="http://schemas.microsoft.com/office/drawing/2014/main" val="2703850148"/>
                    </a:ext>
                  </a:extLst>
                </a:gridCol>
                <a:gridCol w="601620">
                  <a:extLst>
                    <a:ext uri="{9D8B030D-6E8A-4147-A177-3AD203B41FA5}">
                      <a16:colId xmlns:a16="http://schemas.microsoft.com/office/drawing/2014/main" val="2037376149"/>
                    </a:ext>
                  </a:extLst>
                </a:gridCol>
                <a:gridCol w="600913">
                  <a:extLst>
                    <a:ext uri="{9D8B030D-6E8A-4147-A177-3AD203B41FA5}">
                      <a16:colId xmlns:a16="http://schemas.microsoft.com/office/drawing/2014/main" val="3786659649"/>
                    </a:ext>
                  </a:extLst>
                </a:gridCol>
                <a:gridCol w="601620">
                  <a:extLst>
                    <a:ext uri="{9D8B030D-6E8A-4147-A177-3AD203B41FA5}">
                      <a16:colId xmlns:a16="http://schemas.microsoft.com/office/drawing/2014/main" val="415914913"/>
                    </a:ext>
                  </a:extLst>
                </a:gridCol>
              </a:tblGrid>
              <a:tr h="2396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PHYSICAL</a:t>
                      </a:r>
                      <a:r>
                        <a:rPr lang="cs-CZ" sz="11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100" b="1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parameters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9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CHEMICAL</a:t>
                      </a:r>
                      <a:r>
                        <a:rPr lang="cs-CZ" sz="11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100" b="1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parameters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ORGANIC MATTER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3417696"/>
                  </a:ext>
                </a:extLst>
              </a:tr>
              <a:tr h="2396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Modules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Zeu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NL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PON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TN200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TPGFC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TP200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TCGFC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ICGFC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IC200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TOC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POC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CT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3072636"/>
                  </a:ext>
                </a:extLst>
              </a:tr>
              <a:tr h="2396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-0.40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0.47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0.48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-0.32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-0.34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-0.38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0.36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0.39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4034910"/>
                  </a:ext>
                </a:extLst>
              </a:tr>
              <a:tr h="2396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-0.34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-0.38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9680858"/>
                  </a:ext>
                </a:extLst>
              </a:tr>
              <a:tr h="2396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0.51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0.65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-0.47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-0.50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-0.59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0.61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0.62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0.55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-0.38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-0.47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0.44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0.38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4816539"/>
                  </a:ext>
                </a:extLst>
              </a:tr>
              <a:tr h="2396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0.46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0.55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-0.41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-0.51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-0.56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0.56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0.57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0.53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-0.38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-0.48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0.45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0.41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9200658"/>
                  </a:ext>
                </a:extLst>
              </a:tr>
              <a:tr h="2396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0.46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-0.32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-0.40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-0.40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0.46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0.46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0.40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-0.38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0.42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0.35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1945369"/>
                  </a:ext>
                </a:extLst>
              </a:tr>
              <a:tr h="2396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0.54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-0.35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-0.45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-0.48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0.57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0.52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0.44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-0.44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0.41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0.35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212772"/>
                  </a:ext>
                </a:extLst>
              </a:tr>
              <a:tr h="2396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0.61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-0.45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-0.49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0.59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0.54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0.45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-0.41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 dirty="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0.49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 dirty="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0.42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 dirty="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0.34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9496364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F8052906-98D7-9081-347F-2A1A09F0DB47}"/>
              </a:ext>
            </a:extLst>
          </p:cNvPr>
          <p:cNvGraphicFramePr>
            <a:graphicFrameLocks noGrp="1"/>
          </p:cNvGraphicFramePr>
          <p:nvPr/>
        </p:nvGraphicFramePr>
        <p:xfrm>
          <a:off x="795131" y="3066115"/>
          <a:ext cx="10185618" cy="1831887"/>
        </p:xfrm>
        <a:graphic>
          <a:graphicData uri="http://schemas.openxmlformats.org/drawingml/2006/table">
            <a:tbl>
              <a:tblPr firstRow="1" firstCol="1" bandRow="1"/>
              <a:tblGrid>
                <a:gridCol w="755373">
                  <a:extLst>
                    <a:ext uri="{9D8B030D-6E8A-4147-A177-3AD203B41FA5}">
                      <a16:colId xmlns:a16="http://schemas.microsoft.com/office/drawing/2014/main" val="2590698783"/>
                    </a:ext>
                  </a:extLst>
                </a:gridCol>
                <a:gridCol w="917240">
                  <a:extLst>
                    <a:ext uri="{9D8B030D-6E8A-4147-A177-3AD203B41FA5}">
                      <a16:colId xmlns:a16="http://schemas.microsoft.com/office/drawing/2014/main" val="2278695783"/>
                    </a:ext>
                  </a:extLst>
                </a:gridCol>
                <a:gridCol w="796274">
                  <a:extLst>
                    <a:ext uri="{9D8B030D-6E8A-4147-A177-3AD203B41FA5}">
                      <a16:colId xmlns:a16="http://schemas.microsoft.com/office/drawing/2014/main" val="2022700924"/>
                    </a:ext>
                  </a:extLst>
                </a:gridCol>
                <a:gridCol w="906181">
                  <a:extLst>
                    <a:ext uri="{9D8B030D-6E8A-4147-A177-3AD203B41FA5}">
                      <a16:colId xmlns:a16="http://schemas.microsoft.com/office/drawing/2014/main" val="1443502556"/>
                    </a:ext>
                  </a:extLst>
                </a:gridCol>
                <a:gridCol w="895263">
                  <a:extLst>
                    <a:ext uri="{9D8B030D-6E8A-4147-A177-3AD203B41FA5}">
                      <a16:colId xmlns:a16="http://schemas.microsoft.com/office/drawing/2014/main" val="4137494980"/>
                    </a:ext>
                  </a:extLst>
                </a:gridCol>
                <a:gridCol w="861054">
                  <a:extLst>
                    <a:ext uri="{9D8B030D-6E8A-4147-A177-3AD203B41FA5}">
                      <a16:colId xmlns:a16="http://schemas.microsoft.com/office/drawing/2014/main" val="3418028733"/>
                    </a:ext>
                  </a:extLst>
                </a:gridCol>
                <a:gridCol w="797003">
                  <a:extLst>
                    <a:ext uri="{9D8B030D-6E8A-4147-A177-3AD203B41FA5}">
                      <a16:colId xmlns:a16="http://schemas.microsoft.com/office/drawing/2014/main" val="4214429522"/>
                    </a:ext>
                  </a:extLst>
                </a:gridCol>
                <a:gridCol w="913459">
                  <a:extLst>
                    <a:ext uri="{9D8B030D-6E8A-4147-A177-3AD203B41FA5}">
                      <a16:colId xmlns:a16="http://schemas.microsoft.com/office/drawing/2014/main" val="3171409325"/>
                    </a:ext>
                  </a:extLst>
                </a:gridCol>
                <a:gridCol w="1142734">
                  <a:extLst>
                    <a:ext uri="{9D8B030D-6E8A-4147-A177-3AD203B41FA5}">
                      <a16:colId xmlns:a16="http://schemas.microsoft.com/office/drawing/2014/main" val="2528816674"/>
                    </a:ext>
                  </a:extLst>
                </a:gridCol>
                <a:gridCol w="1116531">
                  <a:extLst>
                    <a:ext uri="{9D8B030D-6E8A-4147-A177-3AD203B41FA5}">
                      <a16:colId xmlns:a16="http://schemas.microsoft.com/office/drawing/2014/main" val="825766851"/>
                    </a:ext>
                  </a:extLst>
                </a:gridCol>
                <a:gridCol w="1084506">
                  <a:extLst>
                    <a:ext uri="{9D8B030D-6E8A-4147-A177-3AD203B41FA5}">
                      <a16:colId xmlns:a16="http://schemas.microsoft.com/office/drawing/2014/main" val="3827449262"/>
                    </a:ext>
                  </a:extLst>
                </a:gridCol>
              </a:tblGrid>
              <a:tr h="2035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GRAZERS / ZOOPLANKTON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PHYTOPLANKTON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2794221"/>
                  </a:ext>
                </a:extLst>
              </a:tr>
              <a:tr h="2035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Modules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HNF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CIL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GrazingCIL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Cladocera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Rotifera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Chla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Phyt_biom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Chlorococcales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Cyanophyceae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Desmidiaceae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5571364"/>
                  </a:ext>
                </a:extLst>
              </a:tr>
              <a:tr h="2035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 dirty="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0.40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0.37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0.34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0.38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5783258"/>
                  </a:ext>
                </a:extLst>
              </a:tr>
              <a:tr h="2035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1094813"/>
                  </a:ext>
                </a:extLst>
              </a:tr>
              <a:tr h="2035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-0.35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-0.51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0.59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-0.47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-0.46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-0.45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-0.43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7074568"/>
                  </a:ext>
                </a:extLst>
              </a:tr>
              <a:tr h="2035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-0.34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-0.51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0.50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0.49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-0.51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-0.51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-0.43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-0.46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0.40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0512368"/>
                  </a:ext>
                </a:extLst>
              </a:tr>
              <a:tr h="2035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-0.36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0.50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-0.42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-0.41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-0.39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9990904"/>
                  </a:ext>
                </a:extLst>
              </a:tr>
              <a:tr h="2035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-0.37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0.65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-0.43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-0.46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-0.46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0702594"/>
                  </a:ext>
                </a:extLst>
              </a:tr>
              <a:tr h="2035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-0.34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0.71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0.32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-0.41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-0.43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-0.46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654318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A6C4545B-662F-4522-0E4E-CC756B41A288}"/>
              </a:ext>
            </a:extLst>
          </p:cNvPr>
          <p:cNvSpPr txBox="1"/>
          <p:nvPr/>
        </p:nvSpPr>
        <p:spPr>
          <a:xfrm>
            <a:off x="795131" y="5245171"/>
            <a:ext cx="10565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400" b="1" dirty="0"/>
              <a:t>Table </a:t>
            </a:r>
            <a:r>
              <a:rPr lang="en-US" sz="1400" b="1" dirty="0"/>
              <a:t>S3B</a:t>
            </a:r>
            <a:r>
              <a:rPr lang="cs-CZ" sz="1400" b="1" dirty="0"/>
              <a:t>    </a:t>
            </a:r>
            <a:r>
              <a:rPr lang="cs-CZ" sz="1400" dirty="0"/>
              <a:t>M</a:t>
            </a:r>
            <a:r>
              <a:rPr lang="en-US" sz="1400" dirty="0" err="1"/>
              <a:t>odule</a:t>
            </a:r>
            <a:r>
              <a:rPr lang="en-US" sz="1400" dirty="0"/>
              <a:t>-eigengene analysis for each large module</a:t>
            </a:r>
            <a:r>
              <a:rPr lang="cs-CZ" sz="1400" dirty="0"/>
              <a:t> in </a:t>
            </a:r>
            <a:r>
              <a:rPr lang="cs-CZ" sz="1400" dirty="0" err="1"/>
              <a:t>the</a:t>
            </a:r>
            <a:r>
              <a:rPr lang="cs-CZ" sz="1400" dirty="0"/>
              <a:t> </a:t>
            </a:r>
            <a:r>
              <a:rPr lang="cs-CZ" sz="1400" dirty="0" err="1"/>
              <a:t>high</a:t>
            </a:r>
            <a:r>
              <a:rPr lang="cs-CZ" sz="1400" dirty="0"/>
              <a:t> FSI (</a:t>
            </a:r>
            <a:r>
              <a:rPr lang="cs-CZ" sz="1400" dirty="0" err="1"/>
              <a:t>Fish</a:t>
            </a:r>
            <a:r>
              <a:rPr lang="cs-CZ" sz="1400" dirty="0"/>
              <a:t> </a:t>
            </a:r>
            <a:r>
              <a:rPr lang="cs-CZ" sz="1400" dirty="0" err="1"/>
              <a:t>Stock</a:t>
            </a:r>
            <a:r>
              <a:rPr lang="cs-CZ" sz="1400" dirty="0"/>
              <a:t> Index) </a:t>
            </a:r>
            <a:r>
              <a:rPr lang="en-US" sz="1400" dirty="0"/>
              <a:t>summer</a:t>
            </a:r>
            <a:r>
              <a:rPr lang="cs-CZ" sz="1400" dirty="0"/>
              <a:t> </a:t>
            </a:r>
            <a:r>
              <a:rPr lang="cs-CZ" sz="1400" dirty="0" err="1"/>
              <a:t>planktonic</a:t>
            </a:r>
            <a:r>
              <a:rPr lang="cs-CZ" sz="1400" dirty="0"/>
              <a:t> </a:t>
            </a:r>
            <a:r>
              <a:rPr lang="cs-CZ" sz="1400" dirty="0" err="1"/>
              <a:t>cross-domain</a:t>
            </a:r>
            <a:r>
              <a:rPr lang="cs-CZ" sz="1400" dirty="0"/>
              <a:t> </a:t>
            </a:r>
            <a:r>
              <a:rPr lang="cs-CZ" sz="1400" dirty="0" err="1"/>
              <a:t>networks</a:t>
            </a:r>
            <a:r>
              <a:rPr lang="cs-CZ" sz="1400" dirty="0"/>
              <a:t>. </a:t>
            </a:r>
            <a:r>
              <a:rPr lang="cs-CZ" sz="1400" dirty="0" err="1"/>
              <a:t>Significant</a:t>
            </a:r>
            <a:r>
              <a:rPr lang="cs-CZ" sz="1400" dirty="0"/>
              <a:t> (</a:t>
            </a:r>
            <a:r>
              <a:rPr lang="cs-CZ" sz="1400" i="1" dirty="0"/>
              <a:t>p</a:t>
            </a:r>
            <a:r>
              <a:rPr lang="en-US" sz="1400" i="1" dirty="0"/>
              <a:t> </a:t>
            </a:r>
            <a:r>
              <a:rPr lang="en-US" sz="1400" dirty="0"/>
              <a:t>&lt; 0,05) Pearson correlation coefficient</a:t>
            </a:r>
            <a:r>
              <a:rPr lang="cs-CZ" sz="1400" dirty="0"/>
              <a:t>s are </a:t>
            </a:r>
            <a:r>
              <a:rPr lang="cs-CZ" sz="1400" dirty="0" err="1"/>
              <a:t>shown</a:t>
            </a:r>
            <a:r>
              <a:rPr lang="en-US" sz="1400" dirty="0"/>
              <a:t>. For the taxonomic composition of individual modules, see Table S4.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60910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614643D-E050-F59A-071B-FF9049FFBD64}"/>
              </a:ext>
            </a:extLst>
          </p:cNvPr>
          <p:cNvGraphicFramePr>
            <a:graphicFrameLocks noGrp="1"/>
          </p:cNvGraphicFramePr>
          <p:nvPr/>
        </p:nvGraphicFramePr>
        <p:xfrm>
          <a:off x="454746" y="722539"/>
          <a:ext cx="11404460" cy="1885950"/>
        </p:xfrm>
        <a:graphic>
          <a:graphicData uri="http://schemas.openxmlformats.org/drawingml/2006/table">
            <a:tbl>
              <a:tblPr firstRow="1" firstCol="1" bandRow="1"/>
              <a:tblGrid>
                <a:gridCol w="811047">
                  <a:extLst>
                    <a:ext uri="{9D8B030D-6E8A-4147-A177-3AD203B41FA5}">
                      <a16:colId xmlns:a16="http://schemas.microsoft.com/office/drawing/2014/main" val="410793379"/>
                    </a:ext>
                  </a:extLst>
                </a:gridCol>
                <a:gridCol w="504414">
                  <a:extLst>
                    <a:ext uri="{9D8B030D-6E8A-4147-A177-3AD203B41FA5}">
                      <a16:colId xmlns:a16="http://schemas.microsoft.com/office/drawing/2014/main" val="2211446852"/>
                    </a:ext>
                  </a:extLst>
                </a:gridCol>
                <a:gridCol w="504414">
                  <a:extLst>
                    <a:ext uri="{9D8B030D-6E8A-4147-A177-3AD203B41FA5}">
                      <a16:colId xmlns:a16="http://schemas.microsoft.com/office/drawing/2014/main" val="2447350089"/>
                    </a:ext>
                  </a:extLst>
                </a:gridCol>
                <a:gridCol w="503703">
                  <a:extLst>
                    <a:ext uri="{9D8B030D-6E8A-4147-A177-3AD203B41FA5}">
                      <a16:colId xmlns:a16="http://schemas.microsoft.com/office/drawing/2014/main" val="3575056072"/>
                    </a:ext>
                  </a:extLst>
                </a:gridCol>
                <a:gridCol w="504414">
                  <a:extLst>
                    <a:ext uri="{9D8B030D-6E8A-4147-A177-3AD203B41FA5}">
                      <a16:colId xmlns:a16="http://schemas.microsoft.com/office/drawing/2014/main" val="3106975928"/>
                    </a:ext>
                  </a:extLst>
                </a:gridCol>
                <a:gridCol w="504414">
                  <a:extLst>
                    <a:ext uri="{9D8B030D-6E8A-4147-A177-3AD203B41FA5}">
                      <a16:colId xmlns:a16="http://schemas.microsoft.com/office/drawing/2014/main" val="676667798"/>
                    </a:ext>
                  </a:extLst>
                </a:gridCol>
                <a:gridCol w="604728">
                  <a:extLst>
                    <a:ext uri="{9D8B030D-6E8A-4147-A177-3AD203B41FA5}">
                      <a16:colId xmlns:a16="http://schemas.microsoft.com/office/drawing/2014/main" val="2226984070"/>
                    </a:ext>
                  </a:extLst>
                </a:gridCol>
                <a:gridCol w="504414">
                  <a:extLst>
                    <a:ext uri="{9D8B030D-6E8A-4147-A177-3AD203B41FA5}">
                      <a16:colId xmlns:a16="http://schemas.microsoft.com/office/drawing/2014/main" val="1696635305"/>
                    </a:ext>
                  </a:extLst>
                </a:gridCol>
                <a:gridCol w="522200">
                  <a:extLst>
                    <a:ext uri="{9D8B030D-6E8A-4147-A177-3AD203B41FA5}">
                      <a16:colId xmlns:a16="http://schemas.microsoft.com/office/drawing/2014/main" val="410406822"/>
                    </a:ext>
                  </a:extLst>
                </a:gridCol>
                <a:gridCol w="486628">
                  <a:extLst>
                    <a:ext uri="{9D8B030D-6E8A-4147-A177-3AD203B41FA5}">
                      <a16:colId xmlns:a16="http://schemas.microsoft.com/office/drawing/2014/main" val="3456952481"/>
                    </a:ext>
                  </a:extLst>
                </a:gridCol>
                <a:gridCol w="1209457">
                  <a:extLst>
                    <a:ext uri="{9D8B030D-6E8A-4147-A177-3AD203B41FA5}">
                      <a16:colId xmlns:a16="http://schemas.microsoft.com/office/drawing/2014/main" val="2457235907"/>
                    </a:ext>
                  </a:extLst>
                </a:gridCol>
                <a:gridCol w="1209457">
                  <a:extLst>
                    <a:ext uri="{9D8B030D-6E8A-4147-A177-3AD203B41FA5}">
                      <a16:colId xmlns:a16="http://schemas.microsoft.com/office/drawing/2014/main" val="3805982556"/>
                    </a:ext>
                  </a:extLst>
                </a:gridCol>
                <a:gridCol w="1209457">
                  <a:extLst>
                    <a:ext uri="{9D8B030D-6E8A-4147-A177-3AD203B41FA5}">
                      <a16:colId xmlns:a16="http://schemas.microsoft.com/office/drawing/2014/main" val="1818386067"/>
                    </a:ext>
                  </a:extLst>
                </a:gridCol>
                <a:gridCol w="1111988">
                  <a:extLst>
                    <a:ext uri="{9D8B030D-6E8A-4147-A177-3AD203B41FA5}">
                      <a16:colId xmlns:a16="http://schemas.microsoft.com/office/drawing/2014/main" val="1289283431"/>
                    </a:ext>
                  </a:extLst>
                </a:gridCol>
                <a:gridCol w="1213725">
                  <a:extLst>
                    <a:ext uri="{9D8B030D-6E8A-4147-A177-3AD203B41FA5}">
                      <a16:colId xmlns:a16="http://schemas.microsoft.com/office/drawing/2014/main" val="265084465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PHYSICAL parameters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CHEMICAL parameters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PHYTOPLANKTON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ZOOPLANKTON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70119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Modules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Tw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CH4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NH4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TNGFC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DIN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DON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DRP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Chlorococcales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Chrysophyceae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Cryptophyceae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Cyanophyceae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Copepoda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34367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0.97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-0.96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97720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0.97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0.92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96459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0.83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0.85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64343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-0.86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32378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0.91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-0.90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0.91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8367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0.84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0.88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0.85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-0.89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55833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-0.98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86921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-0.89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03021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-0.84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0.83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-0.90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0.88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0.90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-0.84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9822140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C2E2FEE8-AD74-8FC2-420F-897D93C7FED5}"/>
              </a:ext>
            </a:extLst>
          </p:cNvPr>
          <p:cNvSpPr txBox="1"/>
          <p:nvPr/>
        </p:nvSpPr>
        <p:spPr>
          <a:xfrm>
            <a:off x="454747" y="2900364"/>
            <a:ext cx="11563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Table </a:t>
            </a:r>
            <a:r>
              <a:rPr lang="en-US" sz="1400" b="1" dirty="0"/>
              <a:t>S3C</a:t>
            </a:r>
            <a:r>
              <a:rPr lang="cs-CZ" sz="1400" b="1" dirty="0"/>
              <a:t>    </a:t>
            </a:r>
            <a:r>
              <a:rPr lang="cs-CZ" sz="1400" dirty="0"/>
              <a:t>M</a:t>
            </a:r>
            <a:r>
              <a:rPr lang="en-US" sz="1400" dirty="0" err="1"/>
              <a:t>odule</a:t>
            </a:r>
            <a:r>
              <a:rPr lang="en-US" sz="1400" dirty="0"/>
              <a:t>-eigengene analysis for each large module</a:t>
            </a:r>
            <a:r>
              <a:rPr lang="cs-CZ" sz="1400" dirty="0"/>
              <a:t> in </a:t>
            </a:r>
            <a:r>
              <a:rPr lang="cs-CZ" sz="1400" dirty="0" err="1"/>
              <a:t>the</a:t>
            </a:r>
            <a:r>
              <a:rPr lang="en-US" sz="1400" dirty="0"/>
              <a:t> low </a:t>
            </a:r>
            <a:r>
              <a:rPr lang="cs-CZ" sz="1400" dirty="0"/>
              <a:t>FSI (</a:t>
            </a:r>
            <a:r>
              <a:rPr lang="cs-CZ" sz="1400" dirty="0" err="1"/>
              <a:t>Fish</a:t>
            </a:r>
            <a:r>
              <a:rPr lang="cs-CZ" sz="1400" dirty="0"/>
              <a:t> </a:t>
            </a:r>
            <a:r>
              <a:rPr lang="cs-CZ" sz="1400" dirty="0" err="1"/>
              <a:t>Stock</a:t>
            </a:r>
            <a:r>
              <a:rPr lang="cs-CZ" sz="1400" dirty="0"/>
              <a:t> Index) </a:t>
            </a:r>
            <a:r>
              <a:rPr lang="en-US" sz="1400" dirty="0"/>
              <a:t>spring</a:t>
            </a:r>
            <a:r>
              <a:rPr lang="cs-CZ" sz="1400" dirty="0"/>
              <a:t> </a:t>
            </a:r>
            <a:r>
              <a:rPr lang="cs-CZ" sz="1400" dirty="0" err="1"/>
              <a:t>planktonic</a:t>
            </a:r>
            <a:r>
              <a:rPr lang="cs-CZ" sz="1400" dirty="0"/>
              <a:t> </a:t>
            </a:r>
            <a:r>
              <a:rPr lang="cs-CZ" sz="1400" dirty="0" err="1"/>
              <a:t>cross-domain</a:t>
            </a:r>
            <a:r>
              <a:rPr lang="cs-CZ" sz="1400" dirty="0"/>
              <a:t> </a:t>
            </a:r>
            <a:r>
              <a:rPr lang="cs-CZ" sz="1400" dirty="0" err="1"/>
              <a:t>networks</a:t>
            </a:r>
            <a:r>
              <a:rPr lang="cs-CZ" sz="1400" dirty="0"/>
              <a:t>. </a:t>
            </a:r>
            <a:r>
              <a:rPr lang="cs-CZ" sz="1400" dirty="0" err="1"/>
              <a:t>Significant</a:t>
            </a:r>
            <a:r>
              <a:rPr lang="cs-CZ" sz="1400" dirty="0"/>
              <a:t> (</a:t>
            </a:r>
            <a:r>
              <a:rPr lang="cs-CZ" sz="1400" i="1" dirty="0"/>
              <a:t>p</a:t>
            </a:r>
            <a:r>
              <a:rPr lang="en-US" sz="1400" i="1" dirty="0"/>
              <a:t> </a:t>
            </a:r>
            <a:r>
              <a:rPr lang="en-US" sz="1400" dirty="0"/>
              <a:t>&lt; 0,05) Pearson correlation coefficient</a:t>
            </a:r>
            <a:r>
              <a:rPr lang="cs-CZ" sz="1400" dirty="0"/>
              <a:t>s are </a:t>
            </a:r>
            <a:r>
              <a:rPr lang="cs-CZ" sz="1400" dirty="0" err="1"/>
              <a:t>shown</a:t>
            </a:r>
            <a:r>
              <a:rPr lang="en-US" sz="1400" dirty="0"/>
              <a:t>. For the composition of individual modules see Table S4.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917075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22CA9B7-46B6-1B39-215E-0496F9C59C30}"/>
              </a:ext>
            </a:extLst>
          </p:cNvPr>
          <p:cNvSpPr txBox="1"/>
          <p:nvPr/>
        </p:nvSpPr>
        <p:spPr>
          <a:xfrm>
            <a:off x="5393093" y="110829"/>
            <a:ext cx="65314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400" b="1" dirty="0"/>
              <a:t>Table </a:t>
            </a:r>
            <a:r>
              <a:rPr lang="en-US" sz="1400" b="1" dirty="0"/>
              <a:t>S3D</a:t>
            </a:r>
            <a:r>
              <a:rPr lang="cs-CZ" sz="1400" b="1" dirty="0"/>
              <a:t>   </a:t>
            </a:r>
            <a:r>
              <a:rPr lang="cs-CZ" sz="1400" dirty="0"/>
              <a:t>M</a:t>
            </a:r>
            <a:r>
              <a:rPr lang="en-US" sz="1400" dirty="0" err="1"/>
              <a:t>odule</a:t>
            </a:r>
            <a:r>
              <a:rPr lang="en-US" sz="1400" dirty="0"/>
              <a:t>-eigengene analysis for each large module</a:t>
            </a:r>
            <a:r>
              <a:rPr lang="cs-CZ" sz="1400" dirty="0"/>
              <a:t> in </a:t>
            </a:r>
            <a:r>
              <a:rPr lang="cs-CZ" sz="1400" dirty="0" err="1"/>
              <a:t>the</a:t>
            </a:r>
            <a:r>
              <a:rPr lang="en-US" sz="1400" dirty="0"/>
              <a:t> low </a:t>
            </a:r>
            <a:r>
              <a:rPr lang="cs-CZ" sz="1400" dirty="0"/>
              <a:t>FSI (</a:t>
            </a:r>
            <a:r>
              <a:rPr lang="cs-CZ" sz="1400" dirty="0" err="1"/>
              <a:t>Fish</a:t>
            </a:r>
            <a:r>
              <a:rPr lang="cs-CZ" sz="1400" dirty="0"/>
              <a:t> </a:t>
            </a:r>
            <a:r>
              <a:rPr lang="cs-CZ" sz="1400" dirty="0" err="1"/>
              <a:t>Stock</a:t>
            </a:r>
            <a:r>
              <a:rPr lang="cs-CZ" sz="1400" dirty="0"/>
              <a:t> Index) </a:t>
            </a:r>
            <a:r>
              <a:rPr lang="en-US" sz="1400" dirty="0"/>
              <a:t>summer</a:t>
            </a:r>
            <a:r>
              <a:rPr lang="cs-CZ" sz="1400" dirty="0"/>
              <a:t> </a:t>
            </a:r>
            <a:r>
              <a:rPr lang="cs-CZ" sz="1400" dirty="0" err="1"/>
              <a:t>planktonic</a:t>
            </a:r>
            <a:r>
              <a:rPr lang="cs-CZ" sz="1400" dirty="0"/>
              <a:t> </a:t>
            </a:r>
            <a:r>
              <a:rPr lang="cs-CZ" sz="1400" dirty="0" err="1"/>
              <a:t>cross-domain</a:t>
            </a:r>
            <a:r>
              <a:rPr lang="cs-CZ" sz="1400" dirty="0"/>
              <a:t> </a:t>
            </a:r>
            <a:r>
              <a:rPr lang="cs-CZ" sz="1400" dirty="0" err="1"/>
              <a:t>networks</a:t>
            </a:r>
            <a:r>
              <a:rPr lang="cs-CZ" sz="1400" dirty="0"/>
              <a:t>. </a:t>
            </a:r>
            <a:r>
              <a:rPr lang="cs-CZ" sz="1400" dirty="0" err="1"/>
              <a:t>Significant</a:t>
            </a:r>
            <a:r>
              <a:rPr lang="cs-CZ" sz="1400" dirty="0"/>
              <a:t> (</a:t>
            </a:r>
            <a:r>
              <a:rPr lang="cs-CZ" sz="1400" i="1" dirty="0"/>
              <a:t>p</a:t>
            </a:r>
            <a:r>
              <a:rPr lang="en-US" sz="1400" i="1" dirty="0"/>
              <a:t> </a:t>
            </a:r>
            <a:r>
              <a:rPr lang="en-US" sz="1400" dirty="0"/>
              <a:t>&lt; 0,05) Pearson correlation coefficient</a:t>
            </a:r>
            <a:r>
              <a:rPr lang="cs-CZ" sz="1400" dirty="0"/>
              <a:t>s are </a:t>
            </a:r>
            <a:r>
              <a:rPr lang="cs-CZ" sz="1400" dirty="0" err="1"/>
              <a:t>shown</a:t>
            </a:r>
            <a:r>
              <a:rPr lang="en-US" sz="1400" dirty="0"/>
              <a:t>. For the composition of individual modules see Table S4.</a:t>
            </a:r>
            <a:endParaRPr lang="en-GB" sz="14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A444E41-FC9A-AAE0-FCEA-4853F1428837}"/>
              </a:ext>
            </a:extLst>
          </p:cNvPr>
          <p:cNvGraphicFramePr>
            <a:graphicFrameLocks noGrp="1"/>
          </p:cNvGraphicFramePr>
          <p:nvPr/>
        </p:nvGraphicFramePr>
        <p:xfrm>
          <a:off x="0" y="110829"/>
          <a:ext cx="3057526" cy="3086100"/>
        </p:xfrm>
        <a:graphic>
          <a:graphicData uri="http://schemas.openxmlformats.org/drawingml/2006/table">
            <a:tbl>
              <a:tblPr firstRow="1" firstCol="1" bandRow="1"/>
              <a:tblGrid>
                <a:gridCol w="722250">
                  <a:extLst>
                    <a:ext uri="{9D8B030D-6E8A-4147-A177-3AD203B41FA5}">
                      <a16:colId xmlns:a16="http://schemas.microsoft.com/office/drawing/2014/main" val="415862220"/>
                    </a:ext>
                  </a:extLst>
                </a:gridCol>
                <a:gridCol w="449189">
                  <a:extLst>
                    <a:ext uri="{9D8B030D-6E8A-4147-A177-3AD203B41FA5}">
                      <a16:colId xmlns:a16="http://schemas.microsoft.com/office/drawing/2014/main" val="2609111675"/>
                    </a:ext>
                  </a:extLst>
                </a:gridCol>
                <a:gridCol w="449189">
                  <a:extLst>
                    <a:ext uri="{9D8B030D-6E8A-4147-A177-3AD203B41FA5}">
                      <a16:colId xmlns:a16="http://schemas.microsoft.com/office/drawing/2014/main" val="1870573864"/>
                    </a:ext>
                  </a:extLst>
                </a:gridCol>
                <a:gridCol w="449189">
                  <a:extLst>
                    <a:ext uri="{9D8B030D-6E8A-4147-A177-3AD203B41FA5}">
                      <a16:colId xmlns:a16="http://schemas.microsoft.com/office/drawing/2014/main" val="3614637729"/>
                    </a:ext>
                  </a:extLst>
                </a:gridCol>
                <a:gridCol w="538520">
                  <a:extLst>
                    <a:ext uri="{9D8B030D-6E8A-4147-A177-3AD203B41FA5}">
                      <a16:colId xmlns:a16="http://schemas.microsoft.com/office/drawing/2014/main" val="1179518979"/>
                    </a:ext>
                  </a:extLst>
                </a:gridCol>
                <a:gridCol w="449189">
                  <a:extLst>
                    <a:ext uri="{9D8B030D-6E8A-4147-A177-3AD203B41FA5}">
                      <a16:colId xmlns:a16="http://schemas.microsoft.com/office/drawing/2014/main" val="3383898044"/>
                    </a:ext>
                  </a:extLst>
                </a:gridCol>
              </a:tblGrid>
              <a:tr h="816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PHYSICAL</a:t>
                      </a:r>
                      <a:r>
                        <a:rPr lang="cs-CZ" sz="11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100" b="1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parameters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52596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Modules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Tw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O2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NL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25462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-0.90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98055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0.78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13173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38506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-0.84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80357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15107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61788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06243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01422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77209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0.84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91885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5934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-0.88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-0.81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11942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-0.84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92235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78715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63506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8359590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A359B93-42FB-28C2-7731-B4BC963E2E24}"/>
              </a:ext>
            </a:extLst>
          </p:cNvPr>
          <p:cNvGraphicFramePr>
            <a:graphicFrameLocks noGrp="1"/>
          </p:cNvGraphicFramePr>
          <p:nvPr/>
        </p:nvGraphicFramePr>
        <p:xfrm>
          <a:off x="9331" y="3193457"/>
          <a:ext cx="11487977" cy="3215621"/>
        </p:xfrm>
        <a:graphic>
          <a:graphicData uri="http://schemas.openxmlformats.org/drawingml/2006/table">
            <a:tbl>
              <a:tblPr firstRow="1" firstCol="1" bandRow="1"/>
              <a:tblGrid>
                <a:gridCol w="709126">
                  <a:extLst>
                    <a:ext uri="{9D8B030D-6E8A-4147-A177-3AD203B41FA5}">
                      <a16:colId xmlns:a16="http://schemas.microsoft.com/office/drawing/2014/main" val="815916501"/>
                    </a:ext>
                  </a:extLst>
                </a:gridCol>
                <a:gridCol w="421322">
                  <a:extLst>
                    <a:ext uri="{9D8B030D-6E8A-4147-A177-3AD203B41FA5}">
                      <a16:colId xmlns:a16="http://schemas.microsoft.com/office/drawing/2014/main" val="1570019338"/>
                    </a:ext>
                  </a:extLst>
                </a:gridCol>
                <a:gridCol w="485648">
                  <a:extLst>
                    <a:ext uri="{9D8B030D-6E8A-4147-A177-3AD203B41FA5}">
                      <a16:colId xmlns:a16="http://schemas.microsoft.com/office/drawing/2014/main" val="2629284075"/>
                    </a:ext>
                  </a:extLst>
                </a:gridCol>
                <a:gridCol w="485648">
                  <a:extLst>
                    <a:ext uri="{9D8B030D-6E8A-4147-A177-3AD203B41FA5}">
                      <a16:colId xmlns:a16="http://schemas.microsoft.com/office/drawing/2014/main" val="2958297286"/>
                    </a:ext>
                  </a:extLst>
                </a:gridCol>
                <a:gridCol w="582230">
                  <a:extLst>
                    <a:ext uri="{9D8B030D-6E8A-4147-A177-3AD203B41FA5}">
                      <a16:colId xmlns:a16="http://schemas.microsoft.com/office/drawing/2014/main" val="1087388716"/>
                    </a:ext>
                  </a:extLst>
                </a:gridCol>
                <a:gridCol w="582915">
                  <a:extLst>
                    <a:ext uri="{9D8B030D-6E8A-4147-A177-3AD203B41FA5}">
                      <a16:colId xmlns:a16="http://schemas.microsoft.com/office/drawing/2014/main" val="2987829556"/>
                    </a:ext>
                  </a:extLst>
                </a:gridCol>
                <a:gridCol w="582230">
                  <a:extLst>
                    <a:ext uri="{9D8B030D-6E8A-4147-A177-3AD203B41FA5}">
                      <a16:colId xmlns:a16="http://schemas.microsoft.com/office/drawing/2014/main" val="3808061147"/>
                    </a:ext>
                  </a:extLst>
                </a:gridCol>
                <a:gridCol w="582915">
                  <a:extLst>
                    <a:ext uri="{9D8B030D-6E8A-4147-A177-3AD203B41FA5}">
                      <a16:colId xmlns:a16="http://schemas.microsoft.com/office/drawing/2014/main" val="4235012184"/>
                    </a:ext>
                  </a:extLst>
                </a:gridCol>
                <a:gridCol w="484964">
                  <a:extLst>
                    <a:ext uri="{9D8B030D-6E8A-4147-A177-3AD203B41FA5}">
                      <a16:colId xmlns:a16="http://schemas.microsoft.com/office/drawing/2014/main" val="3980079832"/>
                    </a:ext>
                  </a:extLst>
                </a:gridCol>
                <a:gridCol w="485648">
                  <a:extLst>
                    <a:ext uri="{9D8B030D-6E8A-4147-A177-3AD203B41FA5}">
                      <a16:colId xmlns:a16="http://schemas.microsoft.com/office/drawing/2014/main" val="3302708915"/>
                    </a:ext>
                  </a:extLst>
                </a:gridCol>
                <a:gridCol w="485648">
                  <a:extLst>
                    <a:ext uri="{9D8B030D-6E8A-4147-A177-3AD203B41FA5}">
                      <a16:colId xmlns:a16="http://schemas.microsoft.com/office/drawing/2014/main" val="2813185043"/>
                    </a:ext>
                  </a:extLst>
                </a:gridCol>
                <a:gridCol w="485648">
                  <a:extLst>
                    <a:ext uri="{9D8B030D-6E8A-4147-A177-3AD203B41FA5}">
                      <a16:colId xmlns:a16="http://schemas.microsoft.com/office/drawing/2014/main" val="4260118916"/>
                    </a:ext>
                  </a:extLst>
                </a:gridCol>
                <a:gridCol w="484964">
                  <a:extLst>
                    <a:ext uri="{9D8B030D-6E8A-4147-A177-3AD203B41FA5}">
                      <a16:colId xmlns:a16="http://schemas.microsoft.com/office/drawing/2014/main" val="731351016"/>
                    </a:ext>
                  </a:extLst>
                </a:gridCol>
                <a:gridCol w="582915">
                  <a:extLst>
                    <a:ext uri="{9D8B030D-6E8A-4147-A177-3AD203B41FA5}">
                      <a16:colId xmlns:a16="http://schemas.microsoft.com/office/drawing/2014/main" val="1344083334"/>
                    </a:ext>
                  </a:extLst>
                </a:gridCol>
                <a:gridCol w="582230">
                  <a:extLst>
                    <a:ext uri="{9D8B030D-6E8A-4147-A177-3AD203B41FA5}">
                      <a16:colId xmlns:a16="http://schemas.microsoft.com/office/drawing/2014/main" val="2711874236"/>
                    </a:ext>
                  </a:extLst>
                </a:gridCol>
                <a:gridCol w="582915">
                  <a:extLst>
                    <a:ext uri="{9D8B030D-6E8A-4147-A177-3AD203B41FA5}">
                      <a16:colId xmlns:a16="http://schemas.microsoft.com/office/drawing/2014/main" val="3484319991"/>
                    </a:ext>
                  </a:extLst>
                </a:gridCol>
                <a:gridCol w="582230">
                  <a:extLst>
                    <a:ext uri="{9D8B030D-6E8A-4147-A177-3AD203B41FA5}">
                      <a16:colId xmlns:a16="http://schemas.microsoft.com/office/drawing/2014/main" val="2609434974"/>
                    </a:ext>
                  </a:extLst>
                </a:gridCol>
                <a:gridCol w="582915">
                  <a:extLst>
                    <a:ext uri="{9D8B030D-6E8A-4147-A177-3AD203B41FA5}">
                      <a16:colId xmlns:a16="http://schemas.microsoft.com/office/drawing/2014/main" val="3973811571"/>
                    </a:ext>
                  </a:extLst>
                </a:gridCol>
                <a:gridCol w="582230">
                  <a:extLst>
                    <a:ext uri="{9D8B030D-6E8A-4147-A177-3AD203B41FA5}">
                      <a16:colId xmlns:a16="http://schemas.microsoft.com/office/drawing/2014/main" val="3562132297"/>
                    </a:ext>
                  </a:extLst>
                </a:gridCol>
                <a:gridCol w="582915">
                  <a:extLst>
                    <a:ext uri="{9D8B030D-6E8A-4147-A177-3AD203B41FA5}">
                      <a16:colId xmlns:a16="http://schemas.microsoft.com/office/drawing/2014/main" val="419639065"/>
                    </a:ext>
                  </a:extLst>
                </a:gridCol>
                <a:gridCol w="550721">
                  <a:extLst>
                    <a:ext uri="{9D8B030D-6E8A-4147-A177-3AD203B41FA5}">
                      <a16:colId xmlns:a16="http://schemas.microsoft.com/office/drawing/2014/main" val="1415843652"/>
                    </a:ext>
                  </a:extLst>
                </a:gridCol>
              </a:tblGrid>
              <a:tr h="1470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0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CHEMICAL</a:t>
                      </a:r>
                      <a:r>
                        <a:rPr lang="cs-CZ" sz="11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100" b="1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parameters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7924874"/>
                  </a:ext>
                </a:extLst>
              </a:tr>
              <a:tr h="3009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Modules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CP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NP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CN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TCGFC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TC200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ICGFC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IC200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IC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TOC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DOC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POC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NH4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NO3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TNGFC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TN200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DIN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DON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PON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TP200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DOP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2305701"/>
                  </a:ext>
                </a:extLst>
              </a:tr>
              <a:tr h="1470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-0.84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-0.86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-0.92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-0.92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0552005"/>
                  </a:ext>
                </a:extLst>
              </a:tr>
              <a:tr h="1470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3073010"/>
                  </a:ext>
                </a:extLst>
              </a:tr>
              <a:tr h="1470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0.84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519101"/>
                  </a:ext>
                </a:extLst>
              </a:tr>
              <a:tr h="1470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0.92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0.84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-0.89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2098427"/>
                  </a:ext>
                </a:extLst>
              </a:tr>
              <a:tr h="1470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6081509"/>
                  </a:ext>
                </a:extLst>
              </a:tr>
              <a:tr h="1470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0.93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-0.96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3833711"/>
                  </a:ext>
                </a:extLst>
              </a:tr>
              <a:tr h="1470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-0.86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-0.87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-0.90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6309383"/>
                  </a:ext>
                </a:extLst>
              </a:tr>
              <a:tr h="1470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7051253"/>
                  </a:ext>
                </a:extLst>
              </a:tr>
              <a:tr h="1470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8607766"/>
                  </a:ext>
                </a:extLst>
              </a:tr>
              <a:tr h="1470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0.82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-0.87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8256048"/>
                  </a:ext>
                </a:extLst>
              </a:tr>
              <a:tr h="1470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-0.88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-0.88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-0.85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0.84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0.80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0.82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-0.82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7403937"/>
                  </a:ext>
                </a:extLst>
              </a:tr>
              <a:tr h="1470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0.93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-0.89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-0.84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-0.89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-0.90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-0.89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0.83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3653706"/>
                  </a:ext>
                </a:extLst>
              </a:tr>
              <a:tr h="1470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-0.80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-0.87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-0.84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-0.84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8544385"/>
                  </a:ext>
                </a:extLst>
              </a:tr>
              <a:tr h="1470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0.87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8248779"/>
                  </a:ext>
                </a:extLst>
              </a:tr>
              <a:tr h="1470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6734201"/>
                  </a:ext>
                </a:extLst>
              </a:tr>
              <a:tr h="1470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 dirty="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0.87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4853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38419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2511936-C3B3-2C6E-D99D-35AE611BD1D5}"/>
              </a:ext>
            </a:extLst>
          </p:cNvPr>
          <p:cNvGraphicFramePr>
            <a:graphicFrameLocks noGrp="1"/>
          </p:cNvGraphicFramePr>
          <p:nvPr/>
        </p:nvGraphicFramePr>
        <p:xfrm>
          <a:off x="335902" y="1147665"/>
          <a:ext cx="11187404" cy="3588822"/>
        </p:xfrm>
        <a:graphic>
          <a:graphicData uri="http://schemas.openxmlformats.org/drawingml/2006/table">
            <a:tbl>
              <a:tblPr firstRow="1" firstCol="1" bandRow="1"/>
              <a:tblGrid>
                <a:gridCol w="701236">
                  <a:extLst>
                    <a:ext uri="{9D8B030D-6E8A-4147-A177-3AD203B41FA5}">
                      <a16:colId xmlns:a16="http://schemas.microsoft.com/office/drawing/2014/main" val="3898951654"/>
                    </a:ext>
                  </a:extLst>
                </a:gridCol>
                <a:gridCol w="488385">
                  <a:extLst>
                    <a:ext uri="{9D8B030D-6E8A-4147-A177-3AD203B41FA5}">
                      <a16:colId xmlns:a16="http://schemas.microsoft.com/office/drawing/2014/main" val="16445372"/>
                    </a:ext>
                  </a:extLst>
                </a:gridCol>
                <a:gridCol w="909954">
                  <a:extLst>
                    <a:ext uri="{9D8B030D-6E8A-4147-A177-3AD203B41FA5}">
                      <a16:colId xmlns:a16="http://schemas.microsoft.com/office/drawing/2014/main" val="2723658712"/>
                    </a:ext>
                  </a:extLst>
                </a:gridCol>
                <a:gridCol w="1251617">
                  <a:extLst>
                    <a:ext uri="{9D8B030D-6E8A-4147-A177-3AD203B41FA5}">
                      <a16:colId xmlns:a16="http://schemas.microsoft.com/office/drawing/2014/main" val="94696085"/>
                    </a:ext>
                  </a:extLst>
                </a:gridCol>
                <a:gridCol w="1081474">
                  <a:extLst>
                    <a:ext uri="{9D8B030D-6E8A-4147-A177-3AD203B41FA5}">
                      <a16:colId xmlns:a16="http://schemas.microsoft.com/office/drawing/2014/main" val="1472764780"/>
                    </a:ext>
                  </a:extLst>
                </a:gridCol>
                <a:gridCol w="1089740">
                  <a:extLst>
                    <a:ext uri="{9D8B030D-6E8A-4147-A177-3AD203B41FA5}">
                      <a16:colId xmlns:a16="http://schemas.microsoft.com/office/drawing/2014/main" val="2334709558"/>
                    </a:ext>
                  </a:extLst>
                </a:gridCol>
                <a:gridCol w="1060120">
                  <a:extLst>
                    <a:ext uri="{9D8B030D-6E8A-4147-A177-3AD203B41FA5}">
                      <a16:colId xmlns:a16="http://schemas.microsoft.com/office/drawing/2014/main" val="505061053"/>
                    </a:ext>
                  </a:extLst>
                </a:gridCol>
                <a:gridCol w="1026368">
                  <a:extLst>
                    <a:ext uri="{9D8B030D-6E8A-4147-A177-3AD203B41FA5}">
                      <a16:colId xmlns:a16="http://schemas.microsoft.com/office/drawing/2014/main" val="3859390818"/>
                    </a:ext>
                  </a:extLst>
                </a:gridCol>
                <a:gridCol w="813517">
                  <a:extLst>
                    <a:ext uri="{9D8B030D-6E8A-4147-A177-3AD203B41FA5}">
                      <a16:colId xmlns:a16="http://schemas.microsoft.com/office/drawing/2014/main" val="355026523"/>
                    </a:ext>
                  </a:extLst>
                </a:gridCol>
                <a:gridCol w="657151">
                  <a:extLst>
                    <a:ext uri="{9D8B030D-6E8A-4147-A177-3AD203B41FA5}">
                      <a16:colId xmlns:a16="http://schemas.microsoft.com/office/drawing/2014/main" val="379204494"/>
                    </a:ext>
                  </a:extLst>
                </a:gridCol>
                <a:gridCol w="702614">
                  <a:extLst>
                    <a:ext uri="{9D8B030D-6E8A-4147-A177-3AD203B41FA5}">
                      <a16:colId xmlns:a16="http://schemas.microsoft.com/office/drawing/2014/main" val="3487892395"/>
                    </a:ext>
                  </a:extLst>
                </a:gridCol>
                <a:gridCol w="702614">
                  <a:extLst>
                    <a:ext uri="{9D8B030D-6E8A-4147-A177-3AD203B41FA5}">
                      <a16:colId xmlns:a16="http://schemas.microsoft.com/office/drawing/2014/main" val="350166575"/>
                    </a:ext>
                  </a:extLst>
                </a:gridCol>
                <a:gridCol w="702614">
                  <a:extLst>
                    <a:ext uri="{9D8B030D-6E8A-4147-A177-3AD203B41FA5}">
                      <a16:colId xmlns:a16="http://schemas.microsoft.com/office/drawing/2014/main" val="906720136"/>
                    </a:ext>
                  </a:extLst>
                </a:gridCol>
              </a:tblGrid>
              <a:tr h="1993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PHYTOPLANKTON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GRAZERS/ZOOPLANKTON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8680246"/>
                  </a:ext>
                </a:extLst>
              </a:tr>
              <a:tr h="1993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Modules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Chla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Phyt_biom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Bacillariophyceae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Chlorococcales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Cryptophyceae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Cyanophyceae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Desmidiaceae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Volvocales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Rotifera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Daphnia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HNF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CIL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0784609"/>
                  </a:ext>
                </a:extLst>
              </a:tr>
              <a:tr h="1993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-0.92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-0.87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-0.75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-0.86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4569620"/>
                  </a:ext>
                </a:extLst>
              </a:tr>
              <a:tr h="1993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0.97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5348870"/>
                  </a:ext>
                </a:extLst>
              </a:tr>
              <a:tr h="1993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-0.81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443110"/>
                  </a:ext>
                </a:extLst>
              </a:tr>
              <a:tr h="1993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-0.89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4860546"/>
                  </a:ext>
                </a:extLst>
              </a:tr>
              <a:tr h="1993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-0.87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-0.90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5802479"/>
                  </a:ext>
                </a:extLst>
              </a:tr>
              <a:tr h="1993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-0.84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-0.94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1919992"/>
                  </a:ext>
                </a:extLst>
              </a:tr>
              <a:tr h="1993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0.86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0.95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6895745"/>
                  </a:ext>
                </a:extLst>
              </a:tr>
              <a:tr h="1993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0.83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0.81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5998573"/>
                  </a:ext>
                </a:extLst>
              </a:tr>
              <a:tr h="1993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0588895"/>
                  </a:ext>
                </a:extLst>
              </a:tr>
              <a:tr h="1993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-0.77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-0.83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914618"/>
                  </a:ext>
                </a:extLst>
              </a:tr>
              <a:tr h="1993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2763761"/>
                  </a:ext>
                </a:extLst>
              </a:tr>
              <a:tr h="1993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0.93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6148067"/>
                  </a:ext>
                </a:extLst>
              </a:tr>
              <a:tr h="1993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-0.87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-0.87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0.89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-0.77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0.96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1694039"/>
                  </a:ext>
                </a:extLst>
              </a:tr>
              <a:tr h="1993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0.82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0.92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9842454"/>
                  </a:ext>
                </a:extLst>
              </a:tr>
              <a:tr h="1993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0.85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7743501"/>
                  </a:ext>
                </a:extLst>
              </a:tr>
              <a:tr h="1993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0.85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6391104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6E967720-B869-0346-4E6E-926B66D7CAA2}"/>
              </a:ext>
            </a:extLst>
          </p:cNvPr>
          <p:cNvSpPr txBox="1"/>
          <p:nvPr/>
        </p:nvSpPr>
        <p:spPr>
          <a:xfrm>
            <a:off x="335902" y="4859793"/>
            <a:ext cx="115413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Table </a:t>
            </a:r>
            <a:r>
              <a:rPr lang="en-US" sz="1400" b="1" dirty="0"/>
              <a:t>2E</a:t>
            </a:r>
            <a:r>
              <a:rPr lang="cs-CZ" sz="1400" b="1" dirty="0"/>
              <a:t>   </a:t>
            </a:r>
            <a:r>
              <a:rPr lang="cs-CZ" sz="1400" dirty="0"/>
              <a:t>M</a:t>
            </a:r>
            <a:r>
              <a:rPr lang="en-US" sz="1400" dirty="0" err="1"/>
              <a:t>odule</a:t>
            </a:r>
            <a:r>
              <a:rPr lang="en-US" sz="1400" dirty="0"/>
              <a:t>-eigengene analysis for each large module</a:t>
            </a:r>
            <a:r>
              <a:rPr lang="cs-CZ" sz="1400" dirty="0"/>
              <a:t> in </a:t>
            </a:r>
            <a:r>
              <a:rPr lang="cs-CZ" sz="1400" dirty="0" err="1"/>
              <a:t>the</a:t>
            </a:r>
            <a:r>
              <a:rPr lang="en-US" sz="1400" dirty="0"/>
              <a:t> low </a:t>
            </a:r>
            <a:r>
              <a:rPr lang="cs-CZ" sz="1400" dirty="0"/>
              <a:t>FSI (</a:t>
            </a:r>
            <a:r>
              <a:rPr lang="cs-CZ" sz="1400" dirty="0" err="1"/>
              <a:t>Fish</a:t>
            </a:r>
            <a:r>
              <a:rPr lang="cs-CZ" sz="1400" dirty="0"/>
              <a:t> </a:t>
            </a:r>
            <a:r>
              <a:rPr lang="cs-CZ" sz="1400" dirty="0" err="1"/>
              <a:t>Stock</a:t>
            </a:r>
            <a:r>
              <a:rPr lang="cs-CZ" sz="1400" dirty="0"/>
              <a:t> Index) </a:t>
            </a:r>
            <a:r>
              <a:rPr lang="en-US" sz="1400" dirty="0"/>
              <a:t>summer</a:t>
            </a:r>
            <a:r>
              <a:rPr lang="cs-CZ" sz="1400" dirty="0"/>
              <a:t> </a:t>
            </a:r>
            <a:r>
              <a:rPr lang="cs-CZ" sz="1400" dirty="0" err="1"/>
              <a:t>planktonic</a:t>
            </a:r>
            <a:r>
              <a:rPr lang="cs-CZ" sz="1400" dirty="0"/>
              <a:t> </a:t>
            </a:r>
            <a:r>
              <a:rPr lang="cs-CZ" sz="1400" dirty="0" err="1"/>
              <a:t>cross-domain</a:t>
            </a:r>
            <a:r>
              <a:rPr lang="cs-CZ" sz="1400" dirty="0"/>
              <a:t> </a:t>
            </a:r>
            <a:r>
              <a:rPr lang="cs-CZ" sz="1400" dirty="0" err="1"/>
              <a:t>networks</a:t>
            </a:r>
            <a:r>
              <a:rPr lang="cs-CZ" sz="1400" dirty="0"/>
              <a:t>. </a:t>
            </a:r>
            <a:r>
              <a:rPr lang="cs-CZ" sz="1400" dirty="0" err="1"/>
              <a:t>Significant</a:t>
            </a:r>
            <a:r>
              <a:rPr lang="cs-CZ" sz="1400" dirty="0"/>
              <a:t> (</a:t>
            </a:r>
            <a:r>
              <a:rPr lang="cs-CZ" sz="1400" i="1" dirty="0"/>
              <a:t>p</a:t>
            </a:r>
            <a:r>
              <a:rPr lang="en-US" sz="1400" i="1" dirty="0"/>
              <a:t> </a:t>
            </a:r>
            <a:r>
              <a:rPr lang="en-US" sz="1400" dirty="0"/>
              <a:t>&lt; 0,05) Pearson correlation coefficient</a:t>
            </a:r>
            <a:r>
              <a:rPr lang="cs-CZ" sz="1400" dirty="0"/>
              <a:t>s are </a:t>
            </a:r>
            <a:r>
              <a:rPr lang="cs-CZ" sz="1400" dirty="0" err="1"/>
              <a:t>shown</a:t>
            </a:r>
            <a:r>
              <a:rPr lang="en-US" sz="1400" dirty="0"/>
              <a:t>. For the composition of individual modules see Table S4.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1386995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1699</Words>
  <Application>Microsoft Office PowerPoint</Application>
  <PresentationFormat>Widescreen</PresentationFormat>
  <Paragraphs>1317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Dagmara Sirova</dc:creator>
  <cp:lastModifiedBy>Dagmara Sirova</cp:lastModifiedBy>
  <cp:revision>1</cp:revision>
  <dcterms:created xsi:type="dcterms:W3CDTF">2023-07-27T12:27:18Z</dcterms:created>
  <dcterms:modified xsi:type="dcterms:W3CDTF">2023-07-27T12:27:44Z</dcterms:modified>
</cp:coreProperties>
</file>