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56" r:id="rId14"/>
    <p:sldId id="257" r:id="rId15"/>
    <p:sldId id="266" r:id="rId16"/>
    <p:sldId id="267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E29B3C-8AA8-46E4-94E6-0741178C8D62}" v="99" dt="2023-07-27T11:17:47.6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16" autoAdjust="0"/>
    <p:restoredTop sz="94660"/>
  </p:normalViewPr>
  <p:slideViewPr>
    <p:cSldViewPr snapToGrid="0">
      <p:cViewPr varScale="1">
        <p:scale>
          <a:sx n="82" d="100"/>
          <a:sy n="82" d="100"/>
        </p:scale>
        <p:origin x="74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238BF-B7B9-8766-5147-201990DE8A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0F0980-103A-6904-3BFA-035C787D4D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2420A-59BB-1B96-DB88-F0AD2D500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5175-A436-4605-AA99-933D5C1CFD0F}" type="datetimeFigureOut">
              <a:rPr lang="pt-BR" smtClean="0"/>
              <a:t>27/07/2023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38611-7A5A-9550-E34F-729B7F3CE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CA4001-9613-8E2A-E90E-3972BDAA8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56B2-1A86-4FA6-A716-B0ABB74C6F8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894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31538-BAD9-7520-0921-ABAF55D37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F5D378-A1AD-ADF7-191E-BD7120181D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15A54-A578-335E-F451-BF6029861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5175-A436-4605-AA99-933D5C1CFD0F}" type="datetimeFigureOut">
              <a:rPr lang="pt-BR" smtClean="0"/>
              <a:t>27/07/2023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FA888-3A54-49CB-46E4-3B461B82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0E97C-49E8-F4DB-A111-919304670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56B2-1A86-4FA6-A716-B0ABB74C6F8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048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977377-AC39-B7E5-1D65-57F0CEA575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8FEE04-A96E-2685-8BBC-2E7A63D31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9F568-44B0-A1A8-73B6-B09649AFA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5175-A436-4605-AA99-933D5C1CFD0F}" type="datetimeFigureOut">
              <a:rPr lang="pt-BR" smtClean="0"/>
              <a:t>27/07/2023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7BA62-8223-ECCA-2238-40C4A6DA8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67A60-03E2-7F8F-2E0E-353515801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56B2-1A86-4FA6-A716-B0ABB74C6F8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3717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1868E-BE00-6CB3-3799-086CA0736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163FE-EB1D-3C90-ED7F-9B27ECB51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45E7C-B5D6-9F8E-3339-2A54AC0BB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5175-A436-4605-AA99-933D5C1CFD0F}" type="datetimeFigureOut">
              <a:rPr lang="pt-BR" smtClean="0"/>
              <a:t>27/07/2023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E5545-4F1C-EF6C-AD33-639330113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7B2D4-D608-8E08-BFFD-26CDFFF96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56B2-1A86-4FA6-A716-B0ABB74C6F8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60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ABBE6-8E4F-7591-ECBB-C7AA48F30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C547F-51EC-E0D9-F2CC-24915D45C7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2496F-DCCE-F5FE-639F-F2C41650A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5175-A436-4605-AA99-933D5C1CFD0F}" type="datetimeFigureOut">
              <a:rPr lang="pt-BR" smtClean="0"/>
              <a:t>27/07/2023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73B51-2EDD-BF1D-91C6-06ABEB14D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CA9AE-C629-8FC3-D55C-19ED7BF72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56B2-1A86-4FA6-A716-B0ABB74C6F8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1605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133D2-9337-A9E1-FE64-D744A5D9B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9503C-CEF6-8A19-07EB-C6FDCB7AA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3E2ED4-E2DD-D840-4C52-86166DE67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8A0EE-790E-82A0-F686-2ED83E273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5175-A436-4605-AA99-933D5C1CFD0F}" type="datetimeFigureOut">
              <a:rPr lang="pt-BR" smtClean="0"/>
              <a:t>27/07/2023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50BA7-1CC8-A246-3CA4-1866D8702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579B2D-CF47-BB71-1CA6-0A6503264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56B2-1A86-4FA6-A716-B0ABB74C6F8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15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BEE59-73C7-7846-AF8C-7FA8BA8A6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C9C1AF-8F2C-A606-27A6-B15259910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D8AC23-F6EA-97BB-003F-55A8C86680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2C2F7-6967-A150-5B8E-B639F471E1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C5953C-1463-B57A-F372-E36D8AA1F3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F0A54-502F-89CC-0A06-57EB0BE17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5175-A436-4605-AA99-933D5C1CFD0F}" type="datetimeFigureOut">
              <a:rPr lang="pt-BR" smtClean="0"/>
              <a:t>27/07/2023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680ED-DE45-6E47-B538-79EA46C02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B85751-A122-38D0-8746-EF2571C30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56B2-1A86-4FA6-A716-B0ABB74C6F8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682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D4AF1-3C21-F1A1-683F-7786C2A99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0AD4A0-A165-362F-F0EB-800BAB923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5175-A436-4605-AA99-933D5C1CFD0F}" type="datetimeFigureOut">
              <a:rPr lang="pt-BR" smtClean="0"/>
              <a:t>27/07/2023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7529-DE91-CB26-F03D-520603385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CE03C0-B7E2-5479-CEDC-E469AB0F0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56B2-1A86-4FA6-A716-B0ABB74C6F8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4278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2F4B70-1357-082C-ED74-48C908D86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5175-A436-4605-AA99-933D5C1CFD0F}" type="datetimeFigureOut">
              <a:rPr lang="pt-BR" smtClean="0"/>
              <a:t>27/07/2023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FB4706-3498-B62D-1B06-7ABB7383D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13E00D-718C-CC37-CCAF-8A15C5B5A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56B2-1A86-4FA6-A716-B0ABB74C6F8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4015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9C7A-5E93-6079-1BBB-1B7CB7A2F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1CE0D-9916-704B-B842-180F33234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85DB20-3186-0BAF-8789-5BE7B7669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362BA-FFFD-2C4E-5644-4C748E3D7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5175-A436-4605-AA99-933D5C1CFD0F}" type="datetimeFigureOut">
              <a:rPr lang="pt-BR" smtClean="0"/>
              <a:t>27/07/2023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52625B-0F6B-79E4-A899-A0B183ACD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19657D-4067-1B5E-7E60-3FFD2D66B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56B2-1A86-4FA6-A716-B0ABB74C6F8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0895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91B5D-7603-3FDC-1039-D40F72AA8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30BD36-5CB2-8C86-D3C0-1DAFB68957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2F25EF-EF9D-7ADB-165E-9B62FADA90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B0DAF3-1873-E203-0CDE-FE538FE81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5175-A436-4605-AA99-933D5C1CFD0F}" type="datetimeFigureOut">
              <a:rPr lang="pt-BR" smtClean="0"/>
              <a:t>27/07/2023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7D8AED-DC5D-5C54-5146-793D34551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805B6C-D15B-4B98-A3EE-758A6F76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56B2-1A86-4FA6-A716-B0ABB74C6F8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125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510CAF-DF5F-E1D3-80BB-793DADCD3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2D8DC5-DCC4-7F50-2D19-AF5DC955AB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7C6D6-195A-723A-0699-09C97D0D7C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55175-A436-4605-AA99-933D5C1CFD0F}" type="datetimeFigureOut">
              <a:rPr lang="pt-BR" smtClean="0"/>
              <a:t>27/07/2023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ADEE18-BD5E-0A81-23C5-5084BC605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5ADDC-B84A-5961-22E2-E86015139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056B2-1A86-4FA6-A716-B0ABB74C6F8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2063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A9B7575-25F0-71CD-18CC-9ADDEEF2A8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67" b="5225"/>
          <a:stretch/>
        </p:blipFill>
        <p:spPr bwMode="auto">
          <a:xfrm>
            <a:off x="138908" y="3361271"/>
            <a:ext cx="4006146" cy="3279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21920"/>
            <a:ext cx="11974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b="1" dirty="0"/>
              <a:t>Fig. S1</a:t>
            </a:r>
            <a:r>
              <a:rPr lang="cs-CZ" sz="1200" b="1" dirty="0"/>
              <a:t>A</a:t>
            </a:r>
            <a:r>
              <a:rPr lang="pt-BR" sz="1200" b="1" dirty="0"/>
              <a:t> </a:t>
            </a:r>
            <a:r>
              <a:rPr lang="pt-BR" sz="1200" dirty="0"/>
              <a:t>The richness (Chao 1) and diversity (Shannon) of bacterioplankton during the low FSI (Fish Stock Index) state in the Kv</a:t>
            </a:r>
            <a:r>
              <a:rPr lang="cs-CZ" sz="1200" dirty="0" err="1"/>
              <a:t>ítkovický</a:t>
            </a:r>
            <a:r>
              <a:rPr lang="cs-CZ" sz="1200" dirty="0"/>
              <a:t> </a:t>
            </a:r>
            <a:r>
              <a:rPr lang="cs-CZ" sz="1200" dirty="0" err="1"/>
              <a:t>pond</a:t>
            </a:r>
            <a:r>
              <a:rPr lang="cs-CZ" sz="1200" dirty="0"/>
              <a:t>. </a:t>
            </a:r>
            <a:r>
              <a:rPr lang="cs-CZ" sz="1200" dirty="0" err="1"/>
              <a:t>The</a:t>
            </a:r>
            <a:r>
              <a:rPr lang="cs-CZ" sz="1200" dirty="0"/>
              <a:t> box-</a:t>
            </a:r>
            <a:r>
              <a:rPr lang="cs-CZ" sz="1200" dirty="0" err="1"/>
              <a:t>plots</a:t>
            </a:r>
            <a:r>
              <a:rPr lang="cs-CZ" sz="1200" dirty="0"/>
              <a:t> in top </a:t>
            </a:r>
            <a:r>
              <a:rPr lang="cs-CZ" sz="1200" dirty="0" err="1"/>
              <a:t>panels</a:t>
            </a:r>
            <a:r>
              <a:rPr lang="cs-CZ" sz="1200" dirty="0"/>
              <a:t> show </a:t>
            </a:r>
            <a:r>
              <a:rPr lang="cs-CZ" sz="1200" dirty="0" err="1"/>
              <a:t>monthly</a:t>
            </a:r>
            <a:r>
              <a:rPr lang="pt-BR" sz="1200" dirty="0"/>
              <a:t> </a:t>
            </a:r>
            <a:r>
              <a:rPr lang="cs-CZ" sz="1200" dirty="0" err="1"/>
              <a:t>averages</a:t>
            </a:r>
            <a:r>
              <a:rPr lang="cs-CZ" sz="1200" dirty="0"/>
              <a:t>, minima and maxima, </a:t>
            </a:r>
            <a:r>
              <a:rPr lang="cs-CZ" sz="1200" dirty="0" err="1"/>
              <a:t>from</a:t>
            </a:r>
            <a:r>
              <a:rPr lang="cs-CZ" sz="1200" dirty="0"/>
              <a:t> </a:t>
            </a:r>
            <a:r>
              <a:rPr lang="cs-CZ" sz="1200" dirty="0" err="1"/>
              <a:t>April</a:t>
            </a:r>
            <a:r>
              <a:rPr lang="cs-CZ" sz="1200" dirty="0"/>
              <a:t> (A) to August and </a:t>
            </a:r>
            <a:r>
              <a:rPr lang="cs-CZ" sz="1200" dirty="0" err="1"/>
              <a:t>September</a:t>
            </a:r>
            <a:r>
              <a:rPr lang="cs-CZ" sz="1200" dirty="0"/>
              <a:t> (E).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bottom</a:t>
            </a:r>
            <a:r>
              <a:rPr lang="cs-CZ" sz="1200" dirty="0"/>
              <a:t> </a:t>
            </a:r>
            <a:r>
              <a:rPr lang="cs-CZ" sz="1200" dirty="0" err="1"/>
              <a:t>panels</a:t>
            </a:r>
            <a:r>
              <a:rPr lang="cs-CZ" sz="1200" dirty="0"/>
              <a:t> show </a:t>
            </a:r>
            <a:r>
              <a:rPr lang="cs-CZ" sz="1200" dirty="0" err="1"/>
              <a:t>values</a:t>
            </a:r>
            <a:r>
              <a:rPr lang="cs-CZ" sz="1200" dirty="0"/>
              <a:t> </a:t>
            </a:r>
            <a:r>
              <a:rPr lang="cs-CZ" sz="1200" dirty="0" err="1"/>
              <a:t>for</a:t>
            </a:r>
            <a:r>
              <a:rPr lang="cs-CZ" sz="1200" dirty="0"/>
              <a:t> </a:t>
            </a:r>
            <a:r>
              <a:rPr lang="cs-CZ" sz="1200" dirty="0" err="1"/>
              <a:t>all</a:t>
            </a:r>
            <a:r>
              <a:rPr lang="cs-CZ" sz="1200" dirty="0"/>
              <a:t> </a:t>
            </a:r>
            <a:r>
              <a:rPr lang="cs-CZ" sz="1200" dirty="0" err="1"/>
              <a:t>conducted</a:t>
            </a:r>
            <a:r>
              <a:rPr lang="cs-CZ" sz="1200" dirty="0"/>
              <a:t> </a:t>
            </a:r>
            <a:r>
              <a:rPr lang="cs-CZ" sz="1200" dirty="0" err="1"/>
              <a:t>bi-weekly</a:t>
            </a:r>
            <a:r>
              <a:rPr lang="cs-CZ" sz="1200" dirty="0"/>
              <a:t> </a:t>
            </a:r>
            <a:r>
              <a:rPr lang="cs-CZ" sz="1200" dirty="0" err="1"/>
              <a:t>samplings</a:t>
            </a:r>
            <a:r>
              <a:rPr lang="cs-CZ" sz="1200" dirty="0"/>
              <a:t>, </a:t>
            </a:r>
            <a:r>
              <a:rPr lang="cs-CZ" sz="1200" dirty="0" err="1"/>
              <a:t>from</a:t>
            </a:r>
            <a:r>
              <a:rPr lang="cs-CZ" sz="1200" dirty="0"/>
              <a:t> 3rd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April</a:t>
            </a:r>
            <a:r>
              <a:rPr lang="cs-CZ" sz="1200" dirty="0"/>
              <a:t> (FPF1) to 18th </a:t>
            </a:r>
            <a:r>
              <a:rPr lang="cs-CZ" sz="1200" dirty="0" err="1"/>
              <a:t>September</a:t>
            </a:r>
            <a:r>
              <a:rPr lang="cs-CZ" sz="1200" dirty="0"/>
              <a:t> (FPF12). </a:t>
            </a:r>
            <a:r>
              <a:rPr lang="cs-CZ" sz="1200" dirty="0" err="1"/>
              <a:t>Significant</a:t>
            </a:r>
            <a:r>
              <a:rPr lang="cs-CZ" sz="1200" dirty="0"/>
              <a:t> </a:t>
            </a:r>
            <a:r>
              <a:rPr lang="cs-CZ" sz="1200" dirty="0" err="1"/>
              <a:t>effect</a:t>
            </a:r>
            <a:r>
              <a:rPr lang="cs-CZ" sz="1200" dirty="0"/>
              <a:t>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progressing</a:t>
            </a:r>
            <a:r>
              <a:rPr lang="cs-CZ" sz="1200" dirty="0"/>
              <a:t> </a:t>
            </a:r>
            <a:r>
              <a:rPr lang="cs-CZ" sz="1200" dirty="0" err="1"/>
              <a:t>season</a:t>
            </a:r>
            <a:r>
              <a:rPr lang="cs-CZ" sz="1200" dirty="0"/>
              <a:t> on </a:t>
            </a:r>
            <a:r>
              <a:rPr lang="cs-CZ" sz="1200" dirty="0" err="1"/>
              <a:t>the</a:t>
            </a:r>
            <a:r>
              <a:rPr lang="cs-CZ" sz="1200" dirty="0"/>
              <a:t> beta-diversity </a:t>
            </a:r>
            <a:r>
              <a:rPr lang="cs-CZ" sz="1200" dirty="0" err="1"/>
              <a:t>was</a:t>
            </a:r>
            <a:r>
              <a:rPr lang="cs-CZ" sz="1200" dirty="0"/>
              <a:t> </a:t>
            </a:r>
            <a:r>
              <a:rPr lang="cs-CZ" sz="1200" dirty="0" err="1"/>
              <a:t>observed</a:t>
            </a:r>
            <a:r>
              <a:rPr lang="cs-CZ" sz="1200" dirty="0"/>
              <a:t> (PERMANOVA, </a:t>
            </a:r>
            <a:r>
              <a:rPr lang="cs-CZ" sz="1200" i="1" dirty="0"/>
              <a:t>F</a:t>
            </a:r>
            <a:r>
              <a:rPr lang="cs-CZ" sz="1200" dirty="0"/>
              <a:t> = 1.71, </a:t>
            </a:r>
            <a:r>
              <a:rPr lang="cs-CZ" sz="1200" i="1" dirty="0"/>
              <a:t>p </a:t>
            </a:r>
            <a:r>
              <a:rPr lang="cs-CZ" sz="1200" dirty="0"/>
              <a:t>= 0.04).</a:t>
            </a:r>
            <a:endParaRPr lang="en-US" sz="1200" dirty="0"/>
          </a:p>
        </p:txBody>
      </p:sp>
      <p:pic>
        <p:nvPicPr>
          <p:cNvPr id="2052" name="Picture 4" descr="https://www.microbiomeanalyst.ca/MicrobiomeAnalyst/resources/users/guest2033526206778803539tmp/alpha_diverbox_1.png?pfdrid_c=tru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46"/>
          <a:stretch/>
        </p:blipFill>
        <p:spPr bwMode="auto">
          <a:xfrm>
            <a:off x="349726" y="729277"/>
            <a:ext cx="2036656" cy="259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microbiomeanalyst.ca/MicrobiomeAnalyst/resources/users/guest2033526206778803539tmp/alpha_diverbox_2.png?pfdrid_c=tru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1"/>
          <a:stretch/>
        </p:blipFill>
        <p:spPr bwMode="auto">
          <a:xfrm>
            <a:off x="2048811" y="736452"/>
            <a:ext cx="2036656" cy="262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0362767-729E-C966-D9FD-E0EE76B64CAB}"/>
              </a:ext>
            </a:extLst>
          </p:cNvPr>
          <p:cNvCxnSpPr>
            <a:cxnSpLocks/>
          </p:cNvCxnSpPr>
          <p:nvPr/>
        </p:nvCxnSpPr>
        <p:spPr>
          <a:xfrm>
            <a:off x="622690" y="3870773"/>
            <a:ext cx="297320" cy="2396000"/>
          </a:xfrm>
          <a:prstGeom prst="line">
            <a:avLst/>
          </a:prstGeom>
          <a:ln w="95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DF81D0-3D01-6393-3918-F9796A492F80}"/>
              </a:ext>
            </a:extLst>
          </p:cNvPr>
          <p:cNvCxnSpPr>
            <a:cxnSpLocks/>
          </p:cNvCxnSpPr>
          <p:nvPr/>
        </p:nvCxnSpPr>
        <p:spPr>
          <a:xfrm flipH="1">
            <a:off x="920010" y="5772501"/>
            <a:ext cx="280491" cy="454395"/>
          </a:xfrm>
          <a:prstGeom prst="line">
            <a:avLst/>
          </a:prstGeom>
          <a:ln w="95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9BEC15-1B7F-FC8E-5266-CE327A049180}"/>
              </a:ext>
            </a:extLst>
          </p:cNvPr>
          <p:cNvCxnSpPr>
            <a:cxnSpLocks/>
          </p:cNvCxnSpPr>
          <p:nvPr/>
        </p:nvCxnSpPr>
        <p:spPr>
          <a:xfrm flipH="1">
            <a:off x="1200501" y="5486400"/>
            <a:ext cx="297320" cy="286101"/>
          </a:xfrm>
          <a:prstGeom prst="line">
            <a:avLst/>
          </a:prstGeom>
          <a:ln w="95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A0F6AE3-3DFF-3B1A-6A76-8026E69992DD}"/>
              </a:ext>
            </a:extLst>
          </p:cNvPr>
          <p:cNvCxnSpPr>
            <a:cxnSpLocks/>
          </p:cNvCxnSpPr>
          <p:nvPr/>
        </p:nvCxnSpPr>
        <p:spPr>
          <a:xfrm flipH="1">
            <a:off x="1497821" y="4835661"/>
            <a:ext cx="280491" cy="650739"/>
          </a:xfrm>
          <a:prstGeom prst="line">
            <a:avLst/>
          </a:prstGeom>
          <a:ln w="95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285E842-25ED-994B-80A5-B4BBB53C889E}"/>
              </a:ext>
            </a:extLst>
          </p:cNvPr>
          <p:cNvCxnSpPr>
            <a:cxnSpLocks/>
          </p:cNvCxnSpPr>
          <p:nvPr/>
        </p:nvCxnSpPr>
        <p:spPr>
          <a:xfrm flipH="1" flipV="1">
            <a:off x="1778312" y="4838643"/>
            <a:ext cx="297320" cy="47507"/>
          </a:xfrm>
          <a:prstGeom prst="line">
            <a:avLst/>
          </a:prstGeom>
          <a:ln w="95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92FD972-73C3-6AF6-F6A6-602F599F5135}"/>
              </a:ext>
            </a:extLst>
          </p:cNvPr>
          <p:cNvCxnSpPr>
            <a:cxnSpLocks/>
          </p:cNvCxnSpPr>
          <p:nvPr/>
        </p:nvCxnSpPr>
        <p:spPr>
          <a:xfrm flipH="1">
            <a:off x="2157883" y="4835661"/>
            <a:ext cx="228499" cy="47507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7DE88A4-4BE3-A5E9-3BFA-EB5949C81E75}"/>
              </a:ext>
            </a:extLst>
          </p:cNvPr>
          <p:cNvCxnSpPr>
            <a:cxnSpLocks/>
          </p:cNvCxnSpPr>
          <p:nvPr/>
        </p:nvCxnSpPr>
        <p:spPr>
          <a:xfrm flipH="1">
            <a:off x="2431352" y="4409315"/>
            <a:ext cx="249824" cy="375858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96E2E3B-A1D2-3C5C-E74F-37CFAFBEA3E3}"/>
              </a:ext>
            </a:extLst>
          </p:cNvPr>
          <p:cNvCxnSpPr>
            <a:cxnSpLocks/>
          </p:cNvCxnSpPr>
          <p:nvPr/>
        </p:nvCxnSpPr>
        <p:spPr>
          <a:xfrm flipV="1">
            <a:off x="2690259" y="3710939"/>
            <a:ext cx="310917" cy="679326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2576BEC-7E9B-873D-4C38-835FF07A8681}"/>
              </a:ext>
            </a:extLst>
          </p:cNvPr>
          <p:cNvCxnSpPr>
            <a:cxnSpLocks/>
          </p:cNvCxnSpPr>
          <p:nvPr/>
        </p:nvCxnSpPr>
        <p:spPr>
          <a:xfrm>
            <a:off x="3016185" y="3710939"/>
            <a:ext cx="299419" cy="2549823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831FFAE-19CB-846C-93FC-42BE9427E3A0}"/>
              </a:ext>
            </a:extLst>
          </p:cNvPr>
          <p:cNvCxnSpPr>
            <a:cxnSpLocks/>
          </p:cNvCxnSpPr>
          <p:nvPr/>
        </p:nvCxnSpPr>
        <p:spPr>
          <a:xfrm flipH="1">
            <a:off x="3308106" y="3870773"/>
            <a:ext cx="300913" cy="2389989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84DD32C-2AD4-5F0C-2D2D-90D016CCA2C7}"/>
              </a:ext>
            </a:extLst>
          </p:cNvPr>
          <p:cNvCxnSpPr>
            <a:cxnSpLocks/>
          </p:cNvCxnSpPr>
          <p:nvPr/>
        </p:nvCxnSpPr>
        <p:spPr>
          <a:xfrm flipH="1">
            <a:off x="3617285" y="3851723"/>
            <a:ext cx="295064" cy="0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5FD78ADD-5187-E696-2AE2-4AA8CF4FD4E5}"/>
              </a:ext>
            </a:extLst>
          </p:cNvPr>
          <p:cNvGrpSpPr/>
          <p:nvPr/>
        </p:nvGrpSpPr>
        <p:grpSpPr>
          <a:xfrm>
            <a:off x="4256157" y="3361271"/>
            <a:ext cx="4670217" cy="3279396"/>
            <a:chOff x="4236399" y="3355533"/>
            <a:chExt cx="4689976" cy="3338578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03587FE7-B5CC-4286-3939-07611729DE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86"/>
            <a:stretch/>
          </p:blipFill>
          <p:spPr bwMode="auto">
            <a:xfrm>
              <a:off x="4236399" y="3355533"/>
              <a:ext cx="4689976" cy="3338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A7329C6-E52F-B6B2-161D-5DF5A501642E}"/>
                </a:ext>
              </a:extLst>
            </p:cNvPr>
            <p:cNvCxnSpPr>
              <a:cxnSpLocks/>
            </p:cNvCxnSpPr>
            <p:nvPr/>
          </p:nvCxnSpPr>
          <p:spPr>
            <a:xfrm>
              <a:off x="4722095" y="3717804"/>
              <a:ext cx="304730" cy="2586126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52253BC-49E3-5F9E-8734-FFB2E3E14A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17826" y="5333703"/>
              <a:ext cx="311413" cy="1008255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580280F-7E1B-5976-AD07-662AB04ECC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17983" y="5033840"/>
              <a:ext cx="304865" cy="318248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E0D3ABA-A0AB-D046-E483-FAD485B5B8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48143" y="4361631"/>
              <a:ext cx="309952" cy="676550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B9EE227-9171-1CC2-0351-7EA7D30CE7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31378" y="4300774"/>
              <a:ext cx="302298" cy="100977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EB89EE4-9995-7C23-5743-0550445C62C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51510" y="4285899"/>
              <a:ext cx="286986" cy="75732"/>
            </a:xfrm>
            <a:prstGeom prst="line">
              <a:avLst/>
            </a:prstGeom>
            <a:ln w="952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F88C3D1F-DC67-500B-1F0E-79BDC76EEC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56330" y="4162483"/>
              <a:ext cx="275581" cy="227782"/>
            </a:xfrm>
            <a:prstGeom prst="line">
              <a:avLst/>
            </a:prstGeom>
            <a:ln w="952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21" name="Straight Connector 5120">
              <a:extLst>
                <a:ext uri="{FF2B5EF4-FFF2-40B4-BE49-F238E27FC236}">
                  <a16:creationId xmlns:a16="http://schemas.microsoft.com/office/drawing/2014/main" id="{9DEF83B5-F29C-0755-7B63-4D824F46BE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49745" y="3851723"/>
              <a:ext cx="315432" cy="310760"/>
            </a:xfrm>
            <a:prstGeom prst="line">
              <a:avLst/>
            </a:prstGeom>
            <a:ln w="952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27" name="Straight Connector 5126">
              <a:extLst>
                <a:ext uri="{FF2B5EF4-FFF2-40B4-BE49-F238E27FC236}">
                  <a16:creationId xmlns:a16="http://schemas.microsoft.com/office/drawing/2014/main" id="{9181D823-B9DE-1471-DC79-711DF79392F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65177" y="3851723"/>
              <a:ext cx="312161" cy="1695637"/>
            </a:xfrm>
            <a:prstGeom prst="line">
              <a:avLst/>
            </a:prstGeom>
            <a:ln w="952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30" name="Straight Connector 5129">
              <a:extLst>
                <a:ext uri="{FF2B5EF4-FFF2-40B4-BE49-F238E27FC236}">
                  <a16:creationId xmlns:a16="http://schemas.microsoft.com/office/drawing/2014/main" id="{808C5171-8F48-240D-C3B2-FF7827F093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58361" y="3622766"/>
              <a:ext cx="322654" cy="1924594"/>
            </a:xfrm>
            <a:prstGeom prst="line">
              <a:avLst/>
            </a:prstGeom>
            <a:ln w="952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32" name="Straight Connector 5131">
              <a:extLst>
                <a:ext uri="{FF2B5EF4-FFF2-40B4-BE49-F238E27FC236}">
                  <a16:creationId xmlns:a16="http://schemas.microsoft.com/office/drawing/2014/main" id="{B72E7BCC-82AA-BBE6-F338-32364ECBA160}"/>
                </a:ext>
              </a:extLst>
            </p:cNvPr>
            <p:cNvCxnSpPr>
              <a:cxnSpLocks/>
            </p:cNvCxnSpPr>
            <p:nvPr/>
          </p:nvCxnSpPr>
          <p:spPr>
            <a:xfrm>
              <a:off x="7770522" y="3622766"/>
              <a:ext cx="312161" cy="663133"/>
            </a:xfrm>
            <a:prstGeom prst="line">
              <a:avLst/>
            </a:prstGeom>
            <a:ln w="952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190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592B972-704D-43CA-38EA-5A503A492FC8}"/>
              </a:ext>
            </a:extLst>
          </p:cNvPr>
          <p:cNvGrpSpPr/>
          <p:nvPr/>
        </p:nvGrpSpPr>
        <p:grpSpPr>
          <a:xfrm>
            <a:off x="0" y="513263"/>
            <a:ext cx="7816133" cy="5899867"/>
            <a:chOff x="0" y="1182140"/>
            <a:chExt cx="4657030" cy="448881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5A864C4-D9FC-C523-A088-1311E1C7F1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92275"/>
            <a:stretch/>
          </p:blipFill>
          <p:spPr>
            <a:xfrm>
              <a:off x="0" y="1187046"/>
              <a:ext cx="941871" cy="448390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6D9764F-20DB-7076-725F-10A152DB54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9521" r="8"/>
            <a:stretch/>
          </p:blipFill>
          <p:spPr>
            <a:xfrm>
              <a:off x="941871" y="1182140"/>
              <a:ext cx="3715159" cy="448390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35CE6A7-DE22-6E46-5EDB-0774F6BB07F7}"/>
              </a:ext>
            </a:extLst>
          </p:cNvPr>
          <p:cNvSpPr txBox="1"/>
          <p:nvPr/>
        </p:nvSpPr>
        <p:spPr>
          <a:xfrm>
            <a:off x="8042625" y="596347"/>
            <a:ext cx="39558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dirty="0" err="1"/>
              <a:t>Fig</a:t>
            </a:r>
            <a:r>
              <a:rPr lang="cs-CZ" sz="1200" b="1" dirty="0"/>
              <a:t>. S3C </a:t>
            </a:r>
            <a:r>
              <a:rPr lang="cs-CZ" sz="1200" dirty="0"/>
              <a:t>C</a:t>
            </a:r>
            <a:r>
              <a:rPr lang="en-US" sz="1200" dirty="0" err="1"/>
              <a:t>orrelation</a:t>
            </a:r>
            <a:r>
              <a:rPr lang="en-US" sz="1200" dirty="0"/>
              <a:t> matrix visualized by a heat map generated using the ggplot2 package</a:t>
            </a:r>
            <a:r>
              <a:rPr lang="cs-CZ" sz="1200" dirty="0"/>
              <a:t> </a:t>
            </a:r>
            <a:r>
              <a:rPr lang="cs-CZ" sz="1200" dirty="0" err="1"/>
              <a:t>for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high</a:t>
            </a:r>
            <a:r>
              <a:rPr lang="cs-CZ" sz="1200" dirty="0"/>
              <a:t> FSI </a:t>
            </a:r>
            <a:r>
              <a:rPr lang="cs-CZ" sz="1200" dirty="0" err="1"/>
              <a:t>state</a:t>
            </a:r>
            <a:r>
              <a:rPr lang="cs-CZ" sz="1200" dirty="0"/>
              <a:t> </a:t>
            </a:r>
            <a:r>
              <a:rPr lang="cs-CZ" sz="1200" dirty="0" err="1"/>
              <a:t>fungal</a:t>
            </a:r>
            <a:r>
              <a:rPr lang="cs-CZ" sz="1200" dirty="0"/>
              <a:t> </a:t>
            </a:r>
            <a:r>
              <a:rPr lang="cs-CZ" sz="1200" dirty="0" err="1"/>
              <a:t>assemblages</a:t>
            </a:r>
            <a:r>
              <a:rPr lang="cs-CZ" sz="1200" dirty="0"/>
              <a:t>, </a:t>
            </a:r>
            <a:r>
              <a:rPr lang="cs-CZ" sz="1200" dirty="0" err="1"/>
              <a:t>from</a:t>
            </a:r>
            <a:r>
              <a:rPr lang="cs-CZ" sz="1200" dirty="0"/>
              <a:t> </a:t>
            </a:r>
            <a:r>
              <a:rPr lang="cs-CZ" sz="1200" dirty="0" err="1"/>
              <a:t>April</a:t>
            </a:r>
            <a:r>
              <a:rPr lang="cs-CZ" sz="1200" dirty="0"/>
              <a:t> (A) to </a:t>
            </a:r>
            <a:r>
              <a:rPr lang="cs-CZ" sz="1200" dirty="0" err="1"/>
              <a:t>September</a:t>
            </a:r>
            <a:r>
              <a:rPr lang="cs-CZ" sz="1200" dirty="0"/>
              <a:t> (F).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Significant 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values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0.001, 0.01, and 0.05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level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are represented by "***", "**",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"*", respectively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Positive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correlations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are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shown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red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, negative in blue.</a:t>
            </a:r>
            <a:r>
              <a:rPr lang="cs-CZ" sz="1200" dirty="0"/>
              <a:t> </a:t>
            </a:r>
            <a:r>
              <a:rPr lang="cs-CZ" sz="1200" dirty="0" err="1"/>
              <a:t>Only</a:t>
            </a:r>
            <a:r>
              <a:rPr lang="cs-CZ" sz="1200" dirty="0"/>
              <a:t> </a:t>
            </a:r>
            <a:r>
              <a:rPr lang="cs-CZ" sz="1200" dirty="0" err="1"/>
              <a:t>ASVs</a:t>
            </a:r>
            <a:r>
              <a:rPr lang="cs-CZ" sz="1200" dirty="0"/>
              <a:t> </a:t>
            </a:r>
            <a:r>
              <a:rPr lang="cs-CZ" sz="1200" dirty="0" err="1"/>
              <a:t>identifiable</a:t>
            </a:r>
            <a:r>
              <a:rPr lang="cs-CZ" sz="1200" dirty="0"/>
              <a:t> to </a:t>
            </a:r>
            <a:r>
              <a:rPr lang="cs-CZ" sz="1200" dirty="0" err="1"/>
              <a:t>at</a:t>
            </a:r>
            <a:r>
              <a:rPr lang="cs-CZ" sz="1200" dirty="0"/>
              <a:t> least </a:t>
            </a:r>
            <a:r>
              <a:rPr lang="cs-CZ" sz="1200" dirty="0" err="1"/>
              <a:t>phylum</a:t>
            </a:r>
            <a:r>
              <a:rPr lang="cs-CZ" sz="1200" dirty="0"/>
              <a:t> level </a:t>
            </a:r>
            <a:r>
              <a:rPr lang="cs-CZ" sz="1200" dirty="0" err="1"/>
              <a:t>were</a:t>
            </a:r>
            <a:r>
              <a:rPr lang="cs-CZ" sz="1200" dirty="0"/>
              <a:t> </a:t>
            </a:r>
            <a:r>
              <a:rPr lang="cs-CZ" sz="1200" dirty="0" err="1"/>
              <a:t>included</a:t>
            </a:r>
            <a:r>
              <a:rPr lang="cs-CZ" sz="1200" dirty="0"/>
              <a:t> in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analysis</a:t>
            </a:r>
            <a:r>
              <a:rPr lang="cs-CZ" sz="1200" dirty="0"/>
              <a:t>. TN200: </a:t>
            </a:r>
            <a:r>
              <a:rPr lang="cs-CZ" sz="1200" dirty="0" err="1"/>
              <a:t>Total</a:t>
            </a:r>
            <a:r>
              <a:rPr lang="cs-CZ" sz="1200" dirty="0"/>
              <a:t> </a:t>
            </a:r>
            <a:r>
              <a:rPr lang="cs-CZ" sz="1200" dirty="0" err="1"/>
              <a:t>Nitrogen</a:t>
            </a:r>
            <a:r>
              <a:rPr lang="cs-CZ" sz="1200" dirty="0"/>
              <a:t> </a:t>
            </a:r>
            <a:r>
              <a:rPr lang="cs-CZ" sz="1200" dirty="0" err="1"/>
              <a:t>concentration</a:t>
            </a:r>
            <a:r>
              <a:rPr lang="cs-CZ" sz="1200" dirty="0"/>
              <a:t> in </a:t>
            </a:r>
            <a:r>
              <a:rPr lang="cs-CZ" sz="1200" dirty="0" err="1"/>
              <a:t>the</a:t>
            </a:r>
            <a:r>
              <a:rPr lang="cs-CZ" sz="1200" dirty="0"/>
              <a:t> sample </a:t>
            </a:r>
            <a:r>
              <a:rPr lang="cs-CZ" sz="1200" dirty="0" err="1"/>
              <a:t>fraction</a:t>
            </a:r>
            <a:r>
              <a:rPr lang="cs-CZ" sz="1200" dirty="0"/>
              <a:t> </a:t>
            </a:r>
            <a:r>
              <a:rPr lang="cs-CZ" sz="1200" dirty="0" err="1"/>
              <a:t>filtered</a:t>
            </a:r>
            <a:r>
              <a:rPr lang="cs-CZ" sz="1200" dirty="0"/>
              <a:t> </a:t>
            </a:r>
            <a:r>
              <a:rPr lang="cs-CZ" sz="1200" dirty="0" err="1"/>
              <a:t>through</a:t>
            </a:r>
            <a:r>
              <a:rPr lang="cs-CZ" sz="1200" dirty="0"/>
              <a:t> 200 µm </a:t>
            </a:r>
            <a:r>
              <a:rPr lang="cs-CZ" sz="1200" dirty="0" err="1"/>
              <a:t>mesh</a:t>
            </a:r>
            <a:r>
              <a:rPr lang="cs-CZ" sz="1200" dirty="0"/>
              <a:t>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043990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C76BAB8-855D-5EC3-912A-AD73836C8D74}"/>
              </a:ext>
            </a:extLst>
          </p:cNvPr>
          <p:cNvGrpSpPr/>
          <p:nvPr/>
        </p:nvGrpSpPr>
        <p:grpSpPr>
          <a:xfrm>
            <a:off x="278739" y="837162"/>
            <a:ext cx="10018199" cy="5958021"/>
            <a:chOff x="0" y="1203428"/>
            <a:chExt cx="9395165" cy="445114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20278FC-65ED-576F-E656-AA665A32A6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46405"/>
            <a:stretch/>
          </p:blipFill>
          <p:spPr>
            <a:xfrm>
              <a:off x="0" y="1203428"/>
              <a:ext cx="6534232" cy="445114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115A22B-7438-1845-2C78-50C63BE676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6867" r="-333"/>
            <a:stretch/>
          </p:blipFill>
          <p:spPr>
            <a:xfrm>
              <a:off x="6534232" y="1203428"/>
              <a:ext cx="2860933" cy="4451143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A523E85-557B-DDC4-25AA-0332AE28B160}"/>
              </a:ext>
            </a:extLst>
          </p:cNvPr>
          <p:cNvSpPr txBox="1"/>
          <p:nvPr/>
        </p:nvSpPr>
        <p:spPr>
          <a:xfrm>
            <a:off x="63610" y="190831"/>
            <a:ext cx="12046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err="1"/>
              <a:t>Fig</a:t>
            </a:r>
            <a:r>
              <a:rPr lang="cs-CZ" sz="1200" b="1" dirty="0"/>
              <a:t>. S3D </a:t>
            </a:r>
            <a:r>
              <a:rPr lang="cs-CZ" sz="1200" dirty="0"/>
              <a:t>C</a:t>
            </a:r>
            <a:r>
              <a:rPr lang="en-US" sz="1200" dirty="0" err="1"/>
              <a:t>orrelation</a:t>
            </a:r>
            <a:r>
              <a:rPr lang="en-US" sz="1200" dirty="0"/>
              <a:t> matrix visualized by a heat map generated using the ggplot2 package</a:t>
            </a:r>
            <a:r>
              <a:rPr lang="cs-CZ" sz="1200" dirty="0"/>
              <a:t> </a:t>
            </a:r>
            <a:r>
              <a:rPr lang="cs-CZ" sz="1200" dirty="0" err="1"/>
              <a:t>for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high</a:t>
            </a:r>
            <a:r>
              <a:rPr lang="cs-CZ" sz="1200" dirty="0"/>
              <a:t> FSI </a:t>
            </a:r>
            <a:r>
              <a:rPr lang="cs-CZ" sz="1200" dirty="0" err="1"/>
              <a:t>state</a:t>
            </a:r>
            <a:r>
              <a:rPr lang="cs-CZ" sz="1200" dirty="0"/>
              <a:t> </a:t>
            </a:r>
            <a:r>
              <a:rPr lang="cs-CZ" sz="1200" dirty="0" err="1"/>
              <a:t>fungal</a:t>
            </a:r>
            <a:r>
              <a:rPr lang="cs-CZ" sz="1200" dirty="0"/>
              <a:t> </a:t>
            </a:r>
            <a:r>
              <a:rPr lang="cs-CZ" sz="1200" dirty="0" err="1"/>
              <a:t>assemblages</a:t>
            </a:r>
            <a:r>
              <a:rPr lang="cs-CZ" sz="1200" dirty="0"/>
              <a:t>, </a:t>
            </a:r>
            <a:r>
              <a:rPr lang="cs-CZ" sz="1200" dirty="0" err="1"/>
              <a:t>from</a:t>
            </a:r>
            <a:r>
              <a:rPr lang="cs-CZ" sz="1200" dirty="0"/>
              <a:t> </a:t>
            </a:r>
            <a:r>
              <a:rPr lang="cs-CZ" sz="1200" dirty="0" err="1"/>
              <a:t>April</a:t>
            </a:r>
            <a:r>
              <a:rPr lang="cs-CZ" sz="1200" dirty="0"/>
              <a:t> (A) to </a:t>
            </a:r>
            <a:r>
              <a:rPr lang="cs-CZ" sz="1200" dirty="0" err="1"/>
              <a:t>September</a:t>
            </a:r>
            <a:r>
              <a:rPr lang="cs-CZ" sz="1200" dirty="0"/>
              <a:t> (F).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Significant 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values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0.001, 0.01, and 0.05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level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are represented by "***", "**",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"*", respectively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Positive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correlations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are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shown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red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, negative in blue.</a:t>
            </a:r>
            <a:r>
              <a:rPr lang="cs-CZ" sz="1200" dirty="0"/>
              <a:t> </a:t>
            </a:r>
            <a:r>
              <a:rPr lang="cs-CZ" sz="1200" dirty="0" err="1"/>
              <a:t>Only</a:t>
            </a:r>
            <a:r>
              <a:rPr lang="cs-CZ" sz="1200" dirty="0"/>
              <a:t> </a:t>
            </a:r>
            <a:r>
              <a:rPr lang="cs-CZ" sz="1200" dirty="0" err="1"/>
              <a:t>ASVs</a:t>
            </a:r>
            <a:r>
              <a:rPr lang="cs-CZ" sz="1200" dirty="0"/>
              <a:t> </a:t>
            </a:r>
            <a:r>
              <a:rPr lang="cs-CZ" sz="1200" dirty="0" err="1"/>
              <a:t>identifiable</a:t>
            </a:r>
            <a:r>
              <a:rPr lang="cs-CZ" sz="1200" dirty="0"/>
              <a:t> to </a:t>
            </a:r>
            <a:r>
              <a:rPr lang="cs-CZ" sz="1200" dirty="0" err="1"/>
              <a:t>at</a:t>
            </a:r>
            <a:r>
              <a:rPr lang="cs-CZ" sz="1200" dirty="0"/>
              <a:t> least </a:t>
            </a:r>
            <a:r>
              <a:rPr lang="cs-CZ" sz="1200" dirty="0" err="1"/>
              <a:t>phylum</a:t>
            </a:r>
            <a:r>
              <a:rPr lang="cs-CZ" sz="1200" dirty="0"/>
              <a:t> level </a:t>
            </a:r>
            <a:r>
              <a:rPr lang="cs-CZ" sz="1200" dirty="0" err="1"/>
              <a:t>were</a:t>
            </a:r>
            <a:r>
              <a:rPr lang="cs-CZ" sz="1200" dirty="0"/>
              <a:t> </a:t>
            </a:r>
            <a:r>
              <a:rPr lang="cs-CZ" sz="1200" dirty="0" err="1"/>
              <a:t>included</a:t>
            </a:r>
            <a:r>
              <a:rPr lang="cs-CZ" sz="1200" dirty="0"/>
              <a:t> in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analysis</a:t>
            </a:r>
            <a:r>
              <a:rPr lang="cs-CZ" sz="1200" dirty="0"/>
              <a:t>. DOP: </a:t>
            </a:r>
            <a:r>
              <a:rPr lang="cs-CZ" sz="1200" dirty="0" err="1"/>
              <a:t>Dissolved</a:t>
            </a:r>
            <a:r>
              <a:rPr lang="cs-CZ" sz="1200" dirty="0"/>
              <a:t> </a:t>
            </a:r>
            <a:r>
              <a:rPr lang="cs-CZ" sz="1200" dirty="0" err="1"/>
              <a:t>Organic</a:t>
            </a:r>
            <a:r>
              <a:rPr lang="cs-CZ" sz="1200" dirty="0"/>
              <a:t> </a:t>
            </a:r>
            <a:r>
              <a:rPr lang="cs-CZ" sz="1200" dirty="0" err="1"/>
              <a:t>Phosphorus</a:t>
            </a:r>
            <a:r>
              <a:rPr lang="cs-CZ" sz="1200" dirty="0"/>
              <a:t>; DRP: </a:t>
            </a:r>
            <a:r>
              <a:rPr lang="cs-CZ" sz="1200" dirty="0" err="1"/>
              <a:t>Dissolved</a:t>
            </a:r>
            <a:r>
              <a:rPr lang="cs-CZ" sz="1200" dirty="0"/>
              <a:t> </a:t>
            </a:r>
            <a:r>
              <a:rPr lang="cs-CZ" sz="1200" dirty="0" err="1"/>
              <a:t>Reactive</a:t>
            </a:r>
            <a:r>
              <a:rPr lang="cs-CZ" sz="1200" dirty="0"/>
              <a:t> </a:t>
            </a:r>
            <a:r>
              <a:rPr lang="cs-CZ" sz="1200" dirty="0" err="1"/>
              <a:t>Phosphorus</a:t>
            </a:r>
            <a:r>
              <a:rPr lang="cs-CZ" sz="1200" dirty="0"/>
              <a:t>; TPGFC: </a:t>
            </a:r>
            <a:r>
              <a:rPr lang="cs-CZ" sz="1200" dirty="0" err="1"/>
              <a:t>Total</a:t>
            </a:r>
            <a:r>
              <a:rPr lang="cs-CZ" sz="1200" dirty="0"/>
              <a:t> </a:t>
            </a:r>
            <a:r>
              <a:rPr lang="cs-CZ" sz="1200" dirty="0" err="1"/>
              <a:t>Phosphorus</a:t>
            </a:r>
            <a:r>
              <a:rPr lang="cs-CZ" sz="1200" dirty="0"/>
              <a:t> (GFC </a:t>
            </a:r>
            <a:r>
              <a:rPr lang="cs-CZ" sz="1200" dirty="0" err="1"/>
              <a:t>fraction</a:t>
            </a:r>
            <a:r>
              <a:rPr lang="cs-CZ" sz="1200" dirty="0"/>
              <a:t>).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241657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72A8C5E-301A-491F-8BDC-A37B92416439}"/>
              </a:ext>
            </a:extLst>
          </p:cNvPr>
          <p:cNvGrpSpPr/>
          <p:nvPr/>
        </p:nvGrpSpPr>
        <p:grpSpPr>
          <a:xfrm>
            <a:off x="1" y="111318"/>
            <a:ext cx="10145864" cy="6718757"/>
            <a:chOff x="0" y="1178825"/>
            <a:chExt cx="8394427" cy="450035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D27B917-1CDA-4370-88AC-49E7C3E0B3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7049"/>
            <a:stretch/>
          </p:blipFill>
          <p:spPr>
            <a:xfrm>
              <a:off x="0" y="1178825"/>
              <a:ext cx="2798142" cy="450035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5DEE2C2-27F5-C65A-89FD-7D48CFB6EE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467" r="46147"/>
            <a:stretch/>
          </p:blipFill>
          <p:spPr>
            <a:xfrm>
              <a:off x="2798142" y="1178825"/>
              <a:ext cx="1875892" cy="450035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75860DB-78BD-10E5-E115-CD2FEB045B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9336" r="-140"/>
            <a:stretch/>
          </p:blipFill>
          <p:spPr>
            <a:xfrm>
              <a:off x="4638716" y="1178825"/>
              <a:ext cx="3755711" cy="450035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659B2F7-C474-82A5-1678-BC9CED87A24F}"/>
              </a:ext>
            </a:extLst>
          </p:cNvPr>
          <p:cNvSpPr txBox="1"/>
          <p:nvPr/>
        </p:nvSpPr>
        <p:spPr>
          <a:xfrm>
            <a:off x="10242604" y="198779"/>
            <a:ext cx="1716157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1100" b="1" dirty="0" err="1"/>
              <a:t>Fig</a:t>
            </a:r>
            <a:r>
              <a:rPr lang="cs-CZ" sz="1100" b="1" dirty="0"/>
              <a:t>. S3E </a:t>
            </a:r>
            <a:r>
              <a:rPr lang="cs-CZ" sz="1100" dirty="0"/>
              <a:t>C</a:t>
            </a:r>
            <a:r>
              <a:rPr lang="en-US" sz="1100" dirty="0" err="1"/>
              <a:t>orrelation</a:t>
            </a:r>
            <a:r>
              <a:rPr lang="en-US" sz="1100" dirty="0"/>
              <a:t> matrix visualized by a heat map generated using the ggplot2 package</a:t>
            </a:r>
            <a:r>
              <a:rPr lang="cs-CZ" sz="1100" dirty="0"/>
              <a:t> </a:t>
            </a:r>
            <a:r>
              <a:rPr lang="cs-CZ" sz="1100" dirty="0" err="1"/>
              <a:t>for</a:t>
            </a:r>
            <a:r>
              <a:rPr lang="cs-CZ" sz="1100" dirty="0"/>
              <a:t>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high</a:t>
            </a:r>
            <a:r>
              <a:rPr lang="cs-CZ" sz="1100" dirty="0"/>
              <a:t> FSI </a:t>
            </a:r>
            <a:r>
              <a:rPr lang="cs-CZ" sz="1100" dirty="0" err="1"/>
              <a:t>state</a:t>
            </a:r>
            <a:r>
              <a:rPr lang="cs-CZ" sz="1100" dirty="0"/>
              <a:t> </a:t>
            </a:r>
            <a:r>
              <a:rPr lang="cs-CZ" sz="1100" dirty="0" err="1"/>
              <a:t>fungal</a:t>
            </a:r>
            <a:r>
              <a:rPr lang="cs-CZ" sz="1100" dirty="0"/>
              <a:t> </a:t>
            </a:r>
            <a:r>
              <a:rPr lang="cs-CZ" sz="1100" dirty="0" err="1"/>
              <a:t>assemblages</a:t>
            </a:r>
            <a:r>
              <a:rPr lang="cs-CZ" sz="1100" dirty="0"/>
              <a:t>, </a:t>
            </a:r>
            <a:r>
              <a:rPr lang="cs-CZ" sz="1100" dirty="0" err="1"/>
              <a:t>from</a:t>
            </a:r>
            <a:r>
              <a:rPr lang="cs-CZ" sz="1100" dirty="0"/>
              <a:t> </a:t>
            </a:r>
            <a:r>
              <a:rPr lang="cs-CZ" sz="1100" dirty="0" err="1"/>
              <a:t>April</a:t>
            </a:r>
            <a:r>
              <a:rPr lang="cs-CZ" sz="1100" dirty="0"/>
              <a:t> (A) to </a:t>
            </a:r>
            <a:r>
              <a:rPr lang="cs-CZ" sz="1100" dirty="0" err="1"/>
              <a:t>September</a:t>
            </a:r>
            <a:r>
              <a:rPr lang="cs-CZ" sz="1100" dirty="0"/>
              <a:t> (F). 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Significant </a:t>
            </a:r>
            <a:r>
              <a:rPr lang="en-US" sz="11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values </a:t>
            </a:r>
            <a:r>
              <a:rPr lang="cs-CZ" sz="11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</a:t>
            </a:r>
            <a:r>
              <a:rPr lang="cs-CZ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1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</a:t>
            </a:r>
            <a:r>
              <a:rPr lang="cs-CZ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0.001, 0.01, and 0.05</a:t>
            </a:r>
            <a:r>
              <a:rPr lang="cs-CZ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level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are represented by "***", "**",</a:t>
            </a:r>
            <a:r>
              <a:rPr lang="cs-CZ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"*", respectively</a:t>
            </a:r>
            <a:r>
              <a:rPr lang="cs-CZ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cs-CZ" sz="1100" dirty="0">
                <a:solidFill>
                  <a:srgbClr val="000000"/>
                </a:solidFill>
                <a:latin typeface="Calibri" panose="020F0502020204030204" pitchFamily="34" charset="0"/>
              </a:rPr>
              <a:t>Positive </a:t>
            </a:r>
            <a:r>
              <a:rPr lang="cs-CZ" sz="1100" dirty="0" err="1">
                <a:solidFill>
                  <a:srgbClr val="000000"/>
                </a:solidFill>
                <a:latin typeface="Calibri" panose="020F0502020204030204" pitchFamily="34" charset="0"/>
              </a:rPr>
              <a:t>correlations</a:t>
            </a:r>
            <a:r>
              <a:rPr lang="cs-CZ" sz="1100" dirty="0">
                <a:solidFill>
                  <a:srgbClr val="000000"/>
                </a:solidFill>
                <a:latin typeface="Calibri" panose="020F0502020204030204" pitchFamily="34" charset="0"/>
              </a:rPr>
              <a:t> are </a:t>
            </a:r>
            <a:r>
              <a:rPr lang="cs-CZ" sz="1100" dirty="0" err="1">
                <a:solidFill>
                  <a:srgbClr val="000000"/>
                </a:solidFill>
                <a:latin typeface="Calibri" panose="020F0502020204030204" pitchFamily="34" charset="0"/>
              </a:rPr>
              <a:t>shown</a:t>
            </a:r>
            <a:r>
              <a:rPr lang="cs-CZ" sz="1100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cs-CZ" sz="1100" dirty="0" err="1">
                <a:solidFill>
                  <a:srgbClr val="000000"/>
                </a:solidFill>
                <a:latin typeface="Calibri" panose="020F0502020204030204" pitchFamily="34" charset="0"/>
              </a:rPr>
              <a:t>red</a:t>
            </a:r>
            <a:r>
              <a:rPr lang="cs-CZ" sz="1100" dirty="0">
                <a:solidFill>
                  <a:srgbClr val="000000"/>
                </a:solidFill>
                <a:latin typeface="Calibri" panose="020F0502020204030204" pitchFamily="34" charset="0"/>
              </a:rPr>
              <a:t>, negative in blue.</a:t>
            </a:r>
            <a:r>
              <a:rPr lang="cs-CZ" sz="1100" dirty="0"/>
              <a:t> </a:t>
            </a:r>
            <a:r>
              <a:rPr lang="cs-CZ" sz="1100" dirty="0" err="1"/>
              <a:t>Only</a:t>
            </a:r>
            <a:r>
              <a:rPr lang="cs-CZ" sz="1100" dirty="0"/>
              <a:t> </a:t>
            </a:r>
            <a:r>
              <a:rPr lang="cs-CZ" sz="1100" dirty="0" err="1"/>
              <a:t>ASVs</a:t>
            </a:r>
            <a:r>
              <a:rPr lang="cs-CZ" sz="1100" dirty="0"/>
              <a:t> </a:t>
            </a:r>
            <a:r>
              <a:rPr lang="cs-CZ" sz="1100" dirty="0" err="1"/>
              <a:t>identifiable</a:t>
            </a:r>
            <a:r>
              <a:rPr lang="cs-CZ" sz="1100" dirty="0"/>
              <a:t> to </a:t>
            </a:r>
            <a:r>
              <a:rPr lang="cs-CZ" sz="1100" dirty="0" err="1"/>
              <a:t>at</a:t>
            </a:r>
            <a:r>
              <a:rPr lang="cs-CZ" sz="1100" dirty="0"/>
              <a:t> least </a:t>
            </a:r>
            <a:r>
              <a:rPr lang="cs-CZ" sz="1100" dirty="0" err="1"/>
              <a:t>phylum</a:t>
            </a:r>
            <a:r>
              <a:rPr lang="cs-CZ" sz="1100" dirty="0"/>
              <a:t> level </a:t>
            </a:r>
            <a:r>
              <a:rPr lang="cs-CZ" sz="1100" dirty="0" err="1"/>
              <a:t>were</a:t>
            </a:r>
            <a:r>
              <a:rPr lang="cs-CZ" sz="1100" dirty="0"/>
              <a:t> </a:t>
            </a:r>
            <a:r>
              <a:rPr lang="cs-CZ" sz="1100" dirty="0" err="1"/>
              <a:t>included</a:t>
            </a:r>
            <a:r>
              <a:rPr lang="cs-CZ" sz="1100" dirty="0"/>
              <a:t> in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analysis</a:t>
            </a:r>
            <a:r>
              <a:rPr lang="cs-CZ" sz="1100" dirty="0"/>
              <a:t>. A: </a:t>
            </a:r>
            <a:r>
              <a:rPr lang="cs-CZ" sz="1100" dirty="0" err="1"/>
              <a:t>excitation-emission</a:t>
            </a:r>
            <a:r>
              <a:rPr lang="cs-CZ" sz="1100" dirty="0"/>
              <a:t> matrix </a:t>
            </a:r>
            <a:r>
              <a:rPr lang="cs-CZ" sz="1100" dirty="0" err="1"/>
              <a:t>peak</a:t>
            </a:r>
            <a:r>
              <a:rPr lang="cs-CZ" sz="1100" dirty="0"/>
              <a:t>, </a:t>
            </a:r>
            <a:r>
              <a:rPr lang="cs-CZ" sz="1100" dirty="0" err="1"/>
              <a:t>excitation</a:t>
            </a:r>
            <a:r>
              <a:rPr lang="cs-CZ" sz="1100" dirty="0"/>
              <a:t> maximum 250-260 </a:t>
            </a:r>
            <a:r>
              <a:rPr lang="cs-CZ" sz="1100" dirty="0" err="1"/>
              <a:t>nm</a:t>
            </a:r>
            <a:r>
              <a:rPr lang="cs-CZ" sz="1100" dirty="0"/>
              <a:t>, </a:t>
            </a:r>
            <a:r>
              <a:rPr lang="cs-CZ" sz="1100" dirty="0" err="1"/>
              <a:t>emission</a:t>
            </a:r>
            <a:r>
              <a:rPr lang="cs-CZ" sz="1100" dirty="0"/>
              <a:t> maximum 380-480, </a:t>
            </a:r>
            <a:r>
              <a:rPr lang="cs-CZ" sz="1100" dirty="0" err="1"/>
              <a:t>fulvic</a:t>
            </a:r>
            <a:r>
              <a:rPr lang="cs-CZ" sz="1100" dirty="0"/>
              <a:t> acid </a:t>
            </a:r>
            <a:r>
              <a:rPr lang="cs-CZ" sz="1100" dirty="0" err="1"/>
              <a:t>proxy</a:t>
            </a:r>
            <a:r>
              <a:rPr lang="cs-CZ" sz="1100" dirty="0"/>
              <a:t>; C: </a:t>
            </a:r>
            <a:r>
              <a:rPr lang="en-GB" sz="1100" dirty="0"/>
              <a:t>excitation-emission matrix peak, excitation maximum 330-350 nm, emission maximum 420-480, humic acid proxy</a:t>
            </a:r>
            <a:r>
              <a:rPr lang="cs-CZ" sz="1100" dirty="0"/>
              <a:t>; M: </a:t>
            </a:r>
            <a:r>
              <a:rPr lang="cs-CZ" sz="1100" dirty="0" err="1"/>
              <a:t>excitation-emission</a:t>
            </a:r>
            <a:r>
              <a:rPr lang="cs-CZ" sz="1100" dirty="0"/>
              <a:t> matrix </a:t>
            </a:r>
            <a:r>
              <a:rPr lang="cs-CZ" sz="1100" dirty="0" err="1"/>
              <a:t>peak</a:t>
            </a:r>
            <a:r>
              <a:rPr lang="cs-CZ" sz="1100" dirty="0"/>
              <a:t>, </a:t>
            </a:r>
            <a:r>
              <a:rPr lang="cs-CZ" sz="1100" dirty="0" err="1"/>
              <a:t>excitation</a:t>
            </a:r>
            <a:r>
              <a:rPr lang="cs-CZ" sz="1100" dirty="0"/>
              <a:t> maximum 310-320 </a:t>
            </a:r>
            <a:r>
              <a:rPr lang="cs-CZ" sz="1100" dirty="0" err="1"/>
              <a:t>nm</a:t>
            </a:r>
            <a:r>
              <a:rPr lang="cs-CZ" sz="1100" dirty="0"/>
              <a:t>, </a:t>
            </a:r>
            <a:r>
              <a:rPr lang="cs-CZ" sz="1100" dirty="0" err="1"/>
              <a:t>emission</a:t>
            </a:r>
            <a:r>
              <a:rPr lang="cs-CZ" sz="1100" dirty="0"/>
              <a:t> maximum 380-420, </a:t>
            </a:r>
            <a:r>
              <a:rPr lang="cs-CZ" sz="1100" dirty="0" err="1"/>
              <a:t>proxy</a:t>
            </a:r>
            <a:r>
              <a:rPr lang="cs-CZ" sz="1100" dirty="0"/>
              <a:t> </a:t>
            </a:r>
            <a:r>
              <a:rPr lang="cs-CZ" sz="1100" dirty="0" err="1"/>
              <a:t>for</a:t>
            </a:r>
            <a:r>
              <a:rPr lang="cs-CZ" sz="1100" dirty="0"/>
              <a:t> OM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microbial</a:t>
            </a:r>
            <a:r>
              <a:rPr lang="cs-CZ" sz="1100" dirty="0"/>
              <a:t> </a:t>
            </a:r>
            <a:r>
              <a:rPr lang="cs-CZ" sz="1100" dirty="0" err="1"/>
              <a:t>origin</a:t>
            </a:r>
            <a:r>
              <a:rPr lang="cs-CZ" sz="1100" dirty="0"/>
              <a:t>; T: </a:t>
            </a:r>
            <a:r>
              <a:rPr lang="en-US" sz="1100" dirty="0"/>
              <a:t>excitation-emission matrix peak, excitation maximum 270-280 nm, emission maximum 320-350, </a:t>
            </a:r>
            <a:r>
              <a:rPr lang="en-US" sz="1100" dirty="0" err="1"/>
              <a:t>tryptofan</a:t>
            </a:r>
            <a:r>
              <a:rPr lang="en-US" sz="1100" dirty="0"/>
              <a:t>-like OM proxy</a:t>
            </a:r>
            <a:r>
              <a:rPr lang="cs-CZ" sz="1100" dirty="0"/>
              <a:t>.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364978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F352251-9E1A-75F7-DE72-1CF0B62503A0}"/>
              </a:ext>
            </a:extLst>
          </p:cNvPr>
          <p:cNvGrpSpPr/>
          <p:nvPr/>
        </p:nvGrpSpPr>
        <p:grpSpPr>
          <a:xfrm>
            <a:off x="59635" y="262393"/>
            <a:ext cx="12072729" cy="6572377"/>
            <a:chOff x="368927" y="0"/>
            <a:chExt cx="13538670" cy="761407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4676FE8-F508-E020-0D33-E6CE5D4F2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72260" y="0"/>
              <a:ext cx="7316558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D318936-AF1F-C7D0-F8D6-CB5E43474B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00" t="3147" r="3724" b="3234"/>
            <a:stretch/>
          </p:blipFill>
          <p:spPr>
            <a:xfrm>
              <a:off x="516052" y="79647"/>
              <a:ext cx="2405707" cy="2435481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4E95062-C2C5-4508-3134-1094AE79F4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5916" t="5318" r="26147" b="15357"/>
            <a:stretch/>
          </p:blipFill>
          <p:spPr>
            <a:xfrm>
              <a:off x="3253382" y="329657"/>
              <a:ext cx="1215243" cy="120873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7F0EE22-C712-81FA-9C86-016C732363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0085" t="88632" r="38512" b="3851"/>
            <a:stretch/>
          </p:blipFill>
          <p:spPr>
            <a:xfrm>
              <a:off x="3253382" y="1538390"/>
              <a:ext cx="1282692" cy="27078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44643D4-E851-49F1-C7F6-0B2A3E97EEE3}"/>
                </a:ext>
              </a:extLst>
            </p:cNvPr>
            <p:cNvSpPr txBox="1"/>
            <p:nvPr/>
          </p:nvSpPr>
          <p:spPr>
            <a:xfrm>
              <a:off x="3375039" y="886928"/>
              <a:ext cx="60829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00" b="1" dirty="0">
                  <a:solidFill>
                    <a:schemeClr val="bg1"/>
                  </a:solidFill>
                </a:rPr>
                <a:t>72%</a:t>
              </a:r>
              <a:endParaRPr lang="en-GB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669778-F71A-859A-3A25-D8D059DEF52A}"/>
                </a:ext>
              </a:extLst>
            </p:cNvPr>
            <p:cNvSpPr txBox="1"/>
            <p:nvPr/>
          </p:nvSpPr>
          <p:spPr>
            <a:xfrm>
              <a:off x="3925151" y="561197"/>
              <a:ext cx="60829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00" b="1" dirty="0">
                  <a:solidFill>
                    <a:schemeClr val="bg1"/>
                  </a:solidFill>
                </a:rPr>
                <a:t>28%</a:t>
              </a:r>
              <a:endParaRPr lang="en-GB" sz="1300" b="1" dirty="0">
                <a:solidFill>
                  <a:schemeClr val="bg1"/>
                </a:solidFill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6265E86-9B72-5BC2-D189-730159436DFD}"/>
                </a:ext>
              </a:extLst>
            </p:cNvPr>
            <p:cNvGrpSpPr/>
            <p:nvPr/>
          </p:nvGrpSpPr>
          <p:grpSpPr>
            <a:xfrm>
              <a:off x="722217" y="2747123"/>
              <a:ext cx="3137635" cy="3464712"/>
              <a:chOff x="119270" y="3061985"/>
              <a:chExt cx="2641986" cy="3464712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5A326BE-BDED-5EAE-4140-49E6F3ED25C7}"/>
                  </a:ext>
                </a:extLst>
              </p:cNvPr>
              <p:cNvSpPr/>
              <p:nvPr/>
            </p:nvSpPr>
            <p:spPr>
              <a:xfrm>
                <a:off x="119270" y="3117576"/>
                <a:ext cx="159026" cy="208722"/>
              </a:xfrm>
              <a:prstGeom prst="ellipse">
                <a:avLst/>
              </a:prstGeom>
              <a:solidFill>
                <a:srgbClr val="CC66FF"/>
              </a:solidFill>
              <a:ln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2429701-E381-9E6F-A905-752362DF5FCC}"/>
                  </a:ext>
                </a:extLst>
              </p:cNvPr>
              <p:cNvSpPr/>
              <p:nvPr/>
            </p:nvSpPr>
            <p:spPr>
              <a:xfrm>
                <a:off x="119270" y="3468759"/>
                <a:ext cx="159026" cy="208722"/>
              </a:xfrm>
              <a:prstGeom prst="ellipse">
                <a:avLst/>
              </a:prstGeom>
              <a:solidFill>
                <a:srgbClr val="00CC00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31AA651F-4E0B-4E84-1CE5-40266C94BE90}"/>
                  </a:ext>
                </a:extLst>
              </p:cNvPr>
              <p:cNvSpPr/>
              <p:nvPr/>
            </p:nvSpPr>
            <p:spPr>
              <a:xfrm>
                <a:off x="119270" y="3819942"/>
                <a:ext cx="159026" cy="208722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4C59CF36-89E5-2DB8-B304-BD6908BFBE86}"/>
                  </a:ext>
                </a:extLst>
              </p:cNvPr>
              <p:cNvSpPr/>
              <p:nvPr/>
            </p:nvSpPr>
            <p:spPr>
              <a:xfrm>
                <a:off x="119270" y="4171125"/>
                <a:ext cx="159026" cy="20872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9DF2A0C0-8375-6294-8601-6DC2107174AF}"/>
                  </a:ext>
                </a:extLst>
              </p:cNvPr>
              <p:cNvSpPr/>
              <p:nvPr/>
            </p:nvSpPr>
            <p:spPr>
              <a:xfrm>
                <a:off x="119270" y="4522308"/>
                <a:ext cx="159026" cy="208722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356EB0F3-E18B-9A4F-B6F2-D3D2738960DC}"/>
                  </a:ext>
                </a:extLst>
              </p:cNvPr>
              <p:cNvSpPr/>
              <p:nvPr/>
            </p:nvSpPr>
            <p:spPr>
              <a:xfrm>
                <a:off x="119270" y="4873491"/>
                <a:ext cx="159026" cy="208722"/>
              </a:xfrm>
              <a:prstGeom prst="ellipse">
                <a:avLst/>
              </a:prstGeom>
              <a:solidFill>
                <a:srgbClr val="FF3399"/>
              </a:solidFill>
              <a:ln>
                <a:solidFill>
                  <a:srgbClr val="FF33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EC524436-19D0-0195-DAAB-D9A35ECE7438}"/>
                  </a:ext>
                </a:extLst>
              </p:cNvPr>
              <p:cNvSpPr/>
              <p:nvPr/>
            </p:nvSpPr>
            <p:spPr>
              <a:xfrm>
                <a:off x="119270" y="5224674"/>
                <a:ext cx="159026" cy="208722"/>
              </a:xfrm>
              <a:prstGeom prst="ellipse">
                <a:avLst/>
              </a:prstGeom>
              <a:solidFill>
                <a:srgbClr val="00CC99"/>
              </a:solidFill>
              <a:ln>
                <a:solidFill>
                  <a:srgbClr val="00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13FEE00E-96FF-CFDA-6A4B-A6D4110DFBEB}"/>
                  </a:ext>
                </a:extLst>
              </p:cNvPr>
              <p:cNvSpPr/>
              <p:nvPr/>
            </p:nvSpPr>
            <p:spPr>
              <a:xfrm>
                <a:off x="119270" y="5575857"/>
                <a:ext cx="159026" cy="20872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rgbClr val="FF99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F457D17B-FAA8-CC1E-F169-204BA171537E}"/>
                  </a:ext>
                </a:extLst>
              </p:cNvPr>
              <p:cNvSpPr/>
              <p:nvPr/>
            </p:nvSpPr>
            <p:spPr>
              <a:xfrm>
                <a:off x="119270" y="5946920"/>
                <a:ext cx="159026" cy="208722"/>
              </a:xfrm>
              <a:prstGeom prst="ellipse">
                <a:avLst/>
              </a:prstGeom>
              <a:solidFill>
                <a:srgbClr val="3366FF"/>
              </a:solidFill>
              <a:ln>
                <a:solidFill>
                  <a:srgbClr val="33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A2A60991-3162-167D-2CDC-DE49BCFBBFF9}"/>
                  </a:ext>
                </a:extLst>
              </p:cNvPr>
              <p:cNvSpPr/>
              <p:nvPr/>
            </p:nvSpPr>
            <p:spPr>
              <a:xfrm>
                <a:off x="132523" y="6298103"/>
                <a:ext cx="159026" cy="208722"/>
              </a:xfrm>
              <a:prstGeom prst="ellipse">
                <a:avLst/>
              </a:prstGeom>
              <a:solidFill>
                <a:srgbClr val="66FF66"/>
              </a:solidFill>
              <a:ln>
                <a:solidFill>
                  <a:srgbClr val="66FF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69A76AE-E9D0-8C19-A1B5-931273AA4EDE}"/>
                  </a:ext>
                </a:extLst>
              </p:cNvPr>
              <p:cNvSpPr txBox="1"/>
              <p:nvPr/>
            </p:nvSpPr>
            <p:spPr>
              <a:xfrm>
                <a:off x="291549" y="3061985"/>
                <a:ext cx="18553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Actinobacteria (46.3%)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30E03A2-665D-6640-EF7A-19FB091EBB57}"/>
                  </a:ext>
                </a:extLst>
              </p:cNvPr>
              <p:cNvSpPr txBox="1"/>
              <p:nvPr/>
            </p:nvSpPr>
            <p:spPr>
              <a:xfrm>
                <a:off x="278296" y="3410218"/>
                <a:ext cx="2482960" cy="356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Gammaproteobacteria (13.9%)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C8AC4BB-612D-3CB2-A4E8-BFDE2CA6ACEE}"/>
                  </a:ext>
                </a:extLst>
              </p:cNvPr>
              <p:cNvSpPr txBox="1"/>
              <p:nvPr/>
            </p:nvSpPr>
            <p:spPr>
              <a:xfrm>
                <a:off x="291548" y="3758451"/>
                <a:ext cx="2124242" cy="337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Alphaproteobacteria (8.3%)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737C992-1579-5DA7-078E-F621966DD626}"/>
                  </a:ext>
                </a:extLst>
              </p:cNvPr>
              <p:cNvSpPr txBox="1"/>
              <p:nvPr/>
            </p:nvSpPr>
            <p:spPr>
              <a:xfrm>
                <a:off x="278295" y="4108484"/>
                <a:ext cx="18553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Basidiomycota (7.4%)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1733A52-CAA0-8527-022F-9FD5A22804E3}"/>
                  </a:ext>
                </a:extLst>
              </p:cNvPr>
              <p:cNvSpPr txBox="1"/>
              <p:nvPr/>
            </p:nvSpPr>
            <p:spPr>
              <a:xfrm>
                <a:off x="278297" y="4477045"/>
                <a:ext cx="19878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Leotiomycetes (3.7%)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DA50E1-E296-3A14-6ABC-1D0C601EE44A}"/>
                  </a:ext>
                </a:extLst>
              </p:cNvPr>
              <p:cNvSpPr txBox="1"/>
              <p:nvPr/>
            </p:nvSpPr>
            <p:spPr>
              <a:xfrm>
                <a:off x="278295" y="4842170"/>
                <a:ext cx="19878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Bacteroidia (3.7%)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F89709E-9E6A-979D-163D-EC78E9C15FFC}"/>
                  </a:ext>
                </a:extLst>
              </p:cNvPr>
              <p:cNvSpPr txBox="1"/>
              <p:nvPr/>
            </p:nvSpPr>
            <p:spPr>
              <a:xfrm>
                <a:off x="278294" y="5206627"/>
                <a:ext cx="19878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Dothideomycetes (2.8%)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AF8E0D8-B5B4-2D20-9904-C9F5B656EC9E}"/>
                  </a:ext>
                </a:extLst>
              </p:cNvPr>
              <p:cNvSpPr txBox="1"/>
              <p:nvPr/>
            </p:nvSpPr>
            <p:spPr>
              <a:xfrm>
                <a:off x="291549" y="5554860"/>
                <a:ext cx="23588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Microbotryomycetes (2.8%)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358C68B-1AAA-32F0-D73A-A8218A471D9E}"/>
                  </a:ext>
                </a:extLst>
              </p:cNvPr>
              <p:cNvSpPr txBox="1"/>
              <p:nvPr/>
            </p:nvSpPr>
            <p:spPr>
              <a:xfrm>
                <a:off x="291549" y="5907527"/>
                <a:ext cx="23588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Tremellomycetes (1.8%)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EAAEE74-ACA1-F402-E72E-DF4D7875BDFF}"/>
                  </a:ext>
                </a:extLst>
              </p:cNvPr>
              <p:cNvSpPr txBox="1"/>
              <p:nvPr/>
            </p:nvSpPr>
            <p:spPr>
              <a:xfrm>
                <a:off x="291549" y="6218920"/>
                <a:ext cx="23588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Hyaloraphidiomycetes (1.8%)</a:t>
                </a:r>
              </a:p>
            </p:txBody>
          </p:sp>
        </p:grp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950F94C-8896-C0F0-BA1C-FF09DCD79679}"/>
                </a:ext>
              </a:extLst>
            </p:cNvPr>
            <p:cNvSpPr/>
            <p:nvPr/>
          </p:nvSpPr>
          <p:spPr>
            <a:xfrm>
              <a:off x="737956" y="6279834"/>
              <a:ext cx="188860" cy="208722"/>
            </a:xfrm>
            <a:prstGeom prst="ellipse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D2B8FF5-5E0E-B7F6-4B0B-8235552267D8}"/>
                </a:ext>
              </a:extLst>
            </p:cNvPr>
            <p:cNvSpPr txBox="1"/>
            <p:nvPr/>
          </p:nvSpPr>
          <p:spPr>
            <a:xfrm>
              <a:off x="926816" y="6200651"/>
              <a:ext cx="2801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Ascomycota (1.8%)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B0E2547-954E-B156-7471-07055B99DC9B}"/>
                </a:ext>
              </a:extLst>
            </p:cNvPr>
            <p:cNvSpPr/>
            <p:nvPr/>
          </p:nvSpPr>
          <p:spPr>
            <a:xfrm>
              <a:off x="741953" y="6558766"/>
              <a:ext cx="188860" cy="208722"/>
            </a:xfrm>
            <a:prstGeom prst="ellipse">
              <a:avLst/>
            </a:prstGeom>
            <a:solidFill>
              <a:srgbClr val="6666FF"/>
            </a:solidFill>
            <a:ln>
              <a:solidFill>
                <a:srgbClr val="66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3F8FE1C-62C9-EF25-E502-DB02C994064F}"/>
                </a:ext>
              </a:extLst>
            </p:cNvPr>
            <p:cNvSpPr txBox="1"/>
            <p:nvPr/>
          </p:nvSpPr>
          <p:spPr>
            <a:xfrm>
              <a:off x="368927" y="6918783"/>
              <a:ext cx="13538670" cy="695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cs-CZ" sz="1100" b="1" dirty="0" err="1"/>
                <a:t>Figure</a:t>
              </a:r>
              <a:r>
                <a:rPr lang="cs-CZ" sz="1100" b="1" dirty="0"/>
                <a:t> S4A   </a:t>
              </a:r>
              <a:r>
                <a:rPr lang="en-US" sz="1100" dirty="0"/>
                <a:t>Cross-kingdom (bacterial-fungal) co-occurrence network</a:t>
              </a:r>
              <a:r>
                <a:rPr lang="cs-CZ" sz="1100" dirty="0"/>
                <a:t> in </a:t>
              </a:r>
              <a:r>
                <a:rPr lang="cs-CZ" sz="1100" dirty="0" err="1"/>
                <a:t>the</a:t>
              </a:r>
              <a:r>
                <a:rPr lang="cs-CZ" sz="1100" dirty="0"/>
                <a:t> </a:t>
              </a:r>
              <a:r>
                <a:rPr lang="cs-CZ" sz="1100" dirty="0" err="1"/>
                <a:t>high</a:t>
              </a:r>
              <a:r>
                <a:rPr lang="cs-CZ" sz="1100" dirty="0"/>
                <a:t> FSI (</a:t>
              </a:r>
              <a:r>
                <a:rPr lang="cs-CZ" sz="1100" dirty="0" err="1"/>
                <a:t>Fish</a:t>
              </a:r>
              <a:r>
                <a:rPr lang="cs-CZ" sz="1100" dirty="0"/>
                <a:t> </a:t>
              </a:r>
              <a:r>
                <a:rPr lang="cs-CZ" sz="1100" dirty="0" err="1"/>
                <a:t>Stock</a:t>
              </a:r>
              <a:r>
                <a:rPr lang="cs-CZ" sz="1100" dirty="0"/>
                <a:t> Index) plankton </a:t>
              </a:r>
              <a:r>
                <a:rPr lang="cs-CZ" sz="1100" dirty="0" err="1"/>
                <a:t>during</a:t>
              </a:r>
              <a:r>
                <a:rPr lang="cs-CZ" sz="1100" dirty="0"/>
                <a:t> </a:t>
              </a:r>
              <a:r>
                <a:rPr lang="cs-CZ" sz="1100" dirty="0" err="1"/>
                <a:t>the</a:t>
              </a:r>
              <a:r>
                <a:rPr lang="cs-CZ" sz="1100" dirty="0"/>
                <a:t> </a:t>
              </a:r>
              <a:r>
                <a:rPr lang="cs-CZ" sz="1100" dirty="0" err="1"/>
                <a:t>spring</a:t>
              </a:r>
              <a:r>
                <a:rPr lang="cs-CZ" sz="1100" dirty="0"/>
                <a:t> period</a:t>
              </a:r>
              <a:r>
                <a:rPr lang="en-US" sz="1100" dirty="0"/>
                <a:t>. </a:t>
              </a:r>
              <a:r>
                <a:rPr lang="cs-CZ" sz="1100" dirty="0" err="1"/>
                <a:t>Color</a:t>
              </a:r>
              <a:r>
                <a:rPr lang="cs-CZ" sz="1100" dirty="0"/>
                <a:t> </a:t>
              </a:r>
              <a:r>
                <a:rPr lang="cs-CZ" sz="1100" dirty="0" err="1"/>
                <a:t>of</a:t>
              </a:r>
              <a:r>
                <a:rPr lang="cs-CZ" sz="1100" dirty="0"/>
                <a:t> </a:t>
              </a:r>
              <a:r>
                <a:rPr lang="cs-CZ" sz="1100" dirty="0" err="1"/>
                <a:t>nodes</a:t>
              </a:r>
              <a:r>
                <a:rPr lang="cs-CZ" sz="1100" dirty="0"/>
                <a:t> </a:t>
              </a:r>
              <a:r>
                <a:rPr lang="cs-CZ" sz="1100" dirty="0" err="1"/>
                <a:t>denotes</a:t>
              </a:r>
              <a:r>
                <a:rPr lang="cs-CZ" sz="1100" dirty="0"/>
                <a:t> taxonomy (</a:t>
              </a:r>
              <a:r>
                <a:rPr lang="cs-CZ" sz="1100" dirty="0" err="1"/>
                <a:t>see</a:t>
              </a:r>
              <a:r>
                <a:rPr lang="cs-CZ" sz="1100" dirty="0"/>
                <a:t> legend)</a:t>
              </a:r>
              <a:r>
                <a:rPr lang="en-US" sz="1100" dirty="0"/>
                <a:t>. The size of the node is </a:t>
              </a:r>
              <a:r>
                <a:rPr lang="en-US" sz="1100" dirty="0" err="1"/>
                <a:t>proportiona</a:t>
              </a:r>
              <a:r>
                <a:rPr lang="cs-CZ" sz="1100" dirty="0"/>
                <a:t>l</a:t>
              </a:r>
              <a:r>
                <a:rPr lang="en-US" sz="1100" dirty="0"/>
                <a:t> to </a:t>
              </a:r>
              <a:r>
                <a:rPr lang="cs-CZ" sz="1100" dirty="0" err="1"/>
                <a:t>degree</a:t>
              </a:r>
              <a:r>
                <a:rPr lang="cs-CZ" sz="1100" dirty="0"/>
                <a:t> </a:t>
              </a:r>
              <a:r>
                <a:rPr lang="cs-CZ" sz="1100" dirty="0" err="1"/>
                <a:t>of</a:t>
              </a:r>
              <a:r>
                <a:rPr lang="cs-CZ" sz="1100" dirty="0"/>
                <a:t> </a:t>
              </a:r>
              <a:r>
                <a:rPr lang="cs-CZ" sz="1100" dirty="0" err="1"/>
                <a:t>connectivity</a:t>
              </a:r>
              <a:r>
                <a:rPr lang="cs-CZ" sz="1100" dirty="0"/>
                <a:t> (genus level)</a:t>
              </a:r>
              <a:r>
                <a:rPr lang="en-US" sz="1100" dirty="0"/>
                <a:t>. </a:t>
              </a:r>
              <a:r>
                <a:rPr lang="cs-CZ" sz="1100" dirty="0"/>
                <a:t>Green</a:t>
              </a:r>
              <a:r>
                <a:rPr lang="en-US" sz="1100" dirty="0"/>
                <a:t> </a:t>
              </a:r>
              <a:r>
                <a:rPr lang="cs-CZ" sz="1100" dirty="0" err="1"/>
                <a:t>links</a:t>
              </a:r>
              <a:r>
                <a:rPr lang="cs-CZ" sz="1100" dirty="0"/>
                <a:t> </a:t>
              </a:r>
              <a:r>
                <a:rPr lang="en-US" sz="1100" dirty="0"/>
                <a:t>are co-occurrence network edges with positive correlation coefficients. Red </a:t>
              </a:r>
              <a:r>
                <a:rPr lang="cs-CZ" sz="1100" dirty="0" err="1"/>
                <a:t>links</a:t>
              </a:r>
              <a:r>
                <a:rPr lang="en-US" sz="1100" dirty="0"/>
                <a:t> are co-occurrence network edges with negative correlation coefficients.</a:t>
              </a:r>
              <a:r>
                <a:rPr lang="cs-CZ" sz="1100" dirty="0"/>
                <a:t> </a:t>
              </a:r>
              <a:r>
                <a:rPr lang="cs-CZ" sz="1100" dirty="0" err="1"/>
                <a:t>The</a:t>
              </a:r>
              <a:r>
                <a:rPr lang="cs-CZ" sz="1100" dirty="0"/>
                <a:t> </a:t>
              </a:r>
              <a:r>
                <a:rPr lang="cs-CZ" sz="1100" dirty="0" err="1"/>
                <a:t>proportion</a:t>
              </a:r>
              <a:r>
                <a:rPr lang="cs-CZ" sz="1100" dirty="0"/>
                <a:t> </a:t>
              </a:r>
              <a:r>
                <a:rPr lang="cs-CZ" sz="1100" dirty="0" err="1"/>
                <a:t>of</a:t>
              </a:r>
              <a:r>
                <a:rPr lang="cs-CZ" sz="1100" dirty="0"/>
                <a:t> </a:t>
              </a:r>
              <a:r>
                <a:rPr lang="cs-CZ" sz="1100" dirty="0" err="1"/>
                <a:t>bacterial</a:t>
              </a:r>
              <a:r>
                <a:rPr lang="cs-CZ" sz="1100" dirty="0"/>
                <a:t> to </a:t>
              </a:r>
              <a:r>
                <a:rPr lang="cs-CZ" sz="1100" dirty="0" err="1"/>
                <a:t>fungal</a:t>
              </a:r>
              <a:r>
                <a:rPr lang="cs-CZ" sz="1100" dirty="0"/>
                <a:t> </a:t>
              </a:r>
              <a:r>
                <a:rPr lang="cs-CZ" sz="1100" dirty="0" err="1"/>
                <a:t>nodes</a:t>
              </a:r>
              <a:r>
                <a:rPr lang="cs-CZ" sz="1100" dirty="0"/>
                <a:t> in </a:t>
              </a:r>
              <a:r>
                <a:rPr lang="cs-CZ" sz="1100" dirty="0" err="1"/>
                <a:t>the</a:t>
              </a:r>
              <a:r>
                <a:rPr lang="cs-CZ" sz="1100" dirty="0"/>
                <a:t> network are </a:t>
              </a:r>
              <a:r>
                <a:rPr lang="cs-CZ" sz="1100" dirty="0" err="1"/>
                <a:t>shown</a:t>
              </a:r>
              <a:r>
                <a:rPr lang="cs-CZ" sz="1100" dirty="0"/>
                <a:t> in </a:t>
              </a:r>
              <a:r>
                <a:rPr lang="cs-CZ" sz="1100" dirty="0" err="1"/>
                <a:t>the</a:t>
              </a:r>
              <a:r>
                <a:rPr lang="cs-CZ" sz="1100" dirty="0"/>
                <a:t> </a:t>
              </a:r>
              <a:r>
                <a:rPr lang="cs-CZ" sz="1100" dirty="0" err="1"/>
                <a:t>upper</a:t>
              </a:r>
              <a:r>
                <a:rPr lang="cs-CZ" sz="1100" dirty="0"/>
                <a:t> </a:t>
              </a:r>
              <a:r>
                <a:rPr lang="cs-CZ" sz="1100" dirty="0" err="1"/>
                <a:t>left</a:t>
              </a:r>
              <a:r>
                <a:rPr lang="cs-CZ" sz="1100" dirty="0"/>
                <a:t> </a:t>
              </a:r>
              <a:r>
                <a:rPr lang="cs-CZ" sz="1100" dirty="0" err="1"/>
                <a:t>corner</a:t>
              </a:r>
              <a:r>
                <a:rPr lang="cs-CZ" sz="1100" dirty="0"/>
                <a:t> </a:t>
              </a:r>
              <a:r>
                <a:rPr lang="cs-CZ" sz="1100" dirty="0" err="1"/>
                <a:t>pie</a:t>
              </a:r>
              <a:r>
                <a:rPr lang="cs-CZ" sz="1100" dirty="0"/>
                <a:t>-chart and </a:t>
              </a:r>
              <a:r>
                <a:rPr lang="cs-CZ" sz="1100" dirty="0" err="1"/>
                <a:t>simplified</a:t>
              </a:r>
              <a:r>
                <a:rPr lang="cs-CZ" sz="1100" dirty="0"/>
                <a:t> network </a:t>
              </a:r>
              <a:r>
                <a:rPr lang="cs-CZ" sz="1100" dirty="0" err="1"/>
                <a:t>overview</a:t>
              </a:r>
              <a:r>
                <a:rPr lang="cs-CZ" sz="1100" dirty="0"/>
                <a:t>.</a:t>
              </a:r>
              <a:endParaRPr lang="en-GB" sz="1100" dirty="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8AAE95B-BBF1-85D5-FBA4-239BD2484E22}"/>
                </a:ext>
              </a:extLst>
            </p:cNvPr>
            <p:cNvSpPr/>
            <p:nvPr/>
          </p:nvSpPr>
          <p:spPr>
            <a:xfrm>
              <a:off x="737956" y="6306338"/>
              <a:ext cx="188860" cy="208722"/>
            </a:xfrm>
            <a:prstGeom prst="ellipse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F7D8F63-DA66-A736-77C7-EB4AF3006934}"/>
                </a:ext>
              </a:extLst>
            </p:cNvPr>
            <p:cNvSpPr txBox="1"/>
            <p:nvPr/>
          </p:nvSpPr>
          <p:spPr>
            <a:xfrm>
              <a:off x="930813" y="6506087"/>
              <a:ext cx="2801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Chytridiomycota (1.8%)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7220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C44318C-647A-DD64-EC76-EBE2721EE925}"/>
              </a:ext>
            </a:extLst>
          </p:cNvPr>
          <p:cNvGrpSpPr/>
          <p:nvPr/>
        </p:nvGrpSpPr>
        <p:grpSpPr>
          <a:xfrm>
            <a:off x="190831" y="151074"/>
            <a:ext cx="10050449" cy="6063313"/>
            <a:chOff x="486634" y="0"/>
            <a:chExt cx="12187465" cy="731413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F832E57-104D-D3D4-6D4A-E42AB89603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3" t="2975" r="2923" b="2203"/>
            <a:stretch/>
          </p:blipFill>
          <p:spPr>
            <a:xfrm>
              <a:off x="486634" y="0"/>
              <a:ext cx="2555144" cy="258478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8C316A3-7F2D-BC13-ADBC-E834CBFB1A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283" t="4605" r="25803" b="15358"/>
            <a:stretch/>
          </p:blipFill>
          <p:spPr>
            <a:xfrm>
              <a:off x="3260965" y="312492"/>
              <a:ext cx="1217345" cy="122228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1E037D7-A1AD-F77A-F980-E88977C72B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0085" t="88632" r="38512" b="3851"/>
            <a:stretch/>
          </p:blipFill>
          <p:spPr>
            <a:xfrm>
              <a:off x="3253382" y="1538390"/>
              <a:ext cx="1282692" cy="27078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E03F6F-D278-7503-0C5D-294264230D00}"/>
                </a:ext>
              </a:extLst>
            </p:cNvPr>
            <p:cNvSpPr txBox="1"/>
            <p:nvPr/>
          </p:nvSpPr>
          <p:spPr>
            <a:xfrm>
              <a:off x="3375039" y="886928"/>
              <a:ext cx="60829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00" b="1" dirty="0">
                  <a:solidFill>
                    <a:schemeClr val="bg1"/>
                  </a:solidFill>
                </a:rPr>
                <a:t>80%</a:t>
              </a:r>
              <a:endParaRPr lang="en-GB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D03FCB-D839-C312-BBEE-A382FDADBA87}"/>
                </a:ext>
              </a:extLst>
            </p:cNvPr>
            <p:cNvSpPr txBox="1"/>
            <p:nvPr/>
          </p:nvSpPr>
          <p:spPr>
            <a:xfrm>
              <a:off x="3894728" y="498405"/>
              <a:ext cx="60829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00" b="1" dirty="0">
                  <a:solidFill>
                    <a:schemeClr val="bg1"/>
                  </a:solidFill>
                </a:rPr>
                <a:t>20%</a:t>
              </a:r>
              <a:endParaRPr lang="en-GB" sz="1300" b="1" dirty="0">
                <a:solidFill>
                  <a:schemeClr val="bg1"/>
                </a:solidFill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6F7333B-477D-ECD4-1A85-AA89C8EEC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43638" y="0"/>
              <a:ext cx="7730461" cy="7314136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474D38D-12C5-D75B-B131-E7E75FBEE03D}"/>
                </a:ext>
              </a:extLst>
            </p:cNvPr>
            <p:cNvGrpSpPr/>
            <p:nvPr/>
          </p:nvGrpSpPr>
          <p:grpSpPr>
            <a:xfrm>
              <a:off x="792857" y="2680917"/>
              <a:ext cx="3685454" cy="3464712"/>
              <a:chOff x="119270" y="3061985"/>
              <a:chExt cx="3103267" cy="3464712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8450E8C0-A540-AFAD-9B65-6B31207B6396}"/>
                  </a:ext>
                </a:extLst>
              </p:cNvPr>
              <p:cNvSpPr/>
              <p:nvPr/>
            </p:nvSpPr>
            <p:spPr>
              <a:xfrm>
                <a:off x="119270" y="3117576"/>
                <a:ext cx="159026" cy="208722"/>
              </a:xfrm>
              <a:prstGeom prst="ellipse">
                <a:avLst/>
              </a:prstGeom>
              <a:solidFill>
                <a:srgbClr val="CC66FF"/>
              </a:solidFill>
              <a:ln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75C99D90-0784-8ED0-45CB-8065C927BAE3}"/>
                  </a:ext>
                </a:extLst>
              </p:cNvPr>
              <p:cNvSpPr/>
              <p:nvPr/>
            </p:nvSpPr>
            <p:spPr>
              <a:xfrm>
                <a:off x="119270" y="3468759"/>
                <a:ext cx="159026" cy="208722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100762B8-66A7-1455-4E29-63ECDFB5A512}"/>
                  </a:ext>
                </a:extLst>
              </p:cNvPr>
              <p:cNvSpPr/>
              <p:nvPr/>
            </p:nvSpPr>
            <p:spPr>
              <a:xfrm>
                <a:off x="119270" y="3819942"/>
                <a:ext cx="159026" cy="208722"/>
              </a:xfrm>
              <a:prstGeom prst="ellipse">
                <a:avLst/>
              </a:prstGeom>
              <a:solidFill>
                <a:srgbClr val="66FF66"/>
              </a:solidFill>
              <a:ln>
                <a:solidFill>
                  <a:srgbClr val="66FF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F15D4F1B-D705-A443-4A0E-A17E22369ABC}"/>
                  </a:ext>
                </a:extLst>
              </p:cNvPr>
              <p:cNvSpPr/>
              <p:nvPr/>
            </p:nvSpPr>
            <p:spPr>
              <a:xfrm>
                <a:off x="119270" y="4171125"/>
                <a:ext cx="159026" cy="208722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04FFC06-1837-0CD4-1DEA-AD4CEBEBEA1A}"/>
                  </a:ext>
                </a:extLst>
              </p:cNvPr>
              <p:cNvSpPr/>
              <p:nvPr/>
            </p:nvSpPr>
            <p:spPr>
              <a:xfrm>
                <a:off x="119270" y="4522308"/>
                <a:ext cx="159026" cy="20872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CAD12F65-33E5-3A90-EDA1-905B69C2A02A}"/>
                  </a:ext>
                </a:extLst>
              </p:cNvPr>
              <p:cNvSpPr/>
              <p:nvPr/>
            </p:nvSpPr>
            <p:spPr>
              <a:xfrm>
                <a:off x="119270" y="4873491"/>
                <a:ext cx="159026" cy="208722"/>
              </a:xfrm>
              <a:prstGeom prst="ellipse">
                <a:avLst/>
              </a:prstGeom>
              <a:solidFill>
                <a:srgbClr val="990033"/>
              </a:solidFill>
              <a:ln>
                <a:solidFill>
                  <a:srgbClr val="9900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003A1219-6027-480F-068C-4799376294CE}"/>
                  </a:ext>
                </a:extLst>
              </p:cNvPr>
              <p:cNvSpPr/>
              <p:nvPr/>
            </p:nvSpPr>
            <p:spPr>
              <a:xfrm>
                <a:off x="119270" y="5224674"/>
                <a:ext cx="159026" cy="208722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6857D6C6-E190-DC83-BB7D-ABA8396F8F08}"/>
                  </a:ext>
                </a:extLst>
              </p:cNvPr>
              <p:cNvSpPr/>
              <p:nvPr/>
            </p:nvSpPr>
            <p:spPr>
              <a:xfrm>
                <a:off x="119270" y="5575857"/>
                <a:ext cx="159026" cy="208722"/>
              </a:xfrm>
              <a:prstGeom prst="ellipse">
                <a:avLst/>
              </a:prstGeom>
              <a:solidFill>
                <a:srgbClr val="6666FF"/>
              </a:solidFill>
              <a:ln>
                <a:solidFill>
                  <a:srgbClr val="66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791007BB-EE77-BC88-9451-C36EEA37066C}"/>
                  </a:ext>
                </a:extLst>
              </p:cNvPr>
              <p:cNvSpPr/>
              <p:nvPr/>
            </p:nvSpPr>
            <p:spPr>
              <a:xfrm>
                <a:off x="119270" y="5946920"/>
                <a:ext cx="159026" cy="208722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3AC0491B-27B8-686F-C0BF-87488EF8C005}"/>
                  </a:ext>
                </a:extLst>
              </p:cNvPr>
              <p:cNvSpPr/>
              <p:nvPr/>
            </p:nvSpPr>
            <p:spPr>
              <a:xfrm>
                <a:off x="132523" y="6298103"/>
                <a:ext cx="159026" cy="208722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CEAE47C-1092-8596-C79E-B7EFDB9C4BE3}"/>
                  </a:ext>
                </a:extLst>
              </p:cNvPr>
              <p:cNvSpPr txBox="1"/>
              <p:nvPr/>
            </p:nvSpPr>
            <p:spPr>
              <a:xfrm>
                <a:off x="291549" y="3061985"/>
                <a:ext cx="2358886" cy="371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Actinobacteria (52.6%)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B0FE9A8-C163-AE4A-7F00-1DEB52A6DE54}"/>
                  </a:ext>
                </a:extLst>
              </p:cNvPr>
              <p:cNvSpPr txBox="1"/>
              <p:nvPr/>
            </p:nvSpPr>
            <p:spPr>
              <a:xfrm>
                <a:off x="278296" y="3410218"/>
                <a:ext cx="2527451" cy="371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Alphaproteobacteria (19.3%)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F9B4B98-19FC-FA2D-538C-29A508FDCC1D}"/>
                  </a:ext>
                </a:extLst>
              </p:cNvPr>
              <p:cNvSpPr txBox="1"/>
              <p:nvPr/>
            </p:nvSpPr>
            <p:spPr>
              <a:xfrm>
                <a:off x="291549" y="3758451"/>
                <a:ext cx="2358886" cy="371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Verrucomicrobiae (6.4%)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C27369F-D36C-64BB-FCBE-89B891A0F566}"/>
                  </a:ext>
                </a:extLst>
              </p:cNvPr>
              <p:cNvSpPr txBox="1"/>
              <p:nvPr/>
            </p:nvSpPr>
            <p:spPr>
              <a:xfrm>
                <a:off x="278295" y="4108484"/>
                <a:ext cx="18553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Ascomycota (6.4%)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E6A4045-6067-60D1-C4D8-783B319A76EE}"/>
                  </a:ext>
                </a:extLst>
              </p:cNvPr>
              <p:cNvSpPr txBox="1"/>
              <p:nvPr/>
            </p:nvSpPr>
            <p:spPr>
              <a:xfrm>
                <a:off x="278297" y="4477045"/>
                <a:ext cx="19878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Basidiomycota (4.3%)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EE1B42E-3508-DF94-E91D-2AF91755E80F}"/>
                  </a:ext>
                </a:extLst>
              </p:cNvPr>
              <p:cNvSpPr txBox="1"/>
              <p:nvPr/>
            </p:nvSpPr>
            <p:spPr>
              <a:xfrm>
                <a:off x="278295" y="4842170"/>
                <a:ext cx="19878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Agaricomycetes (3.2%)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C6B5E4A-655D-E598-93FD-1AFD0A4133C9}"/>
                  </a:ext>
                </a:extLst>
              </p:cNvPr>
              <p:cNvSpPr txBox="1"/>
              <p:nvPr/>
            </p:nvSpPr>
            <p:spPr>
              <a:xfrm>
                <a:off x="278294" y="5206627"/>
                <a:ext cx="19878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Leotiomycetes (2.1%)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ECC87E5-53E9-6560-57D9-F1044D6376CD}"/>
                  </a:ext>
                </a:extLst>
              </p:cNvPr>
              <p:cNvSpPr txBox="1"/>
              <p:nvPr/>
            </p:nvSpPr>
            <p:spPr>
              <a:xfrm>
                <a:off x="291549" y="5554860"/>
                <a:ext cx="23588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Chytridiomycota (2.1%)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2B4790E-4945-A346-AEA6-F4341C656F5C}"/>
                  </a:ext>
                </a:extLst>
              </p:cNvPr>
              <p:cNvSpPr txBox="1"/>
              <p:nvPr/>
            </p:nvSpPr>
            <p:spPr>
              <a:xfrm>
                <a:off x="291549" y="5907527"/>
                <a:ext cx="2930988" cy="371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Gammaproteobacteria (1.0%)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7808F4F-C715-1AD1-DA00-6FE4A903D822}"/>
                  </a:ext>
                </a:extLst>
              </p:cNvPr>
              <p:cNvSpPr txBox="1"/>
              <p:nvPr/>
            </p:nvSpPr>
            <p:spPr>
              <a:xfrm>
                <a:off x="291549" y="6218920"/>
                <a:ext cx="23588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Dothideomycetes (1.0%)</a:t>
                </a:r>
              </a:p>
            </p:txBody>
          </p:sp>
        </p:grp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92D6DED-1B9E-5CD4-EF6C-B9F9208AF9A1}"/>
                </a:ext>
              </a:extLst>
            </p:cNvPr>
            <p:cNvSpPr/>
            <p:nvPr/>
          </p:nvSpPr>
          <p:spPr>
            <a:xfrm>
              <a:off x="808596" y="6213628"/>
              <a:ext cx="188860" cy="208722"/>
            </a:xfrm>
            <a:prstGeom prst="ellipse">
              <a:avLst/>
            </a:prstGeom>
            <a:solidFill>
              <a:srgbClr val="0033CC"/>
            </a:solidFill>
            <a:ln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9DA93E0-1657-F145-DA81-1DF094A0C174}"/>
                </a:ext>
              </a:extLst>
            </p:cNvPr>
            <p:cNvSpPr txBox="1"/>
            <p:nvPr/>
          </p:nvSpPr>
          <p:spPr>
            <a:xfrm>
              <a:off x="997456" y="6134445"/>
              <a:ext cx="2801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Hyaloraphidiomycetes (1.0%)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CC58F62-9215-77E0-BFD6-B6ED6BDB8F7C}"/>
              </a:ext>
            </a:extLst>
          </p:cNvPr>
          <p:cNvSpPr txBox="1"/>
          <p:nvPr/>
        </p:nvSpPr>
        <p:spPr>
          <a:xfrm>
            <a:off x="59635" y="6210854"/>
            <a:ext cx="1207272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100" b="1" dirty="0" err="1"/>
              <a:t>Figure</a:t>
            </a:r>
            <a:r>
              <a:rPr lang="cs-CZ" sz="1100" b="1" dirty="0"/>
              <a:t> S4B   </a:t>
            </a:r>
            <a:r>
              <a:rPr lang="en-US" sz="1100" dirty="0"/>
              <a:t>Cross-kingdom (bacterial-fungal) co-occurrence network</a:t>
            </a:r>
            <a:r>
              <a:rPr lang="cs-CZ" sz="1100" dirty="0"/>
              <a:t> in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high</a:t>
            </a:r>
            <a:r>
              <a:rPr lang="cs-CZ" sz="1100" dirty="0"/>
              <a:t> FSI (</a:t>
            </a:r>
            <a:r>
              <a:rPr lang="cs-CZ" sz="1100" dirty="0" err="1"/>
              <a:t>Fish</a:t>
            </a:r>
            <a:r>
              <a:rPr lang="cs-CZ" sz="1100" dirty="0"/>
              <a:t> </a:t>
            </a:r>
            <a:r>
              <a:rPr lang="cs-CZ" sz="1100" dirty="0" err="1"/>
              <a:t>Stock</a:t>
            </a:r>
            <a:r>
              <a:rPr lang="cs-CZ" sz="1100" dirty="0"/>
              <a:t> Index) plankton </a:t>
            </a:r>
            <a:r>
              <a:rPr lang="cs-CZ" sz="1100" dirty="0" err="1"/>
              <a:t>during</a:t>
            </a:r>
            <a:r>
              <a:rPr lang="cs-CZ" sz="1100" dirty="0"/>
              <a:t>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summer</a:t>
            </a:r>
            <a:r>
              <a:rPr lang="cs-CZ" sz="1100" dirty="0"/>
              <a:t> period</a:t>
            </a:r>
            <a:r>
              <a:rPr lang="en-US" sz="1100" dirty="0"/>
              <a:t>. </a:t>
            </a:r>
            <a:r>
              <a:rPr lang="cs-CZ" sz="1100" dirty="0" err="1"/>
              <a:t>Color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nodes</a:t>
            </a:r>
            <a:r>
              <a:rPr lang="cs-CZ" sz="1100" dirty="0"/>
              <a:t> </a:t>
            </a:r>
            <a:r>
              <a:rPr lang="cs-CZ" sz="1100" dirty="0" err="1"/>
              <a:t>denotes</a:t>
            </a:r>
            <a:r>
              <a:rPr lang="cs-CZ" sz="1100" dirty="0"/>
              <a:t> taxonomy (</a:t>
            </a:r>
            <a:r>
              <a:rPr lang="cs-CZ" sz="1100" dirty="0" err="1"/>
              <a:t>see</a:t>
            </a:r>
            <a:r>
              <a:rPr lang="cs-CZ" sz="1100" dirty="0"/>
              <a:t> legend)</a:t>
            </a:r>
            <a:r>
              <a:rPr lang="en-US" sz="1100" dirty="0"/>
              <a:t>. The size of the node is </a:t>
            </a:r>
            <a:r>
              <a:rPr lang="en-US" sz="1100" dirty="0" err="1"/>
              <a:t>proportiona</a:t>
            </a:r>
            <a:r>
              <a:rPr lang="cs-CZ" sz="1100" dirty="0"/>
              <a:t>l</a:t>
            </a:r>
            <a:r>
              <a:rPr lang="en-US" sz="1100" dirty="0"/>
              <a:t> to </a:t>
            </a:r>
            <a:r>
              <a:rPr lang="cs-CZ" sz="1100" dirty="0" err="1"/>
              <a:t>degree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connectivity</a:t>
            </a:r>
            <a:r>
              <a:rPr lang="cs-CZ" sz="1100" dirty="0"/>
              <a:t> (genus level)</a:t>
            </a:r>
            <a:r>
              <a:rPr lang="en-US" sz="1100" dirty="0"/>
              <a:t>. </a:t>
            </a:r>
            <a:r>
              <a:rPr lang="cs-CZ" sz="1100" dirty="0"/>
              <a:t>Green</a:t>
            </a:r>
            <a:r>
              <a:rPr lang="en-US" sz="1100" dirty="0"/>
              <a:t> </a:t>
            </a:r>
            <a:r>
              <a:rPr lang="cs-CZ" sz="1100" dirty="0" err="1"/>
              <a:t>links</a:t>
            </a:r>
            <a:r>
              <a:rPr lang="cs-CZ" sz="1100" dirty="0"/>
              <a:t> </a:t>
            </a:r>
            <a:r>
              <a:rPr lang="en-US" sz="1100" dirty="0"/>
              <a:t>are co-occurrence network edges with positive correlation coefficients. Red </a:t>
            </a:r>
            <a:r>
              <a:rPr lang="cs-CZ" sz="1100" dirty="0" err="1"/>
              <a:t>links</a:t>
            </a:r>
            <a:r>
              <a:rPr lang="en-US" sz="1100" dirty="0"/>
              <a:t> are co-occurrence network edges with negative correlation coefficients.</a:t>
            </a:r>
            <a:r>
              <a:rPr lang="cs-CZ" sz="1100" dirty="0"/>
              <a:t>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proportion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bacterial</a:t>
            </a:r>
            <a:r>
              <a:rPr lang="cs-CZ" sz="1100" dirty="0"/>
              <a:t> to </a:t>
            </a:r>
            <a:r>
              <a:rPr lang="cs-CZ" sz="1100" dirty="0" err="1"/>
              <a:t>fungal</a:t>
            </a:r>
            <a:r>
              <a:rPr lang="cs-CZ" sz="1100" dirty="0"/>
              <a:t> </a:t>
            </a:r>
            <a:r>
              <a:rPr lang="cs-CZ" sz="1100" dirty="0" err="1"/>
              <a:t>nodes</a:t>
            </a:r>
            <a:r>
              <a:rPr lang="cs-CZ" sz="1100" dirty="0"/>
              <a:t> in </a:t>
            </a:r>
            <a:r>
              <a:rPr lang="cs-CZ" sz="1100" dirty="0" err="1"/>
              <a:t>the</a:t>
            </a:r>
            <a:r>
              <a:rPr lang="cs-CZ" sz="1100" dirty="0"/>
              <a:t> network are </a:t>
            </a:r>
            <a:r>
              <a:rPr lang="cs-CZ" sz="1100" dirty="0" err="1"/>
              <a:t>shown</a:t>
            </a:r>
            <a:r>
              <a:rPr lang="cs-CZ" sz="1100" dirty="0"/>
              <a:t> in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upper</a:t>
            </a:r>
            <a:r>
              <a:rPr lang="cs-CZ" sz="1100" dirty="0"/>
              <a:t> </a:t>
            </a:r>
            <a:r>
              <a:rPr lang="cs-CZ" sz="1100" dirty="0" err="1"/>
              <a:t>left</a:t>
            </a:r>
            <a:r>
              <a:rPr lang="cs-CZ" sz="1100" dirty="0"/>
              <a:t> </a:t>
            </a:r>
            <a:r>
              <a:rPr lang="cs-CZ" sz="1100" dirty="0" err="1"/>
              <a:t>corner</a:t>
            </a:r>
            <a:r>
              <a:rPr lang="cs-CZ" sz="1100" dirty="0"/>
              <a:t> </a:t>
            </a:r>
            <a:r>
              <a:rPr lang="cs-CZ" sz="1100" dirty="0" err="1"/>
              <a:t>pie</a:t>
            </a:r>
            <a:r>
              <a:rPr lang="cs-CZ" sz="1100" dirty="0"/>
              <a:t>-chart and </a:t>
            </a:r>
            <a:r>
              <a:rPr lang="cs-CZ" sz="1100" dirty="0" err="1"/>
              <a:t>simplified</a:t>
            </a:r>
            <a:r>
              <a:rPr lang="cs-CZ" sz="1100" dirty="0"/>
              <a:t> network </a:t>
            </a:r>
            <a:r>
              <a:rPr lang="cs-CZ" sz="1100" dirty="0" err="1"/>
              <a:t>overview</a:t>
            </a:r>
            <a:r>
              <a:rPr lang="cs-CZ" sz="1100" dirty="0"/>
              <a:t>.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812019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5ABF3194-0DBB-0211-EFCA-E47489A587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21" b="3698"/>
          <a:stretch/>
        </p:blipFill>
        <p:spPr>
          <a:xfrm>
            <a:off x="4931301" y="46266"/>
            <a:ext cx="6716580" cy="62048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79A271-23DA-0FE4-269F-8E3F7742EEED}"/>
              </a:ext>
            </a:extLst>
          </p:cNvPr>
          <p:cNvSpPr txBox="1"/>
          <p:nvPr/>
        </p:nvSpPr>
        <p:spPr>
          <a:xfrm>
            <a:off x="3375039" y="886928"/>
            <a:ext cx="60829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b="1" dirty="0">
                <a:solidFill>
                  <a:schemeClr val="bg1"/>
                </a:solidFill>
              </a:rPr>
              <a:t>95%</a:t>
            </a:r>
            <a:endParaRPr lang="en-GB" sz="13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735D37-1384-F6EC-FE23-0FC3794D8FD4}"/>
              </a:ext>
            </a:extLst>
          </p:cNvPr>
          <p:cNvSpPr txBox="1"/>
          <p:nvPr/>
        </p:nvSpPr>
        <p:spPr>
          <a:xfrm>
            <a:off x="3770532" y="278095"/>
            <a:ext cx="60829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b="1" dirty="0">
                <a:solidFill>
                  <a:schemeClr val="bg1"/>
                </a:solidFill>
              </a:rPr>
              <a:t>5%</a:t>
            </a:r>
            <a:endParaRPr lang="en-GB" sz="1300" b="1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0895D2-EEC3-A89A-0E28-4BE7747EA751}"/>
              </a:ext>
            </a:extLst>
          </p:cNvPr>
          <p:cNvGrpSpPr/>
          <p:nvPr/>
        </p:nvGrpSpPr>
        <p:grpSpPr>
          <a:xfrm>
            <a:off x="59635" y="-44570"/>
            <a:ext cx="4026988" cy="6260023"/>
            <a:chOff x="433204" y="0"/>
            <a:chExt cx="4102870" cy="6270745"/>
          </a:xfrm>
        </p:grpSpPr>
        <p:pic>
          <p:nvPicPr>
            <p:cNvPr id="4" name="Picture 3" descr="A circular network of red and green dots&#10;&#10;Description automatically generated">
              <a:extLst>
                <a:ext uri="{FF2B5EF4-FFF2-40B4-BE49-F238E27FC236}">
                  <a16:creationId xmlns:a16="http://schemas.microsoft.com/office/drawing/2014/main" id="{364A92B5-731D-67D8-DA73-09EED9743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204" y="0"/>
              <a:ext cx="2695982" cy="269598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598138A-F937-C3CE-7966-F51D174064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4521" t="3622" r="23986" b="12728"/>
            <a:stretch/>
          </p:blipFill>
          <p:spPr>
            <a:xfrm>
              <a:off x="3197070" y="254038"/>
              <a:ext cx="1305949" cy="132027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89980C8-E377-8E49-FB51-D6382DB448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0085" t="88632" r="38512" b="3851"/>
            <a:stretch/>
          </p:blipFill>
          <p:spPr>
            <a:xfrm>
              <a:off x="3253382" y="1538390"/>
              <a:ext cx="1282692" cy="270787"/>
            </a:xfrm>
            <a:prstGeom prst="rect">
              <a:avLst/>
            </a:prstGeom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7DF0217-DE4D-CC04-B596-6586A165B35E}"/>
                </a:ext>
              </a:extLst>
            </p:cNvPr>
            <p:cNvSpPr/>
            <p:nvPr/>
          </p:nvSpPr>
          <p:spPr>
            <a:xfrm>
              <a:off x="722215" y="6006827"/>
              <a:ext cx="188860" cy="208722"/>
            </a:xfrm>
            <a:prstGeom prst="ellipse">
              <a:avLst/>
            </a:prstGeom>
            <a:solidFill>
              <a:srgbClr val="6666FF"/>
            </a:solidFill>
            <a:ln>
              <a:solidFill>
                <a:srgbClr val="66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AA29F21-FE2A-8C07-9CF2-95E8C1B9B8E9}"/>
                </a:ext>
              </a:extLst>
            </p:cNvPr>
            <p:cNvGrpSpPr/>
            <p:nvPr/>
          </p:nvGrpSpPr>
          <p:grpSpPr>
            <a:xfrm>
              <a:off x="722215" y="2773627"/>
              <a:ext cx="3006025" cy="3153319"/>
              <a:chOff x="119268" y="3061985"/>
              <a:chExt cx="2531167" cy="3153319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322A6AD-F222-E205-7828-8FE11EB4FCD0}"/>
                  </a:ext>
                </a:extLst>
              </p:cNvPr>
              <p:cNvSpPr/>
              <p:nvPr/>
            </p:nvSpPr>
            <p:spPr>
              <a:xfrm>
                <a:off x="119268" y="3460482"/>
                <a:ext cx="159026" cy="208722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rgbClr val="FF99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A523069-7EBC-BDF7-103B-0B73128380C6}"/>
                  </a:ext>
                </a:extLst>
              </p:cNvPr>
              <p:cNvSpPr/>
              <p:nvPr/>
            </p:nvSpPr>
            <p:spPr>
              <a:xfrm>
                <a:off x="119270" y="3137906"/>
                <a:ext cx="159026" cy="208722"/>
              </a:xfrm>
              <a:prstGeom prst="ellipse">
                <a:avLst/>
              </a:prstGeom>
              <a:solidFill>
                <a:srgbClr val="00CC00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F1EC3E80-4758-AC42-1CD4-47F24A987A61}"/>
                  </a:ext>
                </a:extLst>
              </p:cNvPr>
              <p:cNvSpPr/>
              <p:nvPr/>
            </p:nvSpPr>
            <p:spPr>
              <a:xfrm>
                <a:off x="119268" y="4144842"/>
                <a:ext cx="159026" cy="208722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06981E3-14BE-1975-C6C2-8F0407A70483}"/>
                  </a:ext>
                </a:extLst>
              </p:cNvPr>
              <p:cNvSpPr/>
              <p:nvPr/>
            </p:nvSpPr>
            <p:spPr>
              <a:xfrm>
                <a:off x="119268" y="5949870"/>
                <a:ext cx="159026" cy="20872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19E7CEC-3089-10E8-57DD-BA0C0B0270F0}"/>
                  </a:ext>
                </a:extLst>
              </p:cNvPr>
              <p:cNvSpPr/>
              <p:nvPr/>
            </p:nvSpPr>
            <p:spPr>
              <a:xfrm>
                <a:off x="119270" y="4522308"/>
                <a:ext cx="159026" cy="208722"/>
              </a:xfrm>
              <a:prstGeom prst="ellipse">
                <a:avLst/>
              </a:prstGeom>
              <a:solidFill>
                <a:srgbClr val="99CC00"/>
              </a:solidFill>
              <a:ln>
                <a:solidFill>
                  <a:srgbClr val="99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8B04400-EC37-644C-950F-459BDBA874B5}"/>
                  </a:ext>
                </a:extLst>
              </p:cNvPr>
              <p:cNvSpPr/>
              <p:nvPr/>
            </p:nvSpPr>
            <p:spPr>
              <a:xfrm>
                <a:off x="119268" y="3799101"/>
                <a:ext cx="159026" cy="208722"/>
              </a:xfrm>
              <a:prstGeom prst="ellipse">
                <a:avLst/>
              </a:prstGeom>
              <a:solidFill>
                <a:srgbClr val="FF3399"/>
              </a:solidFill>
              <a:ln>
                <a:solidFill>
                  <a:srgbClr val="FF33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2255041C-F435-F776-2EAD-A1BA25B6A91A}"/>
                  </a:ext>
                </a:extLst>
              </p:cNvPr>
              <p:cNvSpPr/>
              <p:nvPr/>
            </p:nvSpPr>
            <p:spPr>
              <a:xfrm>
                <a:off x="119270" y="5224674"/>
                <a:ext cx="159026" cy="208722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FB6A1205-8046-FF6D-A481-9624CD1A124F}"/>
                  </a:ext>
                </a:extLst>
              </p:cNvPr>
              <p:cNvSpPr/>
              <p:nvPr/>
            </p:nvSpPr>
            <p:spPr>
              <a:xfrm>
                <a:off x="119270" y="5575857"/>
                <a:ext cx="159026" cy="208722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95E09C4-1970-4318-CED2-66B5454BDF34}"/>
                  </a:ext>
                </a:extLst>
              </p:cNvPr>
              <p:cNvSpPr/>
              <p:nvPr/>
            </p:nvSpPr>
            <p:spPr>
              <a:xfrm>
                <a:off x="139480" y="4874228"/>
                <a:ext cx="159026" cy="208722"/>
              </a:xfrm>
              <a:prstGeom prst="ellipse">
                <a:avLst/>
              </a:prstGeom>
              <a:solidFill>
                <a:srgbClr val="3366FF"/>
              </a:solidFill>
              <a:ln>
                <a:solidFill>
                  <a:srgbClr val="33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2D1BA06-D364-92D3-C50B-ED9B9C5717A0}"/>
                  </a:ext>
                </a:extLst>
              </p:cNvPr>
              <p:cNvSpPr txBox="1"/>
              <p:nvPr/>
            </p:nvSpPr>
            <p:spPr>
              <a:xfrm>
                <a:off x="291549" y="3061985"/>
                <a:ext cx="22568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Gammaproteobacteria (31.8%)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D7380E0-4574-BA3C-62A4-2A4FB606E27E}"/>
                  </a:ext>
                </a:extLst>
              </p:cNvPr>
              <p:cNvSpPr txBox="1"/>
              <p:nvPr/>
            </p:nvSpPr>
            <p:spPr>
              <a:xfrm>
                <a:off x="278296" y="3410218"/>
                <a:ext cx="227010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Actinobacteria (24.2%)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ACDF63-E958-F092-92C3-C99805FE859F}"/>
                  </a:ext>
                </a:extLst>
              </p:cNvPr>
              <p:cNvSpPr txBox="1"/>
              <p:nvPr/>
            </p:nvSpPr>
            <p:spPr>
              <a:xfrm>
                <a:off x="291549" y="3758451"/>
                <a:ext cx="18553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Bacteroidia (22.7%)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ED6398C-03FF-DFD7-710B-05C8852FFEA8}"/>
                  </a:ext>
                </a:extLst>
              </p:cNvPr>
              <p:cNvSpPr txBox="1"/>
              <p:nvPr/>
            </p:nvSpPr>
            <p:spPr>
              <a:xfrm>
                <a:off x="278295" y="4108483"/>
                <a:ext cx="2270101" cy="3229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Alphaproteobacteria (9.0%)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E5E936D-4541-A807-CCA5-74FF68EF1F4F}"/>
                  </a:ext>
                </a:extLst>
              </p:cNvPr>
              <p:cNvSpPr txBox="1"/>
              <p:nvPr/>
            </p:nvSpPr>
            <p:spPr>
              <a:xfrm>
                <a:off x="278297" y="4477045"/>
                <a:ext cx="19878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Acidimicrobiia (3.0%)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11D3A9A-727D-E640-8688-72B6E9763888}"/>
                  </a:ext>
                </a:extLst>
              </p:cNvPr>
              <p:cNvSpPr txBox="1"/>
              <p:nvPr/>
            </p:nvSpPr>
            <p:spPr>
              <a:xfrm>
                <a:off x="278295" y="4842170"/>
                <a:ext cx="19878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Tremellomycetes (1.5%)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4D39B20-EA49-F892-357E-E9FE922DBD59}"/>
                  </a:ext>
                </a:extLst>
              </p:cNvPr>
              <p:cNvSpPr txBox="1"/>
              <p:nvPr/>
            </p:nvSpPr>
            <p:spPr>
              <a:xfrm>
                <a:off x="278294" y="5206627"/>
                <a:ext cx="19878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Dothideomycetes (2.8%)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EC52FFC-DEE1-3A48-2C67-827738E8CC36}"/>
                  </a:ext>
                </a:extLst>
              </p:cNvPr>
              <p:cNvSpPr txBox="1"/>
              <p:nvPr/>
            </p:nvSpPr>
            <p:spPr>
              <a:xfrm>
                <a:off x="291549" y="5554860"/>
                <a:ext cx="23588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Saccharimonadia (0.7%)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4128E50-EF8E-F2B8-A74A-E8917C1FA561}"/>
                  </a:ext>
                </a:extLst>
              </p:cNvPr>
              <p:cNvSpPr txBox="1"/>
              <p:nvPr/>
            </p:nvSpPr>
            <p:spPr>
              <a:xfrm>
                <a:off x="291549" y="5907527"/>
                <a:ext cx="23588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Basidiomycota (0.7%)</a:t>
                </a: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5C5213D-FA4C-BEE1-F3F7-439005068DA4}"/>
                </a:ext>
              </a:extLst>
            </p:cNvPr>
            <p:cNvSpPr txBox="1"/>
            <p:nvPr/>
          </p:nvSpPr>
          <p:spPr>
            <a:xfrm>
              <a:off x="911075" y="5962968"/>
              <a:ext cx="2801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Chytridiomycota (0.7%)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E510875-A432-45FD-69CA-1D0D7211EB47}"/>
              </a:ext>
            </a:extLst>
          </p:cNvPr>
          <p:cNvSpPr txBox="1"/>
          <p:nvPr/>
        </p:nvSpPr>
        <p:spPr>
          <a:xfrm>
            <a:off x="59635" y="6251124"/>
            <a:ext cx="1207272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100" b="1" dirty="0" err="1"/>
              <a:t>Figure</a:t>
            </a:r>
            <a:r>
              <a:rPr lang="cs-CZ" sz="1100" b="1" dirty="0"/>
              <a:t> S4C   </a:t>
            </a:r>
            <a:r>
              <a:rPr lang="en-US" sz="1100" dirty="0"/>
              <a:t>Cross-kingdom (bacterial-fungal) co-occurrence network</a:t>
            </a:r>
            <a:r>
              <a:rPr lang="cs-CZ" sz="1100" dirty="0"/>
              <a:t> in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low</a:t>
            </a:r>
            <a:r>
              <a:rPr lang="cs-CZ" sz="1100" dirty="0"/>
              <a:t> FSI (</a:t>
            </a:r>
            <a:r>
              <a:rPr lang="cs-CZ" sz="1100" dirty="0" err="1"/>
              <a:t>Fish</a:t>
            </a:r>
            <a:r>
              <a:rPr lang="cs-CZ" sz="1100" dirty="0"/>
              <a:t> </a:t>
            </a:r>
            <a:r>
              <a:rPr lang="cs-CZ" sz="1100" dirty="0" err="1"/>
              <a:t>Stock</a:t>
            </a:r>
            <a:r>
              <a:rPr lang="cs-CZ" sz="1100" dirty="0"/>
              <a:t> Index) plankton </a:t>
            </a:r>
            <a:r>
              <a:rPr lang="cs-CZ" sz="1100" dirty="0" err="1"/>
              <a:t>during</a:t>
            </a:r>
            <a:r>
              <a:rPr lang="cs-CZ" sz="1100" dirty="0"/>
              <a:t>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spring</a:t>
            </a:r>
            <a:r>
              <a:rPr lang="cs-CZ" sz="1100" dirty="0"/>
              <a:t> period</a:t>
            </a:r>
            <a:r>
              <a:rPr lang="en-US" sz="1100" dirty="0"/>
              <a:t>. </a:t>
            </a:r>
            <a:r>
              <a:rPr lang="cs-CZ" sz="1100" dirty="0" err="1"/>
              <a:t>Color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nodes</a:t>
            </a:r>
            <a:r>
              <a:rPr lang="cs-CZ" sz="1100" dirty="0"/>
              <a:t> </a:t>
            </a:r>
            <a:r>
              <a:rPr lang="cs-CZ" sz="1100" dirty="0" err="1"/>
              <a:t>denotes</a:t>
            </a:r>
            <a:r>
              <a:rPr lang="cs-CZ" sz="1100" dirty="0"/>
              <a:t> taxonomy (</a:t>
            </a:r>
            <a:r>
              <a:rPr lang="cs-CZ" sz="1100" dirty="0" err="1"/>
              <a:t>see</a:t>
            </a:r>
            <a:r>
              <a:rPr lang="cs-CZ" sz="1100" dirty="0"/>
              <a:t> legend)</a:t>
            </a:r>
            <a:r>
              <a:rPr lang="en-US" sz="1100" dirty="0"/>
              <a:t>. The size of the node is </a:t>
            </a:r>
            <a:r>
              <a:rPr lang="en-US" sz="1100" dirty="0" err="1"/>
              <a:t>proportiona</a:t>
            </a:r>
            <a:r>
              <a:rPr lang="cs-CZ" sz="1100" dirty="0"/>
              <a:t>l</a:t>
            </a:r>
            <a:r>
              <a:rPr lang="en-US" sz="1100" dirty="0"/>
              <a:t> to </a:t>
            </a:r>
            <a:r>
              <a:rPr lang="cs-CZ" sz="1100" dirty="0" err="1"/>
              <a:t>degree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connectivity</a:t>
            </a:r>
            <a:r>
              <a:rPr lang="cs-CZ" sz="1100" dirty="0"/>
              <a:t> (genus level)</a:t>
            </a:r>
            <a:r>
              <a:rPr lang="en-US" sz="1100" dirty="0"/>
              <a:t>. </a:t>
            </a:r>
            <a:r>
              <a:rPr lang="cs-CZ" sz="1100" dirty="0"/>
              <a:t>Green</a:t>
            </a:r>
            <a:r>
              <a:rPr lang="en-US" sz="1100" dirty="0"/>
              <a:t> </a:t>
            </a:r>
            <a:r>
              <a:rPr lang="cs-CZ" sz="1100" dirty="0" err="1"/>
              <a:t>links</a:t>
            </a:r>
            <a:r>
              <a:rPr lang="cs-CZ" sz="1100" dirty="0"/>
              <a:t> </a:t>
            </a:r>
            <a:r>
              <a:rPr lang="en-US" sz="1100" dirty="0"/>
              <a:t>are co-occurrence network edges with positive correlation coefficients. Red </a:t>
            </a:r>
            <a:r>
              <a:rPr lang="cs-CZ" sz="1100" dirty="0" err="1"/>
              <a:t>links</a:t>
            </a:r>
            <a:r>
              <a:rPr lang="en-US" sz="1100" dirty="0"/>
              <a:t> are co-occurrence network edges with negative correlation coefficients.</a:t>
            </a:r>
            <a:r>
              <a:rPr lang="cs-CZ" sz="1100" dirty="0"/>
              <a:t>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proportion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bacterial</a:t>
            </a:r>
            <a:r>
              <a:rPr lang="cs-CZ" sz="1100" dirty="0"/>
              <a:t> to </a:t>
            </a:r>
            <a:r>
              <a:rPr lang="cs-CZ" sz="1100" dirty="0" err="1"/>
              <a:t>fungal</a:t>
            </a:r>
            <a:r>
              <a:rPr lang="cs-CZ" sz="1100" dirty="0"/>
              <a:t> </a:t>
            </a:r>
            <a:r>
              <a:rPr lang="cs-CZ" sz="1100" dirty="0" err="1"/>
              <a:t>nodes</a:t>
            </a:r>
            <a:r>
              <a:rPr lang="cs-CZ" sz="1100" dirty="0"/>
              <a:t> in </a:t>
            </a:r>
            <a:r>
              <a:rPr lang="cs-CZ" sz="1100" dirty="0" err="1"/>
              <a:t>the</a:t>
            </a:r>
            <a:r>
              <a:rPr lang="cs-CZ" sz="1100" dirty="0"/>
              <a:t> network are </a:t>
            </a:r>
            <a:r>
              <a:rPr lang="cs-CZ" sz="1100" dirty="0" err="1"/>
              <a:t>shown</a:t>
            </a:r>
            <a:r>
              <a:rPr lang="cs-CZ" sz="1100" dirty="0"/>
              <a:t> in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upper</a:t>
            </a:r>
            <a:r>
              <a:rPr lang="cs-CZ" sz="1100" dirty="0"/>
              <a:t> </a:t>
            </a:r>
            <a:r>
              <a:rPr lang="cs-CZ" sz="1100" dirty="0" err="1"/>
              <a:t>left</a:t>
            </a:r>
            <a:r>
              <a:rPr lang="cs-CZ" sz="1100" dirty="0"/>
              <a:t> </a:t>
            </a:r>
            <a:r>
              <a:rPr lang="cs-CZ" sz="1100" dirty="0" err="1"/>
              <a:t>corner</a:t>
            </a:r>
            <a:r>
              <a:rPr lang="cs-CZ" sz="1100" dirty="0"/>
              <a:t> </a:t>
            </a:r>
            <a:r>
              <a:rPr lang="cs-CZ" sz="1100" dirty="0" err="1"/>
              <a:t>pie</a:t>
            </a:r>
            <a:r>
              <a:rPr lang="cs-CZ" sz="1100" dirty="0"/>
              <a:t>-chart and </a:t>
            </a:r>
            <a:r>
              <a:rPr lang="cs-CZ" sz="1100" dirty="0" err="1"/>
              <a:t>simplified</a:t>
            </a:r>
            <a:r>
              <a:rPr lang="cs-CZ" sz="1100" dirty="0"/>
              <a:t> network </a:t>
            </a:r>
            <a:r>
              <a:rPr lang="cs-CZ" sz="1100" dirty="0" err="1"/>
              <a:t>overview</a:t>
            </a:r>
            <a:r>
              <a:rPr lang="cs-CZ" sz="1100" dirty="0"/>
              <a:t>.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666474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0D5351-C1CE-F36E-A986-C7B5055F5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049" y="-158620"/>
            <a:ext cx="6598982" cy="6598982"/>
          </a:xfrm>
          <a:prstGeom prst="rect">
            <a:avLst/>
          </a:prstGeom>
        </p:spPr>
      </p:pic>
      <p:pic>
        <p:nvPicPr>
          <p:cNvPr id="4" name="Picture 3" descr="A circular pattern of red dots and green lines&#10;&#10;Description automatically generated">
            <a:extLst>
              <a:ext uri="{FF2B5EF4-FFF2-40B4-BE49-F238E27FC236}">
                <a16:creationId xmlns:a16="http://schemas.microsoft.com/office/drawing/2014/main" id="{994D7877-53E7-2138-7287-84EC1D7252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27" y="22668"/>
            <a:ext cx="2720531" cy="27205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999196-0FED-9067-532D-B563C8DD16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984" t="4649" r="23406" b="12726"/>
          <a:stretch/>
        </p:blipFill>
        <p:spPr>
          <a:xfrm>
            <a:off x="3197070" y="278095"/>
            <a:ext cx="1339004" cy="13087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856F6D-C363-ED76-4DFB-CE05905CFD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085" t="88632" r="38512" b="3851"/>
          <a:stretch/>
        </p:blipFill>
        <p:spPr>
          <a:xfrm>
            <a:off x="3253382" y="1538390"/>
            <a:ext cx="1282692" cy="2707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113712-9C51-10E6-B2F5-F4D532178528}"/>
              </a:ext>
            </a:extLst>
          </p:cNvPr>
          <p:cNvSpPr txBox="1"/>
          <p:nvPr/>
        </p:nvSpPr>
        <p:spPr>
          <a:xfrm>
            <a:off x="3375039" y="886928"/>
            <a:ext cx="60829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b="1" dirty="0">
                <a:solidFill>
                  <a:schemeClr val="bg1"/>
                </a:solidFill>
              </a:rPr>
              <a:t>97%</a:t>
            </a:r>
            <a:endParaRPr lang="en-GB" sz="13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8F20E0-33E2-AE11-BAFA-337FA54931A0}"/>
              </a:ext>
            </a:extLst>
          </p:cNvPr>
          <p:cNvSpPr txBox="1"/>
          <p:nvPr/>
        </p:nvSpPr>
        <p:spPr>
          <a:xfrm>
            <a:off x="3770532" y="278095"/>
            <a:ext cx="60829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b="1" dirty="0">
                <a:solidFill>
                  <a:schemeClr val="bg1"/>
                </a:solidFill>
              </a:rPr>
              <a:t>3%</a:t>
            </a:r>
            <a:endParaRPr lang="en-GB" sz="1300" b="1" dirty="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39E38FE-2AD0-5FCA-6339-91674FC886ED}"/>
              </a:ext>
            </a:extLst>
          </p:cNvPr>
          <p:cNvGrpSpPr/>
          <p:nvPr/>
        </p:nvGrpSpPr>
        <p:grpSpPr>
          <a:xfrm>
            <a:off x="717225" y="2773627"/>
            <a:ext cx="3011015" cy="3398063"/>
            <a:chOff x="115066" y="3061985"/>
            <a:chExt cx="2535369" cy="3398063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48569EF-F9FD-1747-B2F9-9D7B387A4AC9}"/>
                </a:ext>
              </a:extLst>
            </p:cNvPr>
            <p:cNvSpPr/>
            <p:nvPr/>
          </p:nvSpPr>
          <p:spPr>
            <a:xfrm>
              <a:off x="115066" y="3809128"/>
              <a:ext cx="159026" cy="208722"/>
            </a:xfrm>
            <a:prstGeom prst="ellipse">
              <a:avLst/>
            </a:prstGeom>
            <a:solidFill>
              <a:srgbClr val="FF99FF"/>
            </a:solidFill>
            <a:ln>
              <a:solidFill>
                <a:srgbClr val="FF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66B0BC7-002A-95DA-B6A9-E08052A9B1F7}"/>
                </a:ext>
              </a:extLst>
            </p:cNvPr>
            <p:cNvSpPr/>
            <p:nvPr/>
          </p:nvSpPr>
          <p:spPr>
            <a:xfrm>
              <a:off x="122015" y="3456156"/>
              <a:ext cx="159026" cy="208722"/>
            </a:xfrm>
            <a:prstGeom prst="ellipse">
              <a:avLst/>
            </a:prstGeom>
            <a:solidFill>
              <a:srgbClr val="00CC00"/>
            </a:solidFill>
            <a:ln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9501B4A-F77C-1069-9CC5-8055FB9875E4}"/>
                </a:ext>
              </a:extLst>
            </p:cNvPr>
            <p:cNvSpPr/>
            <p:nvPr/>
          </p:nvSpPr>
          <p:spPr>
            <a:xfrm>
              <a:off x="119268" y="4144842"/>
              <a:ext cx="159026" cy="208722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10BD7A6-AD83-09AE-4C5E-FD15A80369BB}"/>
                </a:ext>
              </a:extLst>
            </p:cNvPr>
            <p:cNvSpPr/>
            <p:nvPr/>
          </p:nvSpPr>
          <p:spPr>
            <a:xfrm>
              <a:off x="120486" y="6251326"/>
              <a:ext cx="159026" cy="208722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4225E7E-47B0-793D-89D1-26615D3CF473}"/>
                </a:ext>
              </a:extLst>
            </p:cNvPr>
            <p:cNvSpPr/>
            <p:nvPr/>
          </p:nvSpPr>
          <p:spPr>
            <a:xfrm>
              <a:off x="119270" y="4522308"/>
              <a:ext cx="159026" cy="20872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90A710C-722A-45BC-9044-FDF05B6DC436}"/>
                </a:ext>
              </a:extLst>
            </p:cNvPr>
            <p:cNvSpPr/>
            <p:nvPr/>
          </p:nvSpPr>
          <p:spPr>
            <a:xfrm>
              <a:off x="115066" y="3123757"/>
              <a:ext cx="159026" cy="208722"/>
            </a:xfrm>
            <a:prstGeom prst="ellipse">
              <a:avLst/>
            </a:prstGeom>
            <a:solidFill>
              <a:srgbClr val="FF3399"/>
            </a:solidFill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A3A670E-977D-92BE-B3DD-CC2858546239}"/>
                </a:ext>
              </a:extLst>
            </p:cNvPr>
            <p:cNvSpPr/>
            <p:nvPr/>
          </p:nvSpPr>
          <p:spPr>
            <a:xfrm>
              <a:off x="119270" y="5224674"/>
              <a:ext cx="159026" cy="208722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963F13D-A745-582D-1EC9-C85B840C9D10}"/>
                </a:ext>
              </a:extLst>
            </p:cNvPr>
            <p:cNvSpPr/>
            <p:nvPr/>
          </p:nvSpPr>
          <p:spPr>
            <a:xfrm>
              <a:off x="119270" y="5575857"/>
              <a:ext cx="159026" cy="20872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801D60B-F5E6-93FE-2B27-BFDFB37BE687}"/>
                </a:ext>
              </a:extLst>
            </p:cNvPr>
            <p:cNvSpPr/>
            <p:nvPr/>
          </p:nvSpPr>
          <p:spPr>
            <a:xfrm>
              <a:off x="115066" y="4875280"/>
              <a:ext cx="159026" cy="208722"/>
            </a:xfrm>
            <a:prstGeom prst="ellipse">
              <a:avLst/>
            </a:prstGeom>
            <a:solidFill>
              <a:srgbClr val="99CC00"/>
            </a:solidFill>
            <a:ln>
              <a:solidFill>
                <a:srgbClr val="99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2D44235-75EF-CA15-18E6-6B467A7C52EC}"/>
                </a:ext>
              </a:extLst>
            </p:cNvPr>
            <p:cNvSpPr txBox="1"/>
            <p:nvPr/>
          </p:nvSpPr>
          <p:spPr>
            <a:xfrm>
              <a:off x="291549" y="3061985"/>
              <a:ext cx="22568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Bacteroidia (33.9%)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70FB510-5975-FBDA-6B2F-4B1D5DCE7A00}"/>
                </a:ext>
              </a:extLst>
            </p:cNvPr>
            <p:cNvSpPr txBox="1"/>
            <p:nvPr/>
          </p:nvSpPr>
          <p:spPr>
            <a:xfrm>
              <a:off x="278296" y="3410218"/>
              <a:ext cx="22701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Gammaproteobacteria (27.6%)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9D8E3AB-D2EC-359B-A380-2264F2B1343E}"/>
                </a:ext>
              </a:extLst>
            </p:cNvPr>
            <p:cNvSpPr txBox="1"/>
            <p:nvPr/>
          </p:nvSpPr>
          <p:spPr>
            <a:xfrm>
              <a:off x="291549" y="3758451"/>
              <a:ext cx="18553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Actinobacteria (15.2%)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27D90E9-55D1-50EE-6702-E3C646527CEC}"/>
                </a:ext>
              </a:extLst>
            </p:cNvPr>
            <p:cNvSpPr txBox="1"/>
            <p:nvPr/>
          </p:nvSpPr>
          <p:spPr>
            <a:xfrm>
              <a:off x="278295" y="4108484"/>
              <a:ext cx="18553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Alphaproteobacteria (9.6%)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1ABB99F-1107-89A6-E39C-B08B86EB5B0E}"/>
                </a:ext>
              </a:extLst>
            </p:cNvPr>
            <p:cNvSpPr txBox="1"/>
            <p:nvPr/>
          </p:nvSpPr>
          <p:spPr>
            <a:xfrm>
              <a:off x="278297" y="4477045"/>
              <a:ext cx="19878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Bacilli (3.3%)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A2705BD-19C1-B994-A970-17CC96A8F5EE}"/>
                </a:ext>
              </a:extLst>
            </p:cNvPr>
            <p:cNvSpPr txBox="1"/>
            <p:nvPr/>
          </p:nvSpPr>
          <p:spPr>
            <a:xfrm>
              <a:off x="278295" y="4842170"/>
              <a:ext cx="19878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Acidimicrobiia (2.8%)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878A06B-CEDE-6DFF-C9B5-7FF4A6339B2B}"/>
                </a:ext>
              </a:extLst>
            </p:cNvPr>
            <p:cNvSpPr txBox="1"/>
            <p:nvPr/>
          </p:nvSpPr>
          <p:spPr>
            <a:xfrm>
              <a:off x="278294" y="5206627"/>
              <a:ext cx="19878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Dothideomycetes (1.1%)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262B877-7C86-76E3-6ADC-46ECBA8C69F1}"/>
                </a:ext>
              </a:extLst>
            </p:cNvPr>
            <p:cNvSpPr txBox="1"/>
            <p:nvPr/>
          </p:nvSpPr>
          <p:spPr>
            <a:xfrm>
              <a:off x="291549" y="5554860"/>
              <a:ext cx="23588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Bdellovibrionia (1.1%)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B051151-51D6-7C5E-1D0A-72C135DE10A8}"/>
                </a:ext>
              </a:extLst>
            </p:cNvPr>
            <p:cNvSpPr txBox="1"/>
            <p:nvPr/>
          </p:nvSpPr>
          <p:spPr>
            <a:xfrm>
              <a:off x="291549" y="5907527"/>
              <a:ext cx="23588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Oligoflexia (1.1%)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3120059-46E5-24C9-4955-05D8B7D564C3}"/>
              </a:ext>
            </a:extLst>
          </p:cNvPr>
          <p:cNvSpPr txBox="1"/>
          <p:nvPr/>
        </p:nvSpPr>
        <p:spPr>
          <a:xfrm>
            <a:off x="911075" y="5962968"/>
            <a:ext cx="2801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Basidiomycota (0.5%)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6702BE7-4E08-4DCE-85B9-984949F7F6CA}"/>
              </a:ext>
            </a:extLst>
          </p:cNvPr>
          <p:cNvSpPr/>
          <p:nvPr/>
        </p:nvSpPr>
        <p:spPr>
          <a:xfrm>
            <a:off x="717225" y="5636967"/>
            <a:ext cx="188860" cy="208722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0E8976-0570-AA06-F6C8-79F1B302719B}"/>
              </a:ext>
            </a:extLst>
          </p:cNvPr>
          <p:cNvSpPr txBox="1"/>
          <p:nvPr/>
        </p:nvSpPr>
        <p:spPr>
          <a:xfrm>
            <a:off x="59635" y="6251124"/>
            <a:ext cx="1207272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100" b="1" dirty="0" err="1"/>
              <a:t>Figure</a:t>
            </a:r>
            <a:r>
              <a:rPr lang="cs-CZ" sz="1100" b="1" dirty="0"/>
              <a:t> S4D   </a:t>
            </a:r>
            <a:r>
              <a:rPr lang="en-US" sz="1100" dirty="0"/>
              <a:t>Cross-kingdom (bacterial-fungal) co-occurrence network</a:t>
            </a:r>
            <a:r>
              <a:rPr lang="cs-CZ" sz="1100" dirty="0"/>
              <a:t> in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low</a:t>
            </a:r>
            <a:r>
              <a:rPr lang="cs-CZ" sz="1100" dirty="0"/>
              <a:t> FSI (</a:t>
            </a:r>
            <a:r>
              <a:rPr lang="cs-CZ" sz="1100" dirty="0" err="1"/>
              <a:t>Fish</a:t>
            </a:r>
            <a:r>
              <a:rPr lang="cs-CZ" sz="1100" dirty="0"/>
              <a:t> </a:t>
            </a:r>
            <a:r>
              <a:rPr lang="cs-CZ" sz="1100" dirty="0" err="1"/>
              <a:t>Stock</a:t>
            </a:r>
            <a:r>
              <a:rPr lang="cs-CZ" sz="1100" dirty="0"/>
              <a:t> Index) plankton </a:t>
            </a:r>
            <a:r>
              <a:rPr lang="cs-CZ" sz="1100" dirty="0" err="1"/>
              <a:t>during</a:t>
            </a:r>
            <a:r>
              <a:rPr lang="cs-CZ" sz="1100" dirty="0"/>
              <a:t>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summer</a:t>
            </a:r>
            <a:r>
              <a:rPr lang="cs-CZ" sz="1100" dirty="0"/>
              <a:t> period</a:t>
            </a:r>
            <a:r>
              <a:rPr lang="en-US" sz="1100" dirty="0"/>
              <a:t>. </a:t>
            </a:r>
            <a:r>
              <a:rPr lang="cs-CZ" sz="1100" dirty="0" err="1"/>
              <a:t>Color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nodes</a:t>
            </a:r>
            <a:r>
              <a:rPr lang="cs-CZ" sz="1100" dirty="0"/>
              <a:t> </a:t>
            </a:r>
            <a:r>
              <a:rPr lang="cs-CZ" sz="1100" dirty="0" err="1"/>
              <a:t>denotes</a:t>
            </a:r>
            <a:r>
              <a:rPr lang="cs-CZ" sz="1100" dirty="0"/>
              <a:t> taxonomy (</a:t>
            </a:r>
            <a:r>
              <a:rPr lang="cs-CZ" sz="1100" dirty="0" err="1"/>
              <a:t>see</a:t>
            </a:r>
            <a:r>
              <a:rPr lang="cs-CZ" sz="1100" dirty="0"/>
              <a:t> legend)</a:t>
            </a:r>
            <a:r>
              <a:rPr lang="en-US" sz="1100" dirty="0"/>
              <a:t>. The size of the node is </a:t>
            </a:r>
            <a:r>
              <a:rPr lang="en-US" sz="1100" dirty="0" err="1"/>
              <a:t>proportiona</a:t>
            </a:r>
            <a:r>
              <a:rPr lang="cs-CZ" sz="1100" dirty="0"/>
              <a:t>l</a:t>
            </a:r>
            <a:r>
              <a:rPr lang="en-US" sz="1100" dirty="0"/>
              <a:t> to </a:t>
            </a:r>
            <a:r>
              <a:rPr lang="cs-CZ" sz="1100" dirty="0" err="1"/>
              <a:t>degree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connectivity</a:t>
            </a:r>
            <a:r>
              <a:rPr lang="cs-CZ" sz="1100" dirty="0"/>
              <a:t> (genus level)</a:t>
            </a:r>
            <a:r>
              <a:rPr lang="en-US" sz="1100" dirty="0"/>
              <a:t>. </a:t>
            </a:r>
            <a:r>
              <a:rPr lang="cs-CZ" sz="1100" dirty="0"/>
              <a:t>Green</a:t>
            </a:r>
            <a:r>
              <a:rPr lang="en-US" sz="1100" dirty="0"/>
              <a:t> </a:t>
            </a:r>
            <a:r>
              <a:rPr lang="cs-CZ" sz="1100" dirty="0" err="1"/>
              <a:t>links</a:t>
            </a:r>
            <a:r>
              <a:rPr lang="cs-CZ" sz="1100" dirty="0"/>
              <a:t> </a:t>
            </a:r>
            <a:r>
              <a:rPr lang="en-US" sz="1100" dirty="0"/>
              <a:t>are co-occurrence network edges with positive correlation coefficients. Red </a:t>
            </a:r>
            <a:r>
              <a:rPr lang="cs-CZ" sz="1100" dirty="0" err="1"/>
              <a:t>links</a:t>
            </a:r>
            <a:r>
              <a:rPr lang="en-US" sz="1100" dirty="0"/>
              <a:t> are co-occurrence network edges with negative correlation coefficients.</a:t>
            </a:r>
            <a:r>
              <a:rPr lang="cs-CZ" sz="1100" dirty="0"/>
              <a:t>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proportion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bacterial</a:t>
            </a:r>
            <a:r>
              <a:rPr lang="cs-CZ" sz="1100" dirty="0"/>
              <a:t> to </a:t>
            </a:r>
            <a:r>
              <a:rPr lang="cs-CZ" sz="1100" dirty="0" err="1"/>
              <a:t>fungal</a:t>
            </a:r>
            <a:r>
              <a:rPr lang="cs-CZ" sz="1100" dirty="0"/>
              <a:t> </a:t>
            </a:r>
            <a:r>
              <a:rPr lang="cs-CZ" sz="1100" dirty="0" err="1"/>
              <a:t>nodes</a:t>
            </a:r>
            <a:r>
              <a:rPr lang="cs-CZ" sz="1100" dirty="0"/>
              <a:t> in </a:t>
            </a:r>
            <a:r>
              <a:rPr lang="cs-CZ" sz="1100" dirty="0" err="1"/>
              <a:t>the</a:t>
            </a:r>
            <a:r>
              <a:rPr lang="cs-CZ" sz="1100" dirty="0"/>
              <a:t> network are </a:t>
            </a:r>
            <a:r>
              <a:rPr lang="cs-CZ" sz="1100" dirty="0" err="1"/>
              <a:t>shown</a:t>
            </a:r>
            <a:r>
              <a:rPr lang="cs-CZ" sz="1100" dirty="0"/>
              <a:t> in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upper</a:t>
            </a:r>
            <a:r>
              <a:rPr lang="cs-CZ" sz="1100" dirty="0"/>
              <a:t> </a:t>
            </a:r>
            <a:r>
              <a:rPr lang="cs-CZ" sz="1100" dirty="0" err="1"/>
              <a:t>left</a:t>
            </a:r>
            <a:r>
              <a:rPr lang="cs-CZ" sz="1100" dirty="0"/>
              <a:t> </a:t>
            </a:r>
            <a:r>
              <a:rPr lang="cs-CZ" sz="1100" dirty="0" err="1"/>
              <a:t>corner</a:t>
            </a:r>
            <a:r>
              <a:rPr lang="cs-CZ" sz="1100" dirty="0"/>
              <a:t> </a:t>
            </a:r>
            <a:r>
              <a:rPr lang="cs-CZ" sz="1100" dirty="0" err="1"/>
              <a:t>pie</a:t>
            </a:r>
            <a:r>
              <a:rPr lang="cs-CZ" sz="1100" dirty="0"/>
              <a:t>-chart and </a:t>
            </a:r>
            <a:r>
              <a:rPr lang="cs-CZ" sz="1100" dirty="0" err="1"/>
              <a:t>simplified</a:t>
            </a:r>
            <a:r>
              <a:rPr lang="cs-CZ" sz="1100" dirty="0"/>
              <a:t> network </a:t>
            </a:r>
            <a:r>
              <a:rPr lang="cs-CZ" sz="1100" dirty="0" err="1"/>
              <a:t>overview</a:t>
            </a:r>
            <a:r>
              <a:rPr lang="cs-CZ" sz="1100" dirty="0"/>
              <a:t>.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043596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DDF775F5-C45F-B7DA-60F0-1E1BA2E75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" y="1099877"/>
            <a:ext cx="2589332" cy="258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F34894CE-CF6B-C5DB-9802-F751305CD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901" y="1089719"/>
            <a:ext cx="2633788" cy="263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EEE635B-A641-0E84-55B4-4EE3A6570FDB}"/>
              </a:ext>
            </a:extLst>
          </p:cNvPr>
          <p:cNvGrpSpPr/>
          <p:nvPr/>
        </p:nvGrpSpPr>
        <p:grpSpPr>
          <a:xfrm>
            <a:off x="380246" y="3723507"/>
            <a:ext cx="7949222" cy="2989944"/>
            <a:chOff x="100619" y="3704082"/>
            <a:chExt cx="7949222" cy="2989944"/>
          </a:xfrm>
        </p:grpSpPr>
        <p:pic>
          <p:nvPicPr>
            <p:cNvPr id="4106" name="Picture 10">
              <a:extLst>
                <a:ext uri="{FF2B5EF4-FFF2-40B4-BE49-F238E27FC236}">
                  <a16:creationId xmlns:a16="http://schemas.microsoft.com/office/drawing/2014/main" id="{6BD86994-7AB8-AE8F-5215-76DC8D7C36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89"/>
            <a:stretch/>
          </p:blipFill>
          <p:spPr bwMode="auto">
            <a:xfrm>
              <a:off x="3875846" y="3704082"/>
              <a:ext cx="4173995" cy="2989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8" name="Picture 12">
              <a:extLst>
                <a:ext uri="{FF2B5EF4-FFF2-40B4-BE49-F238E27FC236}">
                  <a16:creationId xmlns:a16="http://schemas.microsoft.com/office/drawing/2014/main" id="{949EA603-B48D-1E25-6ABD-43BCBD7D21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635" b="3835"/>
            <a:stretch/>
          </p:blipFill>
          <p:spPr bwMode="auto">
            <a:xfrm>
              <a:off x="100619" y="3704082"/>
              <a:ext cx="3663237" cy="2989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1080AF8-6892-20EF-B97B-C7F57E415A71}"/>
                </a:ext>
              </a:extLst>
            </p:cNvPr>
            <p:cNvCxnSpPr>
              <a:cxnSpLocks/>
            </p:cNvCxnSpPr>
            <p:nvPr/>
          </p:nvCxnSpPr>
          <p:spPr>
            <a:xfrm>
              <a:off x="496389" y="4223657"/>
              <a:ext cx="277766" cy="1251523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5A00859-5A76-56E5-301B-D6FA65343743}"/>
                </a:ext>
              </a:extLst>
            </p:cNvPr>
            <p:cNvCxnSpPr>
              <a:cxnSpLocks/>
            </p:cNvCxnSpPr>
            <p:nvPr/>
          </p:nvCxnSpPr>
          <p:spPr>
            <a:xfrm>
              <a:off x="774155" y="5475180"/>
              <a:ext cx="268487" cy="801270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73BF80D-7DBF-03F7-A887-2E70DA77EC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1921" y="6159578"/>
              <a:ext cx="268487" cy="116872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DB4004B-34CC-332E-0770-0FF4C12215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408" y="4849418"/>
              <a:ext cx="272780" cy="1310160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69DD0A0-25A1-74CF-504B-DCFE7FE631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93188" y="3975221"/>
              <a:ext cx="268487" cy="874197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B7410E9-95C0-5FC3-1477-1CF9F91DFA54}"/>
                </a:ext>
              </a:extLst>
            </p:cNvPr>
            <p:cNvCxnSpPr>
              <a:cxnSpLocks/>
            </p:cNvCxnSpPr>
            <p:nvPr/>
          </p:nvCxnSpPr>
          <p:spPr>
            <a:xfrm>
              <a:off x="1854200" y="3975221"/>
              <a:ext cx="280255" cy="851757"/>
            </a:xfrm>
            <a:prstGeom prst="line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508446-7652-73B3-ECC8-6D4910D7E0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22687" y="4768343"/>
              <a:ext cx="281464" cy="46148"/>
            </a:xfrm>
            <a:prstGeom prst="line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BCAB197-61B3-B1F3-EB92-D622F80C8E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04151" y="4223657"/>
              <a:ext cx="276557" cy="538931"/>
            </a:xfrm>
            <a:prstGeom prst="line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B0393C4-40C6-B370-1AF2-882884F7322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73847" y="4223657"/>
              <a:ext cx="271878" cy="819568"/>
            </a:xfrm>
            <a:prstGeom prst="line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36FF221-9CB6-59FA-12D2-E815A736C4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0404" y="4678587"/>
              <a:ext cx="264710" cy="364638"/>
            </a:xfrm>
            <a:prstGeom prst="line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A2815820-C7A5-CE47-D489-C9BC4B36E4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21413" y="4280290"/>
              <a:ext cx="271467" cy="398297"/>
            </a:xfrm>
            <a:prstGeom prst="line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AD68468-A68F-908F-1088-3ABE596C0DB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74680" y="4067117"/>
              <a:ext cx="267401" cy="633910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FE26026-4A22-0D13-93B5-4C9C94D44D97}"/>
                </a:ext>
              </a:extLst>
            </p:cNvPr>
            <p:cNvCxnSpPr>
              <a:cxnSpLocks/>
            </p:cNvCxnSpPr>
            <p:nvPr/>
          </p:nvCxnSpPr>
          <p:spPr>
            <a:xfrm>
              <a:off x="4542081" y="4067117"/>
              <a:ext cx="283862" cy="2294414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302D3F4-CD29-B449-6717-D810523ACA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25943" y="5214324"/>
              <a:ext cx="267401" cy="1147207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7964EC6-BB27-28D2-189C-0273AA3DBE7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00173" y="4746750"/>
              <a:ext cx="277033" cy="467574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91FE250-F540-6A6F-4709-ACA8A61E4C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71427" y="4455049"/>
              <a:ext cx="274399" cy="290709"/>
            </a:xfrm>
            <a:prstGeom prst="line">
              <a:avLst/>
            </a:prstGeom>
            <a:ln w="952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096" name="Straight Connector 4095">
              <a:extLst>
                <a:ext uri="{FF2B5EF4-FFF2-40B4-BE49-F238E27FC236}">
                  <a16:creationId xmlns:a16="http://schemas.microsoft.com/office/drawing/2014/main" id="{9774F1B3-F63D-2558-A200-762A8CA43B63}"/>
                </a:ext>
              </a:extLst>
            </p:cNvPr>
            <p:cNvCxnSpPr>
              <a:cxnSpLocks/>
            </p:cNvCxnSpPr>
            <p:nvPr/>
          </p:nvCxnSpPr>
          <p:spPr>
            <a:xfrm>
              <a:off x="5645826" y="4479438"/>
              <a:ext cx="271254" cy="266320"/>
            </a:xfrm>
            <a:prstGeom prst="line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3" name="Straight Connector 4102">
              <a:extLst>
                <a:ext uri="{FF2B5EF4-FFF2-40B4-BE49-F238E27FC236}">
                  <a16:creationId xmlns:a16="http://schemas.microsoft.com/office/drawing/2014/main" id="{F898A50D-A9AF-EE62-B43A-47B56BB8876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17080" y="4745758"/>
              <a:ext cx="268620" cy="162831"/>
            </a:xfrm>
            <a:prstGeom prst="line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1" name="Straight Connector 4110">
              <a:extLst>
                <a:ext uri="{FF2B5EF4-FFF2-40B4-BE49-F238E27FC236}">
                  <a16:creationId xmlns:a16="http://schemas.microsoft.com/office/drawing/2014/main" id="{74DAD08E-3E9C-EDF4-DD87-F2DE46299C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97108" y="3975221"/>
              <a:ext cx="259846" cy="936567"/>
            </a:xfrm>
            <a:prstGeom prst="line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4" name="Straight Connector 4113">
              <a:extLst>
                <a:ext uri="{FF2B5EF4-FFF2-40B4-BE49-F238E27FC236}">
                  <a16:creationId xmlns:a16="http://schemas.microsoft.com/office/drawing/2014/main" id="{91D15E55-C7F9-D33C-A2D7-FEA41CDEB3F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468362" y="3975221"/>
              <a:ext cx="268620" cy="192872"/>
            </a:xfrm>
            <a:prstGeom prst="line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8" name="Straight Connector 4117">
              <a:extLst>
                <a:ext uri="{FF2B5EF4-FFF2-40B4-BE49-F238E27FC236}">
                  <a16:creationId xmlns:a16="http://schemas.microsoft.com/office/drawing/2014/main" id="{B6F5C47F-09E7-5602-955C-644569B180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36982" y="4168093"/>
              <a:ext cx="271254" cy="0"/>
            </a:xfrm>
            <a:prstGeom prst="line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1" name="Straight Connector 4120">
              <a:extLst>
                <a:ext uri="{FF2B5EF4-FFF2-40B4-BE49-F238E27FC236}">
                  <a16:creationId xmlns:a16="http://schemas.microsoft.com/office/drawing/2014/main" id="{60D126F1-2542-9904-E01A-AC76A4744A1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08236" y="4168093"/>
              <a:ext cx="280028" cy="486383"/>
            </a:xfrm>
            <a:prstGeom prst="line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9257A7-43EC-7B11-DA4D-429274468958}"/>
              </a:ext>
            </a:extLst>
          </p:cNvPr>
          <p:cNvSpPr txBox="1"/>
          <p:nvPr/>
        </p:nvSpPr>
        <p:spPr>
          <a:xfrm>
            <a:off x="0" y="121920"/>
            <a:ext cx="11974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b="1" dirty="0"/>
              <a:t>Fig. S1</a:t>
            </a:r>
            <a:r>
              <a:rPr lang="cs-CZ" sz="1200" b="1" dirty="0"/>
              <a:t>B</a:t>
            </a:r>
            <a:r>
              <a:rPr lang="pt-BR" sz="1200" b="1" dirty="0"/>
              <a:t> </a:t>
            </a:r>
            <a:r>
              <a:rPr lang="pt-BR" sz="1200" dirty="0"/>
              <a:t>The richness (Chao 1) and diversity (Shannon)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fungal</a:t>
            </a:r>
            <a:r>
              <a:rPr lang="cs-CZ" sz="1200" dirty="0"/>
              <a:t> </a:t>
            </a:r>
            <a:r>
              <a:rPr lang="cs-CZ" sz="1200" dirty="0" err="1"/>
              <a:t>assemblages</a:t>
            </a:r>
            <a:r>
              <a:rPr lang="pt-BR" sz="1200" dirty="0"/>
              <a:t> during the low FSI (Fish Stock Index) state in the Kv</a:t>
            </a:r>
            <a:r>
              <a:rPr lang="cs-CZ" sz="1200" dirty="0" err="1"/>
              <a:t>ítkovický</a:t>
            </a:r>
            <a:r>
              <a:rPr lang="cs-CZ" sz="1200" dirty="0"/>
              <a:t> </a:t>
            </a:r>
            <a:r>
              <a:rPr lang="cs-CZ" sz="1200" dirty="0" err="1"/>
              <a:t>pond</a:t>
            </a:r>
            <a:r>
              <a:rPr lang="cs-CZ" sz="1200" dirty="0"/>
              <a:t>. </a:t>
            </a:r>
            <a:r>
              <a:rPr lang="cs-CZ" sz="1200" dirty="0" err="1"/>
              <a:t>The</a:t>
            </a:r>
            <a:r>
              <a:rPr lang="cs-CZ" sz="1200" dirty="0"/>
              <a:t> box-</a:t>
            </a:r>
            <a:r>
              <a:rPr lang="cs-CZ" sz="1200" dirty="0" err="1"/>
              <a:t>plots</a:t>
            </a:r>
            <a:r>
              <a:rPr lang="cs-CZ" sz="1200" dirty="0"/>
              <a:t> in top </a:t>
            </a:r>
            <a:r>
              <a:rPr lang="cs-CZ" sz="1200" dirty="0" err="1"/>
              <a:t>panels</a:t>
            </a:r>
            <a:r>
              <a:rPr lang="cs-CZ" sz="1200" dirty="0"/>
              <a:t> show </a:t>
            </a:r>
            <a:r>
              <a:rPr lang="cs-CZ" sz="1200" dirty="0" err="1"/>
              <a:t>monthly</a:t>
            </a:r>
            <a:r>
              <a:rPr lang="pt-BR" sz="1200" dirty="0"/>
              <a:t> </a:t>
            </a:r>
            <a:r>
              <a:rPr lang="cs-CZ" sz="1200" dirty="0" err="1"/>
              <a:t>averages</a:t>
            </a:r>
            <a:r>
              <a:rPr lang="cs-CZ" sz="1200" dirty="0"/>
              <a:t>, minima and maxima, </a:t>
            </a:r>
            <a:r>
              <a:rPr lang="cs-CZ" sz="1200" dirty="0" err="1"/>
              <a:t>from</a:t>
            </a:r>
            <a:r>
              <a:rPr lang="cs-CZ" sz="1200" dirty="0"/>
              <a:t> </a:t>
            </a:r>
            <a:r>
              <a:rPr lang="cs-CZ" sz="1200" dirty="0" err="1"/>
              <a:t>April</a:t>
            </a:r>
            <a:r>
              <a:rPr lang="cs-CZ" sz="1200" dirty="0"/>
              <a:t> (A) to August and </a:t>
            </a:r>
            <a:r>
              <a:rPr lang="cs-CZ" sz="1200" dirty="0" err="1"/>
              <a:t>September</a:t>
            </a:r>
            <a:r>
              <a:rPr lang="cs-CZ" sz="1200" dirty="0"/>
              <a:t> (E).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bottom</a:t>
            </a:r>
            <a:r>
              <a:rPr lang="cs-CZ" sz="1200" dirty="0"/>
              <a:t> </a:t>
            </a:r>
            <a:r>
              <a:rPr lang="cs-CZ" sz="1200" dirty="0" err="1"/>
              <a:t>panels</a:t>
            </a:r>
            <a:r>
              <a:rPr lang="cs-CZ" sz="1200" dirty="0"/>
              <a:t> show </a:t>
            </a:r>
            <a:r>
              <a:rPr lang="cs-CZ" sz="1200" dirty="0" err="1"/>
              <a:t>values</a:t>
            </a:r>
            <a:r>
              <a:rPr lang="cs-CZ" sz="1200" dirty="0"/>
              <a:t> </a:t>
            </a:r>
            <a:r>
              <a:rPr lang="cs-CZ" sz="1200" dirty="0" err="1"/>
              <a:t>for</a:t>
            </a:r>
            <a:r>
              <a:rPr lang="cs-CZ" sz="1200" dirty="0"/>
              <a:t> </a:t>
            </a:r>
            <a:r>
              <a:rPr lang="cs-CZ" sz="1200" dirty="0" err="1"/>
              <a:t>all</a:t>
            </a:r>
            <a:r>
              <a:rPr lang="cs-CZ" sz="1200" dirty="0"/>
              <a:t> </a:t>
            </a:r>
            <a:r>
              <a:rPr lang="cs-CZ" sz="1200" dirty="0" err="1"/>
              <a:t>conducted</a:t>
            </a:r>
            <a:r>
              <a:rPr lang="cs-CZ" sz="1200" dirty="0"/>
              <a:t> </a:t>
            </a:r>
            <a:r>
              <a:rPr lang="cs-CZ" sz="1200" dirty="0" err="1"/>
              <a:t>bi-weekly</a:t>
            </a:r>
            <a:r>
              <a:rPr lang="cs-CZ" sz="1200" dirty="0"/>
              <a:t> </a:t>
            </a:r>
            <a:r>
              <a:rPr lang="cs-CZ" sz="1200" dirty="0" err="1"/>
              <a:t>samplings</a:t>
            </a:r>
            <a:r>
              <a:rPr lang="cs-CZ" sz="1200" dirty="0"/>
              <a:t>, </a:t>
            </a:r>
            <a:r>
              <a:rPr lang="cs-CZ" sz="1200" dirty="0" err="1"/>
              <a:t>from</a:t>
            </a:r>
            <a:r>
              <a:rPr lang="cs-CZ" sz="1200" dirty="0"/>
              <a:t> 3rd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April</a:t>
            </a:r>
            <a:r>
              <a:rPr lang="cs-CZ" sz="1200" dirty="0"/>
              <a:t> (FPF1) to 18th </a:t>
            </a:r>
            <a:r>
              <a:rPr lang="cs-CZ" sz="1200" dirty="0" err="1"/>
              <a:t>September</a:t>
            </a:r>
            <a:r>
              <a:rPr lang="cs-CZ" sz="1200" dirty="0"/>
              <a:t> (FPF12). </a:t>
            </a:r>
            <a:r>
              <a:rPr lang="cs-CZ" sz="1200" dirty="0" err="1"/>
              <a:t>Only</a:t>
            </a:r>
            <a:r>
              <a:rPr lang="cs-CZ" sz="1200" dirty="0"/>
              <a:t> </a:t>
            </a:r>
            <a:r>
              <a:rPr lang="cs-CZ" sz="1200" dirty="0" err="1"/>
              <a:t>ASVs</a:t>
            </a:r>
            <a:r>
              <a:rPr lang="cs-CZ" sz="1200" dirty="0"/>
              <a:t> </a:t>
            </a:r>
            <a:r>
              <a:rPr lang="cs-CZ" sz="1200" dirty="0" err="1"/>
              <a:t>identifiable</a:t>
            </a:r>
            <a:r>
              <a:rPr lang="cs-CZ" sz="1200" dirty="0"/>
              <a:t> to </a:t>
            </a:r>
            <a:r>
              <a:rPr lang="cs-CZ" sz="1200" dirty="0" err="1"/>
              <a:t>at</a:t>
            </a:r>
            <a:r>
              <a:rPr lang="cs-CZ" sz="1200" dirty="0"/>
              <a:t> least </a:t>
            </a:r>
            <a:r>
              <a:rPr lang="cs-CZ" sz="1200" dirty="0" err="1"/>
              <a:t>phylum</a:t>
            </a:r>
            <a:r>
              <a:rPr lang="cs-CZ" sz="1200" dirty="0"/>
              <a:t> level </a:t>
            </a:r>
            <a:r>
              <a:rPr lang="cs-CZ" sz="1200" dirty="0" err="1"/>
              <a:t>were</a:t>
            </a:r>
            <a:r>
              <a:rPr lang="cs-CZ" sz="1200" dirty="0"/>
              <a:t> </a:t>
            </a:r>
            <a:r>
              <a:rPr lang="cs-CZ" sz="1200" dirty="0" err="1"/>
              <a:t>included</a:t>
            </a:r>
            <a:r>
              <a:rPr lang="cs-CZ" sz="1200" dirty="0"/>
              <a:t> in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analysis</a:t>
            </a:r>
            <a:r>
              <a:rPr lang="cs-CZ" sz="1200" dirty="0"/>
              <a:t>. </a:t>
            </a:r>
            <a:r>
              <a:rPr lang="cs-CZ" sz="1200" dirty="0" err="1"/>
              <a:t>Significant</a:t>
            </a:r>
            <a:r>
              <a:rPr lang="cs-CZ" sz="1200" dirty="0"/>
              <a:t> </a:t>
            </a:r>
            <a:r>
              <a:rPr lang="cs-CZ" sz="1200" dirty="0" err="1"/>
              <a:t>effect</a:t>
            </a:r>
            <a:r>
              <a:rPr lang="cs-CZ" sz="1200" dirty="0"/>
              <a:t>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progressing</a:t>
            </a:r>
            <a:r>
              <a:rPr lang="cs-CZ" sz="1200" dirty="0"/>
              <a:t> </a:t>
            </a:r>
            <a:r>
              <a:rPr lang="cs-CZ" sz="1200" dirty="0" err="1"/>
              <a:t>season</a:t>
            </a:r>
            <a:r>
              <a:rPr lang="cs-CZ" sz="1200" dirty="0"/>
              <a:t> on </a:t>
            </a:r>
            <a:r>
              <a:rPr lang="cs-CZ" sz="1200" dirty="0" err="1"/>
              <a:t>the</a:t>
            </a:r>
            <a:r>
              <a:rPr lang="cs-CZ" sz="1200" dirty="0"/>
              <a:t> beta-diversity </a:t>
            </a:r>
            <a:r>
              <a:rPr lang="cs-CZ" sz="1200" dirty="0" err="1"/>
              <a:t>was</a:t>
            </a:r>
            <a:r>
              <a:rPr lang="cs-CZ" sz="1200" dirty="0"/>
              <a:t> </a:t>
            </a:r>
            <a:r>
              <a:rPr lang="cs-CZ" sz="1200" dirty="0" err="1"/>
              <a:t>observed</a:t>
            </a:r>
            <a:r>
              <a:rPr lang="cs-CZ" sz="1200" dirty="0"/>
              <a:t> (PERMANOVA, </a:t>
            </a:r>
            <a:r>
              <a:rPr lang="cs-CZ" sz="1200" i="1" dirty="0"/>
              <a:t>F</a:t>
            </a:r>
            <a:r>
              <a:rPr lang="cs-CZ" sz="1200" dirty="0"/>
              <a:t> = 1.24, </a:t>
            </a:r>
            <a:r>
              <a:rPr lang="cs-CZ" sz="1200" i="1" dirty="0"/>
              <a:t>p </a:t>
            </a:r>
            <a:r>
              <a:rPr lang="cs-CZ" sz="1200" dirty="0"/>
              <a:t>= 0.01).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69462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874BFF4-2340-77B9-01F5-EC83785E05A3}"/>
              </a:ext>
            </a:extLst>
          </p:cNvPr>
          <p:cNvGrpSpPr/>
          <p:nvPr/>
        </p:nvGrpSpPr>
        <p:grpSpPr>
          <a:xfrm>
            <a:off x="299261" y="548637"/>
            <a:ext cx="4850295" cy="6245748"/>
            <a:chOff x="2437239" y="0"/>
            <a:chExt cx="5530327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D1B7C2D-48BB-D71C-E121-9AE42D52F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24433" y="0"/>
              <a:ext cx="3743133" cy="6858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C3155B7-593D-4AC5-A2EB-F7A745B9F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7239" y="0"/>
              <a:ext cx="1773900" cy="6806982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A484CD7-BA4E-A350-9867-787D10D8D4BC}"/>
              </a:ext>
            </a:extLst>
          </p:cNvPr>
          <p:cNvGrpSpPr/>
          <p:nvPr/>
        </p:nvGrpSpPr>
        <p:grpSpPr>
          <a:xfrm>
            <a:off x="5327374" y="524783"/>
            <a:ext cx="4997932" cy="6333217"/>
            <a:chOff x="6359384" y="0"/>
            <a:chExt cx="5113617" cy="685800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4FBA442-23DE-67F4-1CE5-4BEE449C19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85101"/>
            <a:stretch/>
          </p:blipFill>
          <p:spPr>
            <a:xfrm>
              <a:off x="6359384" y="0"/>
              <a:ext cx="1773900" cy="6858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D5D4E75-B3ED-EAB6-0F0D-E1D8D99B90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1685" r="265"/>
            <a:stretch/>
          </p:blipFill>
          <p:spPr>
            <a:xfrm>
              <a:off x="8133284" y="0"/>
              <a:ext cx="3339717" cy="6858000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4CE3F21-8AFA-AE50-B3B9-023ED9E240BB}"/>
              </a:ext>
            </a:extLst>
          </p:cNvPr>
          <p:cNvSpPr txBox="1"/>
          <p:nvPr/>
        </p:nvSpPr>
        <p:spPr>
          <a:xfrm>
            <a:off x="119270" y="103370"/>
            <a:ext cx="11799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err="1"/>
              <a:t>Fig</a:t>
            </a:r>
            <a:r>
              <a:rPr lang="cs-CZ" sz="1200" b="1" dirty="0"/>
              <a:t>. S2A </a:t>
            </a:r>
            <a:r>
              <a:rPr lang="cs-CZ" sz="1200" dirty="0"/>
              <a:t>C</a:t>
            </a:r>
            <a:r>
              <a:rPr lang="en-US" sz="1200" dirty="0" err="1"/>
              <a:t>orrelation</a:t>
            </a:r>
            <a:r>
              <a:rPr lang="en-US" sz="1200" dirty="0"/>
              <a:t> matrix visualized by a heat map generated using the ggplot2 package</a:t>
            </a:r>
            <a:r>
              <a:rPr lang="cs-CZ" sz="1200" dirty="0"/>
              <a:t> </a:t>
            </a:r>
            <a:r>
              <a:rPr lang="cs-CZ" sz="1200" dirty="0" err="1"/>
              <a:t>for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high</a:t>
            </a:r>
            <a:r>
              <a:rPr lang="cs-CZ" sz="1200" dirty="0"/>
              <a:t> FSI </a:t>
            </a:r>
            <a:r>
              <a:rPr lang="cs-CZ" sz="1200" dirty="0" err="1"/>
              <a:t>state</a:t>
            </a:r>
            <a:r>
              <a:rPr lang="cs-CZ" sz="1200" dirty="0"/>
              <a:t> </a:t>
            </a:r>
            <a:r>
              <a:rPr lang="cs-CZ" sz="1200" dirty="0" err="1"/>
              <a:t>bacterioplankton</a:t>
            </a:r>
            <a:r>
              <a:rPr lang="cs-CZ" sz="1200" dirty="0"/>
              <a:t>, </a:t>
            </a:r>
            <a:r>
              <a:rPr lang="cs-CZ" sz="1200" dirty="0" err="1"/>
              <a:t>from</a:t>
            </a:r>
            <a:r>
              <a:rPr lang="cs-CZ" sz="1200" dirty="0"/>
              <a:t> </a:t>
            </a:r>
            <a:r>
              <a:rPr lang="cs-CZ" sz="1200" dirty="0" err="1"/>
              <a:t>April</a:t>
            </a:r>
            <a:r>
              <a:rPr lang="cs-CZ" sz="1200" dirty="0"/>
              <a:t> (A) to </a:t>
            </a:r>
            <a:r>
              <a:rPr lang="cs-CZ" sz="1200" dirty="0" err="1"/>
              <a:t>September</a:t>
            </a:r>
            <a:r>
              <a:rPr lang="cs-CZ" sz="1200" dirty="0"/>
              <a:t> (F).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Significant 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values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0.001, 0.01, and 0.05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level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are represented by "***", "**",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"*", respectively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Positive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correlations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are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shown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red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, negative in blue.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573185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AD3E69-E313-95F5-1A30-BE38F6C209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0357"/>
          <a:stretch/>
        </p:blipFill>
        <p:spPr>
          <a:xfrm>
            <a:off x="3704577" y="0"/>
            <a:ext cx="184194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82C111-39EC-DA8B-9F9C-AEFA6BD0FF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280" r="77"/>
          <a:stretch/>
        </p:blipFill>
        <p:spPr>
          <a:xfrm>
            <a:off x="5546517" y="0"/>
            <a:ext cx="184194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E1645A-FE18-3C36-7687-DBF1B5BD6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34" y="0"/>
            <a:ext cx="35882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DE83B7-F3B3-C33E-14A2-2C921A1D5B4A}"/>
              </a:ext>
            </a:extLst>
          </p:cNvPr>
          <p:cNvSpPr txBox="1"/>
          <p:nvPr/>
        </p:nvSpPr>
        <p:spPr>
          <a:xfrm>
            <a:off x="7388457" y="5096789"/>
            <a:ext cx="47180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dirty="0" err="1"/>
              <a:t>Fig</a:t>
            </a:r>
            <a:r>
              <a:rPr lang="cs-CZ" sz="1200" b="1" dirty="0"/>
              <a:t>. S2B </a:t>
            </a:r>
            <a:r>
              <a:rPr lang="cs-CZ" sz="1200" dirty="0"/>
              <a:t>C</a:t>
            </a:r>
            <a:r>
              <a:rPr lang="en-US" sz="1200" dirty="0" err="1"/>
              <a:t>orrelation</a:t>
            </a:r>
            <a:r>
              <a:rPr lang="en-US" sz="1200" dirty="0"/>
              <a:t> matrix visualized by a heat map generated using the ggplot2 package</a:t>
            </a:r>
            <a:r>
              <a:rPr lang="cs-CZ" sz="1200" dirty="0"/>
              <a:t> </a:t>
            </a:r>
            <a:r>
              <a:rPr lang="cs-CZ" sz="1200" dirty="0" err="1"/>
              <a:t>for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high</a:t>
            </a:r>
            <a:r>
              <a:rPr lang="cs-CZ" sz="1200" dirty="0"/>
              <a:t> FSI </a:t>
            </a:r>
            <a:r>
              <a:rPr lang="cs-CZ" sz="1200" dirty="0" err="1"/>
              <a:t>state</a:t>
            </a:r>
            <a:r>
              <a:rPr lang="cs-CZ" sz="1200" dirty="0"/>
              <a:t> </a:t>
            </a:r>
            <a:r>
              <a:rPr lang="cs-CZ" sz="1200" dirty="0" err="1"/>
              <a:t>bacterioplankton</a:t>
            </a:r>
            <a:r>
              <a:rPr lang="cs-CZ" sz="1200" dirty="0"/>
              <a:t>, </a:t>
            </a:r>
            <a:r>
              <a:rPr lang="cs-CZ" sz="1200" dirty="0" err="1"/>
              <a:t>from</a:t>
            </a:r>
            <a:r>
              <a:rPr lang="cs-CZ" sz="1200" dirty="0"/>
              <a:t> </a:t>
            </a:r>
            <a:r>
              <a:rPr lang="cs-CZ" sz="1200" dirty="0" err="1"/>
              <a:t>April</a:t>
            </a:r>
            <a:r>
              <a:rPr lang="cs-CZ" sz="1200" dirty="0"/>
              <a:t> (A) to </a:t>
            </a:r>
            <a:r>
              <a:rPr lang="cs-CZ" sz="1200" dirty="0" err="1"/>
              <a:t>September</a:t>
            </a:r>
            <a:r>
              <a:rPr lang="cs-CZ" sz="1200" dirty="0"/>
              <a:t> (F). CN: </a:t>
            </a:r>
            <a:r>
              <a:rPr lang="cs-CZ" sz="1200" dirty="0" err="1"/>
              <a:t>Carbon</a:t>
            </a:r>
            <a:r>
              <a:rPr lang="cs-CZ" sz="1200" dirty="0"/>
              <a:t> to </a:t>
            </a:r>
            <a:r>
              <a:rPr lang="cs-CZ" sz="1200" dirty="0" err="1"/>
              <a:t>Nitrogen</a:t>
            </a:r>
            <a:r>
              <a:rPr lang="cs-CZ" sz="1200" dirty="0"/>
              <a:t> </a:t>
            </a:r>
            <a:r>
              <a:rPr lang="cs-CZ" sz="1200" dirty="0" err="1"/>
              <a:t>molar</a:t>
            </a:r>
            <a:r>
              <a:rPr lang="cs-CZ" sz="1200" dirty="0"/>
              <a:t> </a:t>
            </a:r>
            <a:r>
              <a:rPr lang="cs-CZ" sz="1200" dirty="0" err="1"/>
              <a:t>ratios</a:t>
            </a:r>
            <a:r>
              <a:rPr lang="cs-CZ" sz="1200" dirty="0"/>
              <a:t> in </a:t>
            </a:r>
            <a:r>
              <a:rPr lang="cs-CZ" sz="1200" dirty="0" err="1"/>
              <a:t>particulate</a:t>
            </a:r>
            <a:r>
              <a:rPr lang="cs-CZ" sz="1200" dirty="0"/>
              <a:t> </a:t>
            </a:r>
            <a:r>
              <a:rPr lang="cs-CZ" sz="1200" dirty="0" err="1"/>
              <a:t>organic</a:t>
            </a:r>
            <a:r>
              <a:rPr lang="cs-CZ" sz="1200" dirty="0"/>
              <a:t> </a:t>
            </a:r>
            <a:r>
              <a:rPr lang="cs-CZ" sz="1200" dirty="0" err="1"/>
              <a:t>matter</a:t>
            </a:r>
            <a:r>
              <a:rPr lang="cs-CZ" sz="1200" dirty="0"/>
              <a:t>; CH4: methane </a:t>
            </a:r>
            <a:r>
              <a:rPr lang="cs-CZ" sz="1200" dirty="0" err="1"/>
              <a:t>concentration</a:t>
            </a:r>
            <a:r>
              <a:rPr lang="cs-CZ" sz="1200" dirty="0"/>
              <a:t> in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watercolumn</a:t>
            </a:r>
            <a:r>
              <a:rPr lang="cs-CZ" sz="1200" dirty="0"/>
              <a:t>; TC200: </a:t>
            </a:r>
            <a:r>
              <a:rPr lang="cs-CZ" sz="1200" dirty="0" err="1"/>
              <a:t>Total</a:t>
            </a:r>
            <a:r>
              <a:rPr lang="cs-CZ" sz="1200" dirty="0"/>
              <a:t> </a:t>
            </a:r>
            <a:r>
              <a:rPr lang="cs-CZ" sz="1200" dirty="0" err="1"/>
              <a:t>Carbon</a:t>
            </a:r>
            <a:r>
              <a:rPr lang="cs-CZ" sz="1200" dirty="0"/>
              <a:t> </a:t>
            </a:r>
            <a:r>
              <a:rPr lang="cs-CZ" sz="1200" dirty="0" err="1"/>
              <a:t>concentration</a:t>
            </a:r>
            <a:r>
              <a:rPr lang="cs-CZ" sz="1200" dirty="0"/>
              <a:t> in </a:t>
            </a:r>
            <a:r>
              <a:rPr lang="cs-CZ" sz="1200" dirty="0" err="1"/>
              <a:t>the</a:t>
            </a:r>
            <a:r>
              <a:rPr lang="cs-CZ" sz="1200" dirty="0"/>
              <a:t> sample </a:t>
            </a:r>
            <a:r>
              <a:rPr lang="cs-CZ" sz="1200" dirty="0" err="1"/>
              <a:t>fraction</a:t>
            </a:r>
            <a:r>
              <a:rPr lang="cs-CZ" sz="1200" dirty="0"/>
              <a:t> </a:t>
            </a:r>
            <a:r>
              <a:rPr lang="cs-CZ" sz="1200" dirty="0" err="1"/>
              <a:t>filtered</a:t>
            </a:r>
            <a:r>
              <a:rPr lang="cs-CZ" sz="1200" dirty="0"/>
              <a:t> </a:t>
            </a:r>
            <a:r>
              <a:rPr lang="cs-CZ" sz="1200" dirty="0" err="1"/>
              <a:t>through</a:t>
            </a:r>
            <a:r>
              <a:rPr lang="cs-CZ" sz="1200" dirty="0"/>
              <a:t> 200 µm </a:t>
            </a:r>
            <a:r>
              <a:rPr lang="cs-CZ" sz="1200" dirty="0" err="1"/>
              <a:t>mesh</a:t>
            </a:r>
            <a:r>
              <a:rPr lang="cs-CZ" sz="1200" dirty="0"/>
              <a:t>.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Significant 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values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0.001, 0.01, and 0.05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level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are represented by "***", "**",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"*", respectively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Positive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correlations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are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shown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red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, negative in blue.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00299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33632D4-3F26-6A3D-9C9A-8FE28DC8A78B}"/>
              </a:ext>
            </a:extLst>
          </p:cNvPr>
          <p:cNvGrpSpPr/>
          <p:nvPr/>
        </p:nvGrpSpPr>
        <p:grpSpPr>
          <a:xfrm>
            <a:off x="-1" y="321806"/>
            <a:ext cx="11726298" cy="5344604"/>
            <a:chOff x="0" y="1191588"/>
            <a:chExt cx="9948514" cy="447482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8F61BF1-A537-9059-CEE1-48AC7D68B8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6492"/>
            <a:stretch/>
          </p:blipFill>
          <p:spPr>
            <a:xfrm>
              <a:off x="0" y="1191589"/>
              <a:ext cx="7742967" cy="447482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16B6059-8728-24EA-A60A-1624582AFC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1920" r="248"/>
            <a:stretch/>
          </p:blipFill>
          <p:spPr>
            <a:xfrm>
              <a:off x="7774362" y="1191588"/>
              <a:ext cx="2174152" cy="4474821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F818EF7-1BFB-7824-2784-4E3FC05A992D}"/>
              </a:ext>
            </a:extLst>
          </p:cNvPr>
          <p:cNvSpPr txBox="1"/>
          <p:nvPr/>
        </p:nvSpPr>
        <p:spPr>
          <a:xfrm>
            <a:off x="164089" y="5836260"/>
            <a:ext cx="11619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dirty="0" err="1"/>
              <a:t>Fig</a:t>
            </a:r>
            <a:r>
              <a:rPr lang="cs-CZ" sz="1200" dirty="0"/>
              <a:t>. </a:t>
            </a:r>
            <a:r>
              <a:rPr lang="cs-CZ" sz="1200" b="1" dirty="0"/>
              <a:t>S2C C</a:t>
            </a:r>
            <a:r>
              <a:rPr lang="en-US" sz="1200" b="1" dirty="0" err="1"/>
              <a:t>orrelation</a:t>
            </a:r>
            <a:r>
              <a:rPr lang="en-US" sz="1200" b="1" dirty="0"/>
              <a:t> matrix visualized by a heat map generated using the ggplot2 package</a:t>
            </a:r>
            <a:r>
              <a:rPr lang="cs-CZ" sz="1200" b="1" dirty="0"/>
              <a:t> </a:t>
            </a:r>
            <a:r>
              <a:rPr lang="cs-CZ" sz="1200" b="1" dirty="0" err="1"/>
              <a:t>for</a:t>
            </a:r>
            <a:r>
              <a:rPr lang="cs-CZ" sz="1200" b="1" dirty="0"/>
              <a:t> </a:t>
            </a:r>
            <a:r>
              <a:rPr lang="cs-CZ" sz="1200" b="1" dirty="0" err="1"/>
              <a:t>the</a:t>
            </a:r>
            <a:r>
              <a:rPr lang="cs-CZ" sz="1200" b="1" dirty="0"/>
              <a:t> </a:t>
            </a:r>
            <a:r>
              <a:rPr lang="cs-CZ" sz="1200" b="1" dirty="0" err="1"/>
              <a:t>high</a:t>
            </a:r>
            <a:r>
              <a:rPr lang="cs-CZ" sz="1200" b="1" dirty="0"/>
              <a:t> FSI </a:t>
            </a:r>
            <a:r>
              <a:rPr lang="cs-CZ" sz="1200" b="1" dirty="0" err="1"/>
              <a:t>state</a:t>
            </a:r>
            <a:r>
              <a:rPr lang="cs-CZ" sz="1200" b="1" dirty="0"/>
              <a:t> </a:t>
            </a:r>
            <a:r>
              <a:rPr lang="cs-CZ" sz="1200" b="1" dirty="0" err="1"/>
              <a:t>bacterioplankton</a:t>
            </a:r>
            <a:r>
              <a:rPr lang="cs-CZ" sz="1200" b="1" dirty="0"/>
              <a:t>, </a:t>
            </a:r>
            <a:r>
              <a:rPr lang="cs-CZ" sz="1200" b="1" dirty="0" err="1"/>
              <a:t>from</a:t>
            </a:r>
            <a:r>
              <a:rPr lang="cs-CZ" sz="1200" b="1" dirty="0"/>
              <a:t> </a:t>
            </a:r>
            <a:r>
              <a:rPr lang="cs-CZ" sz="1200" b="1" dirty="0" err="1"/>
              <a:t>April</a:t>
            </a:r>
            <a:r>
              <a:rPr lang="cs-CZ" sz="1200" b="1" dirty="0"/>
              <a:t> (A) to </a:t>
            </a:r>
            <a:r>
              <a:rPr lang="cs-CZ" sz="1200" b="1" dirty="0" err="1"/>
              <a:t>September</a:t>
            </a:r>
            <a:r>
              <a:rPr lang="cs-CZ" sz="1200" b="1" dirty="0"/>
              <a:t> (F). DIN: </a:t>
            </a:r>
            <a:r>
              <a:rPr lang="cs-CZ" sz="1200" b="1" dirty="0" err="1"/>
              <a:t>Dissolved</a:t>
            </a:r>
            <a:r>
              <a:rPr lang="cs-CZ" sz="1200" b="1" dirty="0"/>
              <a:t> </a:t>
            </a:r>
            <a:r>
              <a:rPr lang="cs-CZ" sz="1200" dirty="0" err="1"/>
              <a:t>Inorganic</a:t>
            </a:r>
            <a:r>
              <a:rPr lang="cs-CZ" sz="1200" dirty="0"/>
              <a:t> </a:t>
            </a:r>
            <a:r>
              <a:rPr lang="cs-CZ" sz="1200" dirty="0" err="1"/>
              <a:t>Nitrogen</a:t>
            </a:r>
            <a:r>
              <a:rPr lang="cs-CZ" sz="1200" dirty="0"/>
              <a:t>, DON: </a:t>
            </a:r>
            <a:r>
              <a:rPr lang="cs-CZ" sz="1200" dirty="0" err="1"/>
              <a:t>Dissolved</a:t>
            </a:r>
            <a:r>
              <a:rPr lang="cs-CZ" sz="1200" dirty="0"/>
              <a:t> </a:t>
            </a:r>
            <a:r>
              <a:rPr lang="cs-CZ" sz="1200" dirty="0" err="1"/>
              <a:t>Organic</a:t>
            </a:r>
            <a:r>
              <a:rPr lang="cs-CZ" sz="1200" dirty="0"/>
              <a:t> </a:t>
            </a:r>
            <a:r>
              <a:rPr lang="cs-CZ" sz="1200" dirty="0" err="1"/>
              <a:t>Nitrogen</a:t>
            </a:r>
            <a:r>
              <a:rPr lang="cs-CZ" sz="1200" dirty="0"/>
              <a:t>, NH4: </a:t>
            </a:r>
            <a:r>
              <a:rPr lang="cs-CZ" sz="1200" dirty="0" err="1"/>
              <a:t>ammonia</a:t>
            </a:r>
            <a:r>
              <a:rPr lang="cs-CZ" sz="1200" dirty="0"/>
              <a:t>, TN: </a:t>
            </a:r>
            <a:r>
              <a:rPr lang="cs-CZ" sz="1200" dirty="0" err="1"/>
              <a:t>Total</a:t>
            </a:r>
            <a:r>
              <a:rPr lang="cs-CZ" sz="1200" dirty="0"/>
              <a:t> </a:t>
            </a:r>
            <a:r>
              <a:rPr lang="cs-CZ" sz="1200" dirty="0" err="1"/>
              <a:t>Nitrogen</a:t>
            </a:r>
            <a:r>
              <a:rPr lang="cs-CZ" sz="1200" dirty="0"/>
              <a:t> (GFC </a:t>
            </a:r>
            <a:r>
              <a:rPr lang="cs-CZ" sz="1200" dirty="0" err="1"/>
              <a:t>fraction</a:t>
            </a:r>
            <a:r>
              <a:rPr lang="cs-CZ" sz="1200" dirty="0"/>
              <a:t>).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Significant 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values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0.001, 0.01, and 0.05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level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are represented by "***", "**",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"*", respectively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Positive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correlations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are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shown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red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, negative in blue.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155209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CBD576-4036-EB51-055B-B2BA97A71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6152"/>
            <a:ext cx="12192000" cy="44856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C3B288-9AA1-60E4-1CFE-2BC514BE341D}"/>
              </a:ext>
            </a:extLst>
          </p:cNvPr>
          <p:cNvSpPr txBox="1"/>
          <p:nvPr/>
        </p:nvSpPr>
        <p:spPr>
          <a:xfrm>
            <a:off x="121257" y="5703838"/>
            <a:ext cx="119329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1200" b="1" dirty="0" err="1"/>
              <a:t>Fig</a:t>
            </a:r>
            <a:r>
              <a:rPr lang="cs-CZ" sz="1200" b="1" dirty="0"/>
              <a:t>. S2D </a:t>
            </a:r>
            <a:r>
              <a:rPr lang="cs-CZ" sz="1200" dirty="0"/>
              <a:t>C</a:t>
            </a:r>
            <a:r>
              <a:rPr lang="en-US" sz="1200" dirty="0" err="1"/>
              <a:t>orrelation</a:t>
            </a:r>
            <a:r>
              <a:rPr lang="en-US" sz="1200" dirty="0"/>
              <a:t> matrix visualized by a heat map generated using the ggplot2 package</a:t>
            </a:r>
            <a:r>
              <a:rPr lang="cs-CZ" sz="1200" dirty="0"/>
              <a:t> </a:t>
            </a:r>
            <a:r>
              <a:rPr lang="cs-CZ" sz="1200" dirty="0" err="1"/>
              <a:t>for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high</a:t>
            </a:r>
            <a:r>
              <a:rPr lang="cs-CZ" sz="1200" dirty="0"/>
              <a:t> FSI </a:t>
            </a:r>
            <a:r>
              <a:rPr lang="cs-CZ" sz="1200" dirty="0" err="1"/>
              <a:t>state</a:t>
            </a:r>
            <a:r>
              <a:rPr lang="cs-CZ" sz="1200" dirty="0"/>
              <a:t> </a:t>
            </a:r>
            <a:r>
              <a:rPr lang="cs-CZ" sz="1200" dirty="0" err="1"/>
              <a:t>bacterioplankton</a:t>
            </a:r>
            <a:r>
              <a:rPr lang="cs-CZ" sz="1200" dirty="0"/>
              <a:t>, </a:t>
            </a:r>
            <a:r>
              <a:rPr lang="cs-CZ" sz="1200" dirty="0" err="1"/>
              <a:t>from</a:t>
            </a:r>
            <a:r>
              <a:rPr lang="cs-CZ" sz="1200" dirty="0"/>
              <a:t> </a:t>
            </a:r>
            <a:r>
              <a:rPr lang="cs-CZ" sz="1200" dirty="0" err="1"/>
              <a:t>April</a:t>
            </a:r>
            <a:r>
              <a:rPr lang="cs-CZ" sz="1200" dirty="0"/>
              <a:t> (A) to </a:t>
            </a:r>
            <a:r>
              <a:rPr lang="cs-CZ" sz="1200" dirty="0" err="1"/>
              <a:t>September</a:t>
            </a:r>
            <a:r>
              <a:rPr lang="cs-CZ" sz="1200" dirty="0"/>
              <a:t> (F). DIN: </a:t>
            </a:r>
            <a:r>
              <a:rPr lang="cs-CZ" sz="1200" dirty="0" err="1"/>
              <a:t>Dissolved</a:t>
            </a:r>
            <a:r>
              <a:rPr lang="cs-CZ" sz="1200" dirty="0"/>
              <a:t> </a:t>
            </a:r>
            <a:r>
              <a:rPr lang="cs-CZ" sz="1200" dirty="0" err="1"/>
              <a:t>Inorganic</a:t>
            </a:r>
            <a:r>
              <a:rPr lang="cs-CZ" sz="1200" dirty="0"/>
              <a:t> </a:t>
            </a:r>
            <a:r>
              <a:rPr lang="cs-CZ" sz="1200" dirty="0" err="1"/>
              <a:t>Nitrogen</a:t>
            </a:r>
            <a:r>
              <a:rPr lang="cs-CZ" sz="1200" dirty="0"/>
              <a:t>, DON: </a:t>
            </a:r>
            <a:r>
              <a:rPr lang="cs-CZ" sz="1200" dirty="0" err="1"/>
              <a:t>Dissolved</a:t>
            </a:r>
            <a:r>
              <a:rPr lang="cs-CZ" sz="1200" dirty="0"/>
              <a:t> </a:t>
            </a:r>
            <a:r>
              <a:rPr lang="cs-CZ" sz="1200" dirty="0" err="1"/>
              <a:t>Organic</a:t>
            </a:r>
            <a:r>
              <a:rPr lang="cs-CZ" sz="1200" dirty="0"/>
              <a:t> </a:t>
            </a:r>
            <a:r>
              <a:rPr lang="cs-CZ" sz="1200" dirty="0" err="1"/>
              <a:t>Nitrogen</a:t>
            </a:r>
            <a:r>
              <a:rPr lang="cs-CZ" sz="1200" dirty="0"/>
              <a:t>, NH4: </a:t>
            </a:r>
            <a:r>
              <a:rPr lang="cs-CZ" sz="1200" dirty="0" err="1"/>
              <a:t>ammonia</a:t>
            </a:r>
            <a:r>
              <a:rPr lang="cs-CZ" sz="1200" dirty="0"/>
              <a:t>, TN: </a:t>
            </a:r>
            <a:r>
              <a:rPr lang="cs-CZ" sz="1200" dirty="0" err="1"/>
              <a:t>Total</a:t>
            </a:r>
            <a:r>
              <a:rPr lang="cs-CZ" sz="1200" dirty="0"/>
              <a:t> </a:t>
            </a:r>
            <a:r>
              <a:rPr lang="cs-CZ" sz="1200" dirty="0" err="1"/>
              <a:t>Nitrogen</a:t>
            </a:r>
            <a:r>
              <a:rPr lang="cs-CZ" sz="1200" dirty="0"/>
              <a:t> (GFC </a:t>
            </a:r>
            <a:r>
              <a:rPr lang="cs-CZ" sz="1200" dirty="0" err="1"/>
              <a:t>fraction</a:t>
            </a:r>
            <a:r>
              <a:rPr lang="cs-CZ" sz="1200" dirty="0"/>
              <a:t>).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Significant 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values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0.001, 0.01, and 0.05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level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are represented by "***", "**",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"*", respectively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Positive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correlations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are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shown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red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, negative in blue.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529946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A79C901-5B56-A401-EE65-6A50B335D3E0}"/>
              </a:ext>
            </a:extLst>
          </p:cNvPr>
          <p:cNvGrpSpPr/>
          <p:nvPr/>
        </p:nvGrpSpPr>
        <p:grpSpPr>
          <a:xfrm>
            <a:off x="235450" y="126001"/>
            <a:ext cx="9589118" cy="6605997"/>
            <a:chOff x="-530669" y="126002"/>
            <a:chExt cx="9589118" cy="660599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098614C-934B-62B3-1169-8639F51D72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82618"/>
            <a:stretch/>
          </p:blipFill>
          <p:spPr>
            <a:xfrm>
              <a:off x="-530669" y="126002"/>
              <a:ext cx="3134909" cy="660599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9F9E5D1-5FA4-87F4-467A-EDA530EC31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5687" r="57896"/>
            <a:stretch/>
          </p:blipFill>
          <p:spPr>
            <a:xfrm>
              <a:off x="2604240" y="126003"/>
              <a:ext cx="2960748" cy="660599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D50E1E8-B121-FB8C-D777-9655AEEB4D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8811" r="16499"/>
            <a:stretch/>
          </p:blipFill>
          <p:spPr>
            <a:xfrm>
              <a:off x="4605717" y="126002"/>
              <a:ext cx="4452732" cy="6605996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F6CE1C8-B8B3-991D-9003-79336E1F8C75}"/>
              </a:ext>
            </a:extLst>
          </p:cNvPr>
          <p:cNvSpPr txBox="1"/>
          <p:nvPr/>
        </p:nvSpPr>
        <p:spPr>
          <a:xfrm>
            <a:off x="9824568" y="382010"/>
            <a:ext cx="2131982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1200" b="1" dirty="0" err="1"/>
              <a:t>Fig</a:t>
            </a:r>
            <a:r>
              <a:rPr lang="cs-CZ" sz="1200" b="1" dirty="0"/>
              <a:t>. S2E </a:t>
            </a:r>
            <a:r>
              <a:rPr lang="cs-CZ" sz="1200" dirty="0"/>
              <a:t>C</a:t>
            </a:r>
            <a:r>
              <a:rPr lang="en-US" sz="1200" dirty="0" err="1"/>
              <a:t>orrelation</a:t>
            </a:r>
            <a:r>
              <a:rPr lang="en-US" sz="1200" dirty="0"/>
              <a:t> matrix visualized by a heat map generated using the ggplot2 package</a:t>
            </a:r>
            <a:r>
              <a:rPr lang="cs-CZ" sz="1200" dirty="0"/>
              <a:t> </a:t>
            </a:r>
            <a:r>
              <a:rPr lang="cs-CZ" sz="1200" dirty="0" err="1"/>
              <a:t>for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high</a:t>
            </a:r>
            <a:r>
              <a:rPr lang="cs-CZ" sz="1200" dirty="0"/>
              <a:t> FSI </a:t>
            </a:r>
            <a:r>
              <a:rPr lang="cs-CZ" sz="1200" dirty="0" err="1"/>
              <a:t>state</a:t>
            </a:r>
            <a:r>
              <a:rPr lang="cs-CZ" sz="1200" dirty="0"/>
              <a:t> </a:t>
            </a:r>
            <a:r>
              <a:rPr lang="cs-CZ" sz="1200" dirty="0" err="1"/>
              <a:t>bacterioplankton</a:t>
            </a:r>
            <a:r>
              <a:rPr lang="cs-CZ" sz="1200" dirty="0"/>
              <a:t>, </a:t>
            </a:r>
            <a:r>
              <a:rPr lang="cs-CZ" sz="1200" dirty="0" err="1"/>
              <a:t>from</a:t>
            </a:r>
            <a:r>
              <a:rPr lang="cs-CZ" sz="1200" dirty="0"/>
              <a:t> </a:t>
            </a:r>
            <a:r>
              <a:rPr lang="cs-CZ" sz="1200" dirty="0" err="1"/>
              <a:t>April</a:t>
            </a:r>
            <a:r>
              <a:rPr lang="cs-CZ" sz="1200" dirty="0"/>
              <a:t> (A) to </a:t>
            </a:r>
            <a:r>
              <a:rPr lang="cs-CZ" sz="1200" dirty="0" err="1"/>
              <a:t>September</a:t>
            </a:r>
            <a:r>
              <a:rPr lang="cs-CZ" sz="1200" dirty="0"/>
              <a:t> (F). A: </a:t>
            </a:r>
            <a:r>
              <a:rPr lang="cs-CZ" sz="1200" dirty="0" err="1"/>
              <a:t>excitation-emission</a:t>
            </a:r>
            <a:r>
              <a:rPr lang="cs-CZ" sz="1200" dirty="0"/>
              <a:t> matrix </a:t>
            </a:r>
            <a:r>
              <a:rPr lang="cs-CZ" sz="1200" dirty="0" err="1"/>
              <a:t>peak</a:t>
            </a:r>
            <a:r>
              <a:rPr lang="cs-CZ" sz="1200" dirty="0"/>
              <a:t>, </a:t>
            </a:r>
            <a:r>
              <a:rPr lang="cs-CZ" sz="1200" dirty="0" err="1"/>
              <a:t>excitation</a:t>
            </a:r>
            <a:r>
              <a:rPr lang="cs-CZ" sz="1200" dirty="0"/>
              <a:t> maximum 250-260 </a:t>
            </a:r>
            <a:r>
              <a:rPr lang="cs-CZ" sz="1200" dirty="0" err="1"/>
              <a:t>nm</a:t>
            </a:r>
            <a:r>
              <a:rPr lang="cs-CZ" sz="1200" dirty="0"/>
              <a:t>, </a:t>
            </a:r>
            <a:r>
              <a:rPr lang="cs-CZ" sz="1200" dirty="0" err="1"/>
              <a:t>emission</a:t>
            </a:r>
            <a:r>
              <a:rPr lang="cs-CZ" sz="1200" dirty="0"/>
              <a:t> maximum 380-480, </a:t>
            </a:r>
            <a:r>
              <a:rPr lang="cs-CZ" sz="1200" dirty="0" err="1"/>
              <a:t>fulvic</a:t>
            </a:r>
            <a:r>
              <a:rPr lang="cs-CZ" sz="1200" dirty="0"/>
              <a:t> acid </a:t>
            </a:r>
            <a:r>
              <a:rPr lang="cs-CZ" sz="1200" dirty="0" err="1"/>
              <a:t>proxy</a:t>
            </a:r>
            <a:r>
              <a:rPr lang="cs-CZ" sz="1200" dirty="0"/>
              <a:t>; B: </a:t>
            </a:r>
            <a:r>
              <a:rPr lang="cs-CZ" sz="1200" dirty="0" err="1"/>
              <a:t>excitation-emission</a:t>
            </a:r>
            <a:r>
              <a:rPr lang="cs-CZ" sz="1200" dirty="0"/>
              <a:t> matrix </a:t>
            </a:r>
            <a:r>
              <a:rPr lang="cs-CZ" sz="1200" dirty="0" err="1"/>
              <a:t>peak</a:t>
            </a:r>
            <a:r>
              <a:rPr lang="cs-CZ" sz="1200" dirty="0"/>
              <a:t>, </a:t>
            </a:r>
            <a:r>
              <a:rPr lang="cs-CZ" sz="1200" dirty="0" err="1"/>
              <a:t>excitation</a:t>
            </a:r>
            <a:r>
              <a:rPr lang="cs-CZ" sz="1200" dirty="0"/>
              <a:t> maximum 270-280 </a:t>
            </a:r>
            <a:r>
              <a:rPr lang="cs-CZ" sz="1200" dirty="0" err="1"/>
              <a:t>nm</a:t>
            </a:r>
            <a:r>
              <a:rPr lang="cs-CZ" sz="1200" dirty="0"/>
              <a:t>, </a:t>
            </a:r>
            <a:r>
              <a:rPr lang="cs-CZ" sz="1200" dirty="0" err="1"/>
              <a:t>emission</a:t>
            </a:r>
            <a:r>
              <a:rPr lang="cs-CZ" sz="1200" dirty="0"/>
              <a:t> maximum 300-320, tyrosine-</a:t>
            </a:r>
            <a:r>
              <a:rPr lang="cs-CZ" sz="1200" dirty="0" err="1"/>
              <a:t>like</a:t>
            </a:r>
            <a:r>
              <a:rPr lang="cs-CZ" sz="1200" dirty="0"/>
              <a:t> OM </a:t>
            </a:r>
            <a:r>
              <a:rPr lang="cs-CZ" sz="1200" dirty="0" err="1"/>
              <a:t>proxy</a:t>
            </a:r>
            <a:r>
              <a:rPr lang="cs-CZ" sz="1200" dirty="0"/>
              <a:t>; FI: f</a:t>
            </a:r>
            <a:r>
              <a:rPr lang="en-US" sz="1200" dirty="0" err="1"/>
              <a:t>luorescence</a:t>
            </a:r>
            <a:r>
              <a:rPr lang="en-US" sz="1200" dirty="0"/>
              <a:t> index, indicator of allochthonous vs autochthonous origin of OM</a:t>
            </a:r>
            <a:r>
              <a:rPr lang="cs-CZ" sz="1200" dirty="0"/>
              <a:t>; M: </a:t>
            </a:r>
            <a:r>
              <a:rPr lang="cs-CZ" sz="1200" dirty="0" err="1"/>
              <a:t>excitation-emission</a:t>
            </a:r>
            <a:r>
              <a:rPr lang="cs-CZ" sz="1200" dirty="0"/>
              <a:t> matrix </a:t>
            </a:r>
            <a:r>
              <a:rPr lang="cs-CZ" sz="1200" dirty="0" err="1"/>
              <a:t>peak</a:t>
            </a:r>
            <a:r>
              <a:rPr lang="cs-CZ" sz="1200" dirty="0"/>
              <a:t>, </a:t>
            </a:r>
            <a:r>
              <a:rPr lang="cs-CZ" sz="1200" dirty="0" err="1"/>
              <a:t>excitation</a:t>
            </a:r>
            <a:r>
              <a:rPr lang="cs-CZ" sz="1200" dirty="0"/>
              <a:t> maximum 310-320 </a:t>
            </a:r>
            <a:r>
              <a:rPr lang="cs-CZ" sz="1200" dirty="0" err="1"/>
              <a:t>nm</a:t>
            </a:r>
            <a:r>
              <a:rPr lang="cs-CZ" sz="1200" dirty="0"/>
              <a:t>, </a:t>
            </a:r>
            <a:r>
              <a:rPr lang="cs-CZ" sz="1200" dirty="0" err="1"/>
              <a:t>emission</a:t>
            </a:r>
            <a:r>
              <a:rPr lang="cs-CZ" sz="1200" dirty="0"/>
              <a:t> maximum 380-420, </a:t>
            </a:r>
            <a:r>
              <a:rPr lang="cs-CZ" sz="1200" dirty="0" err="1"/>
              <a:t>proxy</a:t>
            </a:r>
            <a:r>
              <a:rPr lang="cs-CZ" sz="1200" dirty="0"/>
              <a:t> </a:t>
            </a:r>
            <a:r>
              <a:rPr lang="cs-CZ" sz="1200" dirty="0" err="1"/>
              <a:t>for</a:t>
            </a:r>
            <a:r>
              <a:rPr lang="cs-CZ" sz="1200" dirty="0"/>
              <a:t> OM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microbial</a:t>
            </a:r>
            <a:r>
              <a:rPr lang="cs-CZ" sz="1200" dirty="0"/>
              <a:t> </a:t>
            </a:r>
            <a:r>
              <a:rPr lang="cs-CZ" sz="1200" dirty="0" err="1"/>
              <a:t>origin</a:t>
            </a:r>
            <a:r>
              <a:rPr lang="cs-CZ" sz="1200" dirty="0"/>
              <a:t>; SR: </a:t>
            </a:r>
            <a:r>
              <a:rPr lang="en-US" sz="1200" dirty="0"/>
              <a:t>slope ratio, negative correlation with molecular size, higher values indicate photochemical OM degradation</a:t>
            </a:r>
            <a:r>
              <a:rPr lang="cs-CZ" sz="1200" dirty="0"/>
              <a:t>. S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ignificant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values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0.001, 0.01, and 0.05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level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are represented by "***", "**",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"*", respectively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Positive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correlations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are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shown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red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, negative in blue.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42515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7B65CD4-3B47-7668-622D-8414EE1BC2D8}"/>
              </a:ext>
            </a:extLst>
          </p:cNvPr>
          <p:cNvGrpSpPr/>
          <p:nvPr/>
        </p:nvGrpSpPr>
        <p:grpSpPr>
          <a:xfrm>
            <a:off x="280598" y="637362"/>
            <a:ext cx="7244561" cy="6220638"/>
            <a:chOff x="0" y="1190711"/>
            <a:chExt cx="3135646" cy="447657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44FA1C-E63B-91A5-76BB-2B695E024F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92403"/>
            <a:stretch/>
          </p:blipFill>
          <p:spPr>
            <a:xfrm>
              <a:off x="0" y="1190711"/>
              <a:ext cx="926173" cy="447657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1636B12-7FB8-D847-8C6C-10CA5A5182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4617" r="49428"/>
            <a:stretch/>
          </p:blipFill>
          <p:spPr>
            <a:xfrm>
              <a:off x="926173" y="1190711"/>
              <a:ext cx="726026" cy="447657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F830B30-FC10-57CD-55EA-6ED114282A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7844" r="-11"/>
            <a:stretch/>
          </p:blipFill>
          <p:spPr>
            <a:xfrm>
              <a:off x="1652199" y="1190711"/>
              <a:ext cx="1483447" cy="4476578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4605CE6-AF58-DD8E-82D9-00A7BCD63E33}"/>
              </a:ext>
            </a:extLst>
          </p:cNvPr>
          <p:cNvGrpSpPr/>
          <p:nvPr/>
        </p:nvGrpSpPr>
        <p:grpSpPr>
          <a:xfrm>
            <a:off x="7525160" y="637362"/>
            <a:ext cx="4491912" cy="6220638"/>
            <a:chOff x="8182507" y="190119"/>
            <a:chExt cx="4009493" cy="647776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0CBD6CC-3B4A-96A4-03A8-9F792F08EC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89217"/>
            <a:stretch/>
          </p:blipFill>
          <p:spPr>
            <a:xfrm>
              <a:off x="8182507" y="190119"/>
              <a:ext cx="1314695" cy="647776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9D67C6F-3290-343F-D578-19419596C0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7891" r="6"/>
            <a:stretch/>
          </p:blipFill>
          <p:spPr>
            <a:xfrm>
              <a:off x="9497202" y="190119"/>
              <a:ext cx="2694798" cy="6477761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29FEE4F-135A-9588-D867-3ECF10DDED66}"/>
              </a:ext>
            </a:extLst>
          </p:cNvPr>
          <p:cNvSpPr txBox="1"/>
          <p:nvPr/>
        </p:nvSpPr>
        <p:spPr>
          <a:xfrm>
            <a:off x="91321" y="0"/>
            <a:ext cx="12009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dirty="0" err="1"/>
              <a:t>Fig</a:t>
            </a:r>
            <a:r>
              <a:rPr lang="cs-CZ" sz="1200" b="1" dirty="0"/>
              <a:t>. S3A </a:t>
            </a:r>
            <a:r>
              <a:rPr lang="cs-CZ" sz="1200" dirty="0"/>
              <a:t>C</a:t>
            </a:r>
            <a:r>
              <a:rPr lang="en-US" sz="1200" dirty="0" err="1"/>
              <a:t>orrelation</a:t>
            </a:r>
            <a:r>
              <a:rPr lang="en-US" sz="1200" dirty="0"/>
              <a:t> matrix visualized by a heat map generated using the ggplot2 package</a:t>
            </a:r>
            <a:r>
              <a:rPr lang="cs-CZ" sz="1200" dirty="0"/>
              <a:t> </a:t>
            </a:r>
            <a:r>
              <a:rPr lang="cs-CZ" sz="1200" dirty="0" err="1"/>
              <a:t>for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high</a:t>
            </a:r>
            <a:r>
              <a:rPr lang="cs-CZ" sz="1200" dirty="0"/>
              <a:t> FSI </a:t>
            </a:r>
            <a:r>
              <a:rPr lang="cs-CZ" sz="1200" dirty="0" err="1"/>
              <a:t>state</a:t>
            </a:r>
            <a:r>
              <a:rPr lang="cs-CZ" sz="1200" dirty="0"/>
              <a:t> </a:t>
            </a:r>
            <a:r>
              <a:rPr lang="cs-CZ" sz="1200" dirty="0" err="1"/>
              <a:t>fungal</a:t>
            </a:r>
            <a:r>
              <a:rPr lang="cs-CZ" sz="1200" dirty="0"/>
              <a:t> </a:t>
            </a:r>
            <a:r>
              <a:rPr lang="cs-CZ" sz="1200" dirty="0" err="1"/>
              <a:t>assemblages</a:t>
            </a:r>
            <a:r>
              <a:rPr lang="cs-CZ" sz="1200" dirty="0"/>
              <a:t>, </a:t>
            </a:r>
            <a:r>
              <a:rPr lang="cs-CZ" sz="1200" dirty="0" err="1"/>
              <a:t>from</a:t>
            </a:r>
            <a:r>
              <a:rPr lang="cs-CZ" sz="1200" dirty="0"/>
              <a:t> </a:t>
            </a:r>
            <a:r>
              <a:rPr lang="cs-CZ" sz="1200" dirty="0" err="1"/>
              <a:t>April</a:t>
            </a:r>
            <a:r>
              <a:rPr lang="cs-CZ" sz="1200" dirty="0"/>
              <a:t> (A) to </a:t>
            </a:r>
            <a:r>
              <a:rPr lang="cs-CZ" sz="1200" dirty="0" err="1"/>
              <a:t>September</a:t>
            </a:r>
            <a:r>
              <a:rPr lang="cs-CZ" sz="1200" dirty="0"/>
              <a:t> (F).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Significant 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values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0.001, 0.01, and 0.05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level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are represented by "***", "**",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"*", respectively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Positive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correlations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are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shown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red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, negative in blue.</a:t>
            </a:r>
            <a:r>
              <a:rPr lang="cs-CZ" sz="1200" dirty="0"/>
              <a:t> </a:t>
            </a:r>
            <a:r>
              <a:rPr lang="cs-CZ" sz="1200" dirty="0" err="1"/>
              <a:t>Only</a:t>
            </a:r>
            <a:r>
              <a:rPr lang="cs-CZ" sz="1200" dirty="0"/>
              <a:t> </a:t>
            </a:r>
            <a:r>
              <a:rPr lang="cs-CZ" sz="1200" dirty="0" err="1"/>
              <a:t>ASVs</a:t>
            </a:r>
            <a:r>
              <a:rPr lang="cs-CZ" sz="1200" dirty="0"/>
              <a:t> </a:t>
            </a:r>
            <a:r>
              <a:rPr lang="cs-CZ" sz="1200" dirty="0" err="1"/>
              <a:t>identifiable</a:t>
            </a:r>
            <a:r>
              <a:rPr lang="cs-CZ" sz="1200" dirty="0"/>
              <a:t> to </a:t>
            </a:r>
            <a:r>
              <a:rPr lang="cs-CZ" sz="1200" dirty="0" err="1"/>
              <a:t>at</a:t>
            </a:r>
            <a:r>
              <a:rPr lang="cs-CZ" sz="1200" dirty="0"/>
              <a:t> least </a:t>
            </a:r>
            <a:r>
              <a:rPr lang="cs-CZ" sz="1200" dirty="0" err="1"/>
              <a:t>phylum</a:t>
            </a:r>
            <a:r>
              <a:rPr lang="cs-CZ" sz="1200" dirty="0"/>
              <a:t> level </a:t>
            </a:r>
            <a:r>
              <a:rPr lang="cs-CZ" sz="1200" dirty="0" err="1"/>
              <a:t>were</a:t>
            </a:r>
            <a:r>
              <a:rPr lang="cs-CZ" sz="1200" dirty="0"/>
              <a:t> </a:t>
            </a:r>
            <a:r>
              <a:rPr lang="cs-CZ" sz="1200" dirty="0" err="1"/>
              <a:t>included</a:t>
            </a:r>
            <a:r>
              <a:rPr lang="cs-CZ" sz="1200" dirty="0"/>
              <a:t> in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analysis</a:t>
            </a:r>
            <a:r>
              <a:rPr lang="cs-CZ" sz="1200" dirty="0"/>
              <a:t>. 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038071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89F62B1-DDB5-4C18-C084-BB311937CCEA}"/>
              </a:ext>
            </a:extLst>
          </p:cNvPr>
          <p:cNvGrpSpPr/>
          <p:nvPr/>
        </p:nvGrpSpPr>
        <p:grpSpPr>
          <a:xfrm>
            <a:off x="39755" y="190830"/>
            <a:ext cx="9430247" cy="6667169"/>
            <a:chOff x="0" y="1173087"/>
            <a:chExt cx="7892097" cy="450691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BC1F535-C1AD-0DC9-3179-D82CD13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81170"/>
            <a:stretch/>
          </p:blipFill>
          <p:spPr>
            <a:xfrm>
              <a:off x="0" y="1177993"/>
              <a:ext cx="2295811" cy="450201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91BAE74-3B65-0466-29CB-BBEB197EAE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0577" r="58093"/>
            <a:stretch/>
          </p:blipFill>
          <p:spPr>
            <a:xfrm>
              <a:off x="2295811" y="1177993"/>
              <a:ext cx="1381412" cy="4502013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EDFBB21-A158-ED59-7967-A055B959A3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5434" r="-3"/>
            <a:stretch/>
          </p:blipFill>
          <p:spPr>
            <a:xfrm>
              <a:off x="3677223" y="1173087"/>
              <a:ext cx="4214874" cy="4502013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A3FB78D-1947-385A-5026-B077AE791BE9}"/>
              </a:ext>
            </a:extLst>
          </p:cNvPr>
          <p:cNvSpPr txBox="1"/>
          <p:nvPr/>
        </p:nvSpPr>
        <p:spPr>
          <a:xfrm>
            <a:off x="9648788" y="190831"/>
            <a:ext cx="22384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dirty="0" err="1"/>
              <a:t>Fig</a:t>
            </a:r>
            <a:r>
              <a:rPr lang="cs-CZ" sz="1200" b="1" dirty="0"/>
              <a:t>. S3B </a:t>
            </a:r>
            <a:r>
              <a:rPr lang="cs-CZ" sz="1200" dirty="0"/>
              <a:t>C</a:t>
            </a:r>
            <a:r>
              <a:rPr lang="en-US" sz="1200" dirty="0" err="1"/>
              <a:t>orrelation</a:t>
            </a:r>
            <a:r>
              <a:rPr lang="en-US" sz="1200" dirty="0"/>
              <a:t> matrix visualized by a heat map generated using the ggplot2 package</a:t>
            </a:r>
            <a:r>
              <a:rPr lang="cs-CZ" sz="1200" dirty="0"/>
              <a:t> </a:t>
            </a:r>
            <a:r>
              <a:rPr lang="cs-CZ" sz="1200" dirty="0" err="1"/>
              <a:t>for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high</a:t>
            </a:r>
            <a:r>
              <a:rPr lang="cs-CZ" sz="1200" dirty="0"/>
              <a:t> FSI </a:t>
            </a:r>
            <a:r>
              <a:rPr lang="cs-CZ" sz="1200" dirty="0" err="1"/>
              <a:t>state</a:t>
            </a:r>
            <a:r>
              <a:rPr lang="cs-CZ" sz="1200" dirty="0"/>
              <a:t> </a:t>
            </a:r>
            <a:r>
              <a:rPr lang="cs-CZ" sz="1200" dirty="0" err="1"/>
              <a:t>fungal</a:t>
            </a:r>
            <a:r>
              <a:rPr lang="cs-CZ" sz="1200" dirty="0"/>
              <a:t> </a:t>
            </a:r>
            <a:r>
              <a:rPr lang="cs-CZ" sz="1200" dirty="0" err="1"/>
              <a:t>assemblages</a:t>
            </a:r>
            <a:r>
              <a:rPr lang="cs-CZ" sz="1200" dirty="0"/>
              <a:t>, </a:t>
            </a:r>
            <a:r>
              <a:rPr lang="cs-CZ" sz="1200" dirty="0" err="1"/>
              <a:t>from</a:t>
            </a:r>
            <a:r>
              <a:rPr lang="cs-CZ" sz="1200" dirty="0"/>
              <a:t> </a:t>
            </a:r>
            <a:r>
              <a:rPr lang="cs-CZ" sz="1200" dirty="0" err="1"/>
              <a:t>April</a:t>
            </a:r>
            <a:r>
              <a:rPr lang="cs-CZ" sz="1200" dirty="0"/>
              <a:t> (A) to </a:t>
            </a:r>
            <a:r>
              <a:rPr lang="cs-CZ" sz="1200" dirty="0" err="1"/>
              <a:t>September</a:t>
            </a:r>
            <a:r>
              <a:rPr lang="cs-CZ" sz="1200" dirty="0"/>
              <a:t> (F).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Significant 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values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0.001, 0.01, and 0.05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level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are represented by "***", "**",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"*", respectively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Positive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correlations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are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shown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cs-CZ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red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</a:rPr>
              <a:t>, negative in blue.</a:t>
            </a:r>
            <a:r>
              <a:rPr lang="cs-CZ" sz="1200" dirty="0"/>
              <a:t> </a:t>
            </a:r>
            <a:r>
              <a:rPr lang="cs-CZ" sz="1200" dirty="0" err="1"/>
              <a:t>Only</a:t>
            </a:r>
            <a:r>
              <a:rPr lang="cs-CZ" sz="1200" dirty="0"/>
              <a:t> </a:t>
            </a:r>
            <a:r>
              <a:rPr lang="cs-CZ" sz="1200" dirty="0" err="1"/>
              <a:t>ASVs</a:t>
            </a:r>
            <a:r>
              <a:rPr lang="cs-CZ" sz="1200" dirty="0"/>
              <a:t> </a:t>
            </a:r>
            <a:r>
              <a:rPr lang="cs-CZ" sz="1200" dirty="0" err="1"/>
              <a:t>identifiable</a:t>
            </a:r>
            <a:r>
              <a:rPr lang="cs-CZ" sz="1200" dirty="0"/>
              <a:t> to </a:t>
            </a:r>
            <a:r>
              <a:rPr lang="cs-CZ" sz="1200" dirty="0" err="1"/>
              <a:t>at</a:t>
            </a:r>
            <a:r>
              <a:rPr lang="cs-CZ" sz="1200" dirty="0"/>
              <a:t> least </a:t>
            </a:r>
            <a:r>
              <a:rPr lang="cs-CZ" sz="1200" dirty="0" err="1"/>
              <a:t>phylum</a:t>
            </a:r>
            <a:r>
              <a:rPr lang="cs-CZ" sz="1200" dirty="0"/>
              <a:t> level </a:t>
            </a:r>
            <a:r>
              <a:rPr lang="cs-CZ" sz="1200" dirty="0" err="1"/>
              <a:t>were</a:t>
            </a:r>
            <a:r>
              <a:rPr lang="cs-CZ" sz="1200" dirty="0"/>
              <a:t> </a:t>
            </a:r>
            <a:r>
              <a:rPr lang="cs-CZ" sz="1200" dirty="0" err="1"/>
              <a:t>included</a:t>
            </a:r>
            <a:r>
              <a:rPr lang="cs-CZ" sz="1200" dirty="0"/>
              <a:t> in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analysis</a:t>
            </a:r>
            <a:r>
              <a:rPr lang="cs-CZ" sz="1200" dirty="0"/>
              <a:t>. CN: </a:t>
            </a:r>
            <a:r>
              <a:rPr lang="cs-CZ" sz="1200" dirty="0" err="1"/>
              <a:t>Carbon</a:t>
            </a:r>
            <a:r>
              <a:rPr lang="cs-CZ" sz="1200" dirty="0"/>
              <a:t> to </a:t>
            </a:r>
            <a:r>
              <a:rPr lang="cs-CZ" sz="1200" dirty="0" err="1"/>
              <a:t>Nitrogen</a:t>
            </a:r>
            <a:r>
              <a:rPr lang="cs-CZ" sz="1200" dirty="0"/>
              <a:t> </a:t>
            </a:r>
            <a:r>
              <a:rPr lang="cs-CZ" sz="1200" dirty="0" err="1"/>
              <a:t>molar</a:t>
            </a:r>
            <a:r>
              <a:rPr lang="cs-CZ" sz="1200" dirty="0"/>
              <a:t> </a:t>
            </a:r>
            <a:r>
              <a:rPr lang="cs-CZ" sz="1200" dirty="0" err="1"/>
              <a:t>ratios</a:t>
            </a:r>
            <a:r>
              <a:rPr lang="cs-CZ" sz="1200" dirty="0"/>
              <a:t> in </a:t>
            </a:r>
            <a:r>
              <a:rPr lang="cs-CZ" sz="1200" dirty="0" err="1"/>
              <a:t>particulate</a:t>
            </a:r>
            <a:r>
              <a:rPr lang="cs-CZ" sz="1200" dirty="0"/>
              <a:t> </a:t>
            </a:r>
            <a:r>
              <a:rPr lang="cs-CZ" sz="1200" dirty="0" err="1"/>
              <a:t>organic</a:t>
            </a:r>
            <a:r>
              <a:rPr lang="cs-CZ" sz="1200" dirty="0"/>
              <a:t> </a:t>
            </a:r>
            <a:r>
              <a:rPr lang="cs-CZ" sz="1200" dirty="0" err="1"/>
              <a:t>matter</a:t>
            </a:r>
            <a:r>
              <a:rPr lang="cs-CZ" sz="1200" dirty="0"/>
              <a:t>; CH4: methane </a:t>
            </a:r>
            <a:r>
              <a:rPr lang="cs-CZ" sz="1200" dirty="0" err="1"/>
              <a:t>concentration</a:t>
            </a:r>
            <a:r>
              <a:rPr lang="cs-CZ" sz="1200" dirty="0"/>
              <a:t> in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watercolumn</a:t>
            </a:r>
            <a:r>
              <a:rPr lang="cs-CZ" sz="1200" dirty="0"/>
              <a:t>; POC: </a:t>
            </a:r>
            <a:r>
              <a:rPr lang="cs-CZ" sz="1200" dirty="0" err="1"/>
              <a:t>Particulate</a:t>
            </a:r>
            <a:r>
              <a:rPr lang="cs-CZ" sz="1200" dirty="0"/>
              <a:t> </a:t>
            </a:r>
            <a:r>
              <a:rPr lang="cs-CZ" sz="1200" dirty="0" err="1"/>
              <a:t>Organic</a:t>
            </a:r>
            <a:r>
              <a:rPr lang="cs-CZ" sz="1200" dirty="0"/>
              <a:t> </a:t>
            </a:r>
            <a:r>
              <a:rPr lang="cs-CZ" sz="1200" dirty="0" err="1"/>
              <a:t>Phosphorus</a:t>
            </a:r>
            <a:r>
              <a:rPr lang="cs-CZ" sz="1200" dirty="0"/>
              <a:t>; TC200: </a:t>
            </a:r>
            <a:r>
              <a:rPr lang="cs-CZ" sz="1200" dirty="0" err="1"/>
              <a:t>Total</a:t>
            </a:r>
            <a:r>
              <a:rPr lang="cs-CZ" sz="1200" dirty="0"/>
              <a:t> </a:t>
            </a:r>
            <a:r>
              <a:rPr lang="cs-CZ" sz="1200" dirty="0" err="1"/>
              <a:t>Carbon</a:t>
            </a:r>
            <a:r>
              <a:rPr lang="cs-CZ" sz="1200" dirty="0"/>
              <a:t> </a:t>
            </a:r>
            <a:r>
              <a:rPr lang="cs-CZ" sz="1200" dirty="0" err="1"/>
              <a:t>concentration</a:t>
            </a:r>
            <a:r>
              <a:rPr lang="cs-CZ" sz="1200" dirty="0"/>
              <a:t> in </a:t>
            </a:r>
            <a:r>
              <a:rPr lang="cs-CZ" sz="1200" dirty="0" err="1"/>
              <a:t>the</a:t>
            </a:r>
            <a:r>
              <a:rPr lang="cs-CZ" sz="1200" dirty="0"/>
              <a:t> sample </a:t>
            </a:r>
            <a:r>
              <a:rPr lang="cs-CZ" sz="1200" dirty="0" err="1"/>
              <a:t>fraction</a:t>
            </a:r>
            <a:r>
              <a:rPr lang="cs-CZ" sz="1200" dirty="0"/>
              <a:t> </a:t>
            </a:r>
            <a:r>
              <a:rPr lang="cs-CZ" sz="1200" dirty="0" err="1"/>
              <a:t>filtered</a:t>
            </a:r>
            <a:r>
              <a:rPr lang="cs-CZ" sz="1200" dirty="0"/>
              <a:t> </a:t>
            </a:r>
            <a:r>
              <a:rPr lang="cs-CZ" sz="1200" dirty="0" err="1"/>
              <a:t>through</a:t>
            </a:r>
            <a:r>
              <a:rPr lang="cs-CZ" sz="1200" dirty="0"/>
              <a:t> 200 µm </a:t>
            </a:r>
            <a:r>
              <a:rPr lang="cs-CZ" sz="1200" dirty="0" err="1"/>
              <a:t>mesh</a:t>
            </a:r>
            <a:r>
              <a:rPr lang="cs-CZ" sz="1200" dirty="0"/>
              <a:t>; TOC: </a:t>
            </a:r>
            <a:r>
              <a:rPr lang="cs-CZ" sz="1200" dirty="0" err="1"/>
              <a:t>Total</a:t>
            </a:r>
            <a:r>
              <a:rPr lang="cs-CZ" sz="1200" dirty="0"/>
              <a:t> </a:t>
            </a:r>
            <a:r>
              <a:rPr lang="cs-CZ" sz="1200" dirty="0" err="1"/>
              <a:t>Organic</a:t>
            </a:r>
            <a:r>
              <a:rPr lang="cs-CZ" sz="1200" dirty="0"/>
              <a:t> </a:t>
            </a:r>
            <a:r>
              <a:rPr lang="cs-CZ" sz="1200" dirty="0" err="1"/>
              <a:t>Carbon</a:t>
            </a:r>
            <a:r>
              <a:rPr lang="cs-CZ" sz="1200" dirty="0"/>
              <a:t>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292523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3736</TotalTime>
  <Words>1852</Words>
  <Application>Microsoft Office PowerPoint</Application>
  <PresentationFormat>Widescreen</PresentationFormat>
  <Paragraphs>67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CAIO Pires</dc:creator>
  <cp:lastModifiedBy>Dagmara Sirova</cp:lastModifiedBy>
  <cp:revision>13</cp:revision>
  <dcterms:created xsi:type="dcterms:W3CDTF">2023-06-25T09:23:49Z</dcterms:created>
  <dcterms:modified xsi:type="dcterms:W3CDTF">2023-07-27T12:28:19Z</dcterms:modified>
</cp:coreProperties>
</file>