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73" r:id="rId7"/>
    <p:sldId id="262" r:id="rId8"/>
    <p:sldId id="263" r:id="rId9"/>
    <p:sldId id="264" r:id="rId10"/>
    <p:sldId id="265" r:id="rId11"/>
    <p:sldId id="266" r:id="rId12"/>
    <p:sldId id="270" r:id="rId13"/>
    <p:sldId id="26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5"/>
    <p:restoredTop sz="94648"/>
  </p:normalViewPr>
  <p:slideViewPr>
    <p:cSldViewPr snapToGrid="0" snapToObjects="1">
      <p:cViewPr>
        <p:scale>
          <a:sx n="88" d="100"/>
          <a:sy n="88" d="100"/>
        </p:scale>
        <p:origin x="133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1293E-C131-2C4E-A11D-B45395BC87E1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07E2-9871-3E4E-BAC8-8D630645693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1902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07E2-9871-3E4E-BAC8-8D6306456935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124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707F3-196B-074E-9BBB-9C89BCF82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423080-7500-8040-9604-706D01A75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D3852-4237-C34B-982B-BBB27F6A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845FD-259C-864E-88AC-1B9D0B59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57D708-F898-1A4C-B09D-AA73CBD5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632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2C9CAD-91D4-7244-B91B-ED77C8DD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98E886-B5BF-4E43-8F01-5001C039E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27BC2-DE39-5441-A503-2308A7B0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5C5B8B-3AB1-A44C-9939-B544EC0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3DF9B4-1339-5D4D-B23A-D45C6A39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783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36AA35A-CB2D-784B-B032-8BF912FD9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DE3D2C-5F44-BD4F-8AC2-CF7746DE8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D93F8-8A46-B74B-A343-30E6D040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0DC983-838E-B24E-991C-697D12906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946A90-950D-AA4E-BB59-6CA0B6EA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22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20854C-2F70-CB42-9E77-757DF9C7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DD20CB-5E85-0946-9D29-CEDE3E65E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7A7360-CC8B-AF4D-A43E-0741B90D9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5B5710-088D-1D47-B88B-EF012891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BBD6BE-FC44-A940-A1E5-CD007431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330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6540D-98A1-FF4A-B3E5-B80C2D6B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A6566-64E4-FF40-8AEB-F8D7FB7DC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7438A8-E09E-5242-B165-03B7B63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C78A5-3D34-8248-863C-39A90D2D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8B31E-70E5-C04A-896B-67E400A0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968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5EBC8-1ADB-5C49-8EE6-BDA2A474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5852E2-6DFE-4A49-B636-B11A8013C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A46209-283A-EF40-A829-B2B9B6049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6B9030-732D-7540-B63E-218E2E5E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D6C724-E380-2B4A-8C17-24AE8584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A988D45-CDCE-0B4B-9641-E61CBE6F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964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75F37-4687-C243-B33A-3F72AC40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D2F22C-4558-8A43-AF7F-9CCB3D259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D4074F-8353-7F44-9179-2577B5386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4C51488-6214-264F-A44A-FC0EED5E4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8CD0CC-AE1E-9F45-84D7-0DD149B3D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84BFD6D-AE7C-E447-82DC-5EDB03BC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0E3EC2C-82C7-CE4C-901B-20206D8FC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6001EF-99DC-D44A-B6B3-EA67651D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314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4155F-CB09-C146-950D-6E3EAC5C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6E337-E2AD-4147-B043-41E958A5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4F0CA91-109C-504F-85FB-CB4DE1B5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1CE954-884E-7A4E-95D7-E2AA835F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995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3B395D2-5ED7-9845-B3BF-4A559B1F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11B5DE-6030-9940-8B8E-4B31F4AE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D2C4FC-201E-964B-8373-78A4CBA6A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931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02E1BD-2F45-D14A-A65B-C68C0BA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465304-2EE8-774B-9FA8-F0909073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64C4D8-018C-8743-80DF-3AB46DCEF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8C7A101-CB6A-C24C-BF00-D8B935E8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40E30-6C50-534F-8E02-2761728A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BDE2F2-7B0A-6646-A8E5-BE5D3AC2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257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92B92-CD0C-BE47-9CE2-CCFFEFAB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45BD69-005C-7247-A097-B055E65EE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1AB574-94A2-664B-ABDE-D4A3803C7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7992F5-8AF4-4743-93AA-272A4E7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0D0AB6-E05F-9841-904D-B2F59B9F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9CD499-E9C8-E04C-AC3A-E946FB5E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3438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927ACD-E13C-0C4D-8685-F537CD953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A51B7A-A77E-824A-9F78-EF98C00AD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33A12-5261-9B4A-8D4A-5DB3BFF31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ADC1-8560-DC4C-88E8-F35D2C87DC95}" type="datetimeFigureOut">
              <a:rPr kumimoji="1" lang="zh-CN" altLang="en-US" smtClean="0"/>
              <a:t>2023/7/26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E1455E-6CA5-504E-BF3F-368A7D397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D0B1FA-6FE3-8249-AF36-15D0D700F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E6B2C-E40D-C941-9894-18E4A6EF84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605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367BF4-529D-4349-B8C1-A1E3B4E23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164" y="587830"/>
            <a:ext cx="9735671" cy="954096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 for the Minimally Invasive Repair of Soft Tissue Inspired by Soggy Shrunk Puffed Food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790F53-0518-CE4A-AD78-8B7C88818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1757080"/>
            <a:ext cx="11259669" cy="420445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kumimoji="1" lang="e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Mingjun Xie</a:t>
            </a:r>
            <a:r>
              <a:rPr kumimoji="1" lang="en" altLang="zh-CN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#,1,2,3,6</a:t>
            </a:r>
            <a:r>
              <a:rPr kumimoji="1" lang="e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Shengxi Jin</a:t>
            </a:r>
            <a:r>
              <a:rPr kumimoji="1" lang="en" altLang="zh-CN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#,4</a:t>
            </a:r>
            <a:r>
              <a:rPr kumimoji="1" lang="e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Kang Yu</a:t>
            </a:r>
            <a:r>
              <a:rPr kumimoji="1" lang="en" altLang="zh-CN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#,1,2,3</a:t>
            </a:r>
            <a:r>
              <a:rPr kumimoji="1" lang="e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Hui Lin</a:t>
            </a:r>
            <a:r>
              <a:rPr kumimoji="1" lang="en" altLang="zh-CN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*,4,5</a:t>
            </a:r>
            <a:r>
              <a:rPr kumimoji="1" lang="e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Yong He</a:t>
            </a:r>
            <a:r>
              <a:rPr kumimoji="1" lang="en" altLang="zh-CN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*,1,2,3</a:t>
            </a:r>
          </a:p>
          <a:p>
            <a:pPr algn="l"/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State Key Laboratory of Fluid Power and Mechatronic Systems, School of Mechanical Engineering, Zhejiang University, Hangzhou 310027, China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Key Laboratory of 3D Printing Process and Equipment of Zhejiang Province, College of Mechanical Engineering, Zhejiang University, Hangzhou 310027, China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Cancer Center, Zhejiang University, Hangzhou, Zhejiang 310058 China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Department of General Surgery, Sir Run Run Shaw Hospital, School of Medicine, Zhejiang University, Hangzhou, China;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College of Biomedical Engineering and Instrument Science, Zhejiang University, Hangzhou, China.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Plastic and Reconstructive Surgery Center, Department of Plastic and Reconstructive Surgery, Zhejiang Provincial People's Hospital (Affiliated People's Hospital), Hangzhou Medical College, Hangzhou, Zhejiang, China</a:t>
            </a:r>
          </a:p>
          <a:p>
            <a:pPr algn="l"/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The authors are equal to this work.</a:t>
            </a:r>
            <a:b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Corresponding author. E-mail: </a:t>
            </a:r>
            <a:r>
              <a:rPr kumimoji="1" lang="en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yongqin@zju.edu.cn</a:t>
            </a:r>
            <a:r>
              <a:rPr kumimoji="1"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369369@zju.edu.cn</a:t>
            </a:r>
          </a:p>
          <a:p>
            <a:pPr algn="l"/>
            <a:endParaRPr kumimoji="1" lang="en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9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80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Biocompatibility of BioBullets to adipose-derived stem cells (ADSCs) 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174C94B3-A651-2146-AE7B-C35297AFFFCD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68D0F287-91F8-D244-B258-AEA42A7CA967}"/>
              </a:ext>
            </a:extLst>
          </p:cNvPr>
          <p:cNvSpPr/>
          <p:nvPr/>
        </p:nvSpPr>
        <p:spPr>
          <a:xfrm>
            <a:off x="0" y="5400957"/>
            <a:ext cx="12192000" cy="14570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35E0BF-7D8E-B44D-A9CC-4FFC13E1535B}"/>
              </a:ext>
            </a:extLst>
          </p:cNvPr>
          <p:cNvSpPr txBox="1"/>
          <p:nvPr/>
        </p:nvSpPr>
        <p:spPr>
          <a:xfrm>
            <a:off x="-1" y="5400957"/>
            <a:ext cx="12048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Once the BioBullets are “shot” into the adipose defect, they rapidly re-swell into much larger scaffolds to fill up the defect space. Then, cells surrounding the defect area can migrate to the re-swelled scaffolds to rapidly proliferate and differentiate on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The results verified the excellent cell compatibility and adipogenic induction effect of the BioBullets and the potential of their use in the clinical repair of soft tissue defects.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71C4ED-7D7A-6015-DC1A-36FACFFE4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9" y="840015"/>
            <a:ext cx="10541799" cy="45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31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633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portable minimally invasive therapy tool: BioGun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BE63982B-744D-1543-B393-92F5318611F9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621BC871-86C0-5347-8152-3C33C32DF4DD}"/>
              </a:ext>
            </a:extLst>
          </p:cNvPr>
          <p:cNvSpPr/>
          <p:nvPr/>
        </p:nvSpPr>
        <p:spPr>
          <a:xfrm>
            <a:off x="0" y="6191070"/>
            <a:ext cx="12192000" cy="6669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43E57B-1DB2-D97D-F9FF-4E85E05A2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47"/>
          <a:stretch/>
        </p:blipFill>
        <p:spPr>
          <a:xfrm>
            <a:off x="300294" y="1205768"/>
            <a:ext cx="11107934" cy="44464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C99F201-79B3-F872-7BAF-2A498C141F0E}"/>
              </a:ext>
            </a:extLst>
          </p:cNvPr>
          <p:cNvSpPr txBox="1"/>
          <p:nvPr/>
        </p:nvSpPr>
        <p:spPr>
          <a:xfrm>
            <a:off x="0" y="6139740"/>
            <a:ext cx="120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here was no corresponding surgical tool to deliver these BioBullets. Hence, by referring to the structure of the gun, a portable device called BioGun was also designed to realize the minimally invasive injection of the BioBullets.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 (正文 CS 字体)"/>
            </a:endParaRPr>
          </a:p>
        </p:txBody>
      </p:sp>
    </p:spTree>
    <p:extLst>
      <p:ext uri="{BB962C8B-B14F-4D97-AF65-F5344CB8AC3E}">
        <p14:creationId xmlns:p14="http://schemas.microsoft.com/office/powerpoint/2010/main" val="217847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2" y="73573"/>
            <a:ext cx="596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Minimally invasive repair of adipose tissue defects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778560A8-213C-DA42-80D0-B9CD9E0ECC98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04CD7A3A-E3E1-B74E-87BB-194E8A1861C8}"/>
              </a:ext>
            </a:extLst>
          </p:cNvPr>
          <p:cNvSpPr/>
          <p:nvPr/>
        </p:nvSpPr>
        <p:spPr>
          <a:xfrm>
            <a:off x="0" y="5396960"/>
            <a:ext cx="12192000" cy="14610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6C434E-73DA-5A4B-A66A-0FD8D0A41609}"/>
              </a:ext>
            </a:extLst>
          </p:cNvPr>
          <p:cNvSpPr txBox="1"/>
          <p:nvPr/>
        </p:nvSpPr>
        <p:spPr>
          <a:xfrm>
            <a:off x="-1" y="5396960"/>
            <a:ext cx="120485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In applications for the repair of adipose tissue defects, the desired therapeutic goals are achieving the restoration of the appearance and the regeneration of adipose tissue.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On the 40th day, a large amount of adipose tissue had grown into the inside of the BioBullet and endothelial cells had formed large blood vessels around the vacuolated adipocytes. This network provides a channel for nutrient loosening and material exchange for the new growth of adipose tissue.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606680-EDE2-E58C-A5C1-F0B340CA3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2" y="530822"/>
            <a:ext cx="4211864" cy="479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3EAB81-9E93-6740-439E-C88F977DD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79" y="-1642994"/>
            <a:ext cx="6096000" cy="9144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9885313-32CC-666A-84B7-C520C608DBF9}"/>
              </a:ext>
            </a:extLst>
          </p:cNvPr>
          <p:cNvSpPr txBox="1"/>
          <p:nvPr/>
        </p:nvSpPr>
        <p:spPr>
          <a:xfrm>
            <a:off x="6534856" y="586556"/>
            <a:ext cx="379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B-ultrasound-guided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minimally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51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2" y="73573"/>
            <a:ext cx="719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C9A2B1CE-EF8D-B146-9168-AC67D0F5E6B2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E37C540-A7CB-F64B-9589-B21F6761DCF7}"/>
              </a:ext>
            </a:extLst>
          </p:cNvPr>
          <p:cNvSpPr txBox="1"/>
          <p:nvPr/>
        </p:nvSpPr>
        <p:spPr>
          <a:xfrm>
            <a:off x="1046978" y="829782"/>
            <a:ext cx="402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Advancement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L&amp;D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176801-06E4-C94E-BF06-000A18F0D665}"/>
              </a:ext>
            </a:extLst>
          </p:cNvPr>
          <p:cNvSpPr txBox="1"/>
          <p:nvPr/>
        </p:nvSpPr>
        <p:spPr>
          <a:xfrm>
            <a:off x="8530177" y="829782"/>
            <a:ext cx="339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16E9D704-D787-8D4E-B70B-6479C71F62D0}"/>
              </a:ext>
            </a:extLst>
          </p:cNvPr>
          <p:cNvSpPr/>
          <p:nvPr/>
        </p:nvSpPr>
        <p:spPr>
          <a:xfrm>
            <a:off x="753057" y="2629236"/>
            <a:ext cx="432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Foreign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ody</a:t>
            </a:r>
            <a:r>
              <a:rPr kumimoji="1" lang="en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ensation</a:t>
            </a:r>
            <a:endParaRPr kumimoji="1"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626E5DE1-B1BD-784A-B2D3-94C99B4A6528}"/>
              </a:ext>
            </a:extLst>
          </p:cNvPr>
          <p:cNvSpPr/>
          <p:nvPr/>
        </p:nvSpPr>
        <p:spPr>
          <a:xfrm>
            <a:off x="753057" y="3938039"/>
            <a:ext cx="432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Filling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(Re-Swelling)</a:t>
            </a:r>
            <a:endParaRPr kumimoji="1"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C67EFC4-414A-ED47-8371-168DCD0121AA}"/>
              </a:ext>
            </a:extLst>
          </p:cNvPr>
          <p:cNvSpPr/>
          <p:nvPr/>
        </p:nvSpPr>
        <p:spPr>
          <a:xfrm>
            <a:off x="753057" y="5246843"/>
            <a:ext cx="432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Promising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repair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vivo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27A9BD54-BA61-D54D-8F6D-6D021309FE52}"/>
              </a:ext>
            </a:extLst>
          </p:cNvPr>
          <p:cNvSpPr/>
          <p:nvPr/>
        </p:nvSpPr>
        <p:spPr>
          <a:xfrm>
            <a:off x="753057" y="1320433"/>
            <a:ext cx="432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Suitable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Tiny</a:t>
            </a:r>
            <a:r>
              <a:rPr kumimoji="1"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endParaRPr kumimoji="1" lang="zh-CN" alt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F18B4AE9-405B-2F45-BE7E-4CB8503F18C3}"/>
              </a:ext>
            </a:extLst>
          </p:cNvPr>
          <p:cNvSpPr/>
          <p:nvPr/>
        </p:nvSpPr>
        <p:spPr>
          <a:xfrm>
            <a:off x="6887357" y="1320433"/>
            <a:ext cx="4320000" cy="13559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Morphology matching.</a:t>
            </a:r>
            <a:r>
              <a:rPr lang="zh-CN" altLang="zh-CN" dirty="0">
                <a:effectLst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he injected BioBullet will perfectly fill up not only the main body space, but also the tiny gaps in the soft tissue defect area.</a:t>
            </a:r>
            <a:r>
              <a:rPr lang="zh-CN" altLang="zh-CN" dirty="0">
                <a:effectLst/>
              </a:rPr>
              <a:t>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9D82A8CC-852C-4249-8BFF-267964D13AFC}"/>
              </a:ext>
            </a:extLst>
          </p:cNvPr>
          <p:cNvSpPr/>
          <p:nvPr/>
        </p:nvSpPr>
        <p:spPr>
          <a:xfrm>
            <a:off x="6887357" y="3072682"/>
            <a:ext cx="4320000" cy="15657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Functional additives. By introducing hydrogels with the property of specific controlled release, the releasing behavior can be strictly manipulated to achieve a better repair effect.</a:t>
            </a:r>
            <a:r>
              <a:rPr lang="zh-CN" altLang="zh-CN" dirty="0">
                <a:effectLst/>
              </a:rPr>
              <a:t> 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7F5A1BD9-4DC9-EF40-AC76-E3CB48BA64F3}"/>
              </a:ext>
            </a:extLst>
          </p:cNvPr>
          <p:cNvSpPr/>
          <p:nvPr/>
        </p:nvSpPr>
        <p:spPr>
          <a:xfrm>
            <a:off x="6887357" y="4817288"/>
            <a:ext cx="4320000" cy="144027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Tool development.</a:t>
            </a:r>
            <a:r>
              <a:rPr lang="zh-CN" altLang="zh-CN" dirty="0">
                <a:effectLst/>
              </a:rPr>
              <a:t> </a:t>
            </a:r>
            <a:r>
              <a:rPr lang="en-US" altLang="zh-CN" dirty="0"/>
              <a:t>T</a:t>
            </a:r>
            <a:r>
              <a:rPr lang="en" altLang="zh-CN" dirty="0">
                <a:effectLst/>
              </a:rPr>
              <a:t>he magazine of BioGun can be re-designed to automatically load a new group of BioBullets once the previous have been “shot</a:t>
            </a:r>
            <a:r>
              <a:rPr lang="en-US" altLang="zh-CN" dirty="0"/>
              <a:t>”</a:t>
            </a:r>
            <a:r>
              <a:rPr lang="en" altLang="zh-CN" dirty="0">
                <a:effectLst/>
              </a:rPr>
              <a:t>out</a:t>
            </a:r>
            <a:r>
              <a:rPr lang="en-US" altLang="zh-CN" dirty="0"/>
              <a:t>.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9C57407-B205-8849-B768-6B901D969507}"/>
              </a:ext>
            </a:extLst>
          </p:cNvPr>
          <p:cNvSpPr/>
          <p:nvPr/>
        </p:nvSpPr>
        <p:spPr>
          <a:xfrm>
            <a:off x="383234" y="666427"/>
            <a:ext cx="5654746" cy="598234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83C5556-B1C1-9F44-B2FA-9DE5B92BB5ED}"/>
              </a:ext>
            </a:extLst>
          </p:cNvPr>
          <p:cNvSpPr/>
          <p:nvPr/>
        </p:nvSpPr>
        <p:spPr>
          <a:xfrm>
            <a:off x="6219984" y="681113"/>
            <a:ext cx="5654746" cy="598234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13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2D442CF-945A-DA40-B6CE-C24A55A9F8CE}"/>
              </a:ext>
            </a:extLst>
          </p:cNvPr>
          <p:cNvSpPr/>
          <p:nvPr/>
        </p:nvSpPr>
        <p:spPr>
          <a:xfrm>
            <a:off x="0" y="5886450"/>
            <a:ext cx="12192000" cy="971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6623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phenomenon that puffed food gets soggy and shrunk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4168B7-7CFB-6943-97CA-71DCBE5E0E20}"/>
              </a:ext>
            </a:extLst>
          </p:cNvPr>
          <p:cNvSpPr txBox="1"/>
          <p:nvPr/>
        </p:nvSpPr>
        <p:spPr>
          <a:xfrm>
            <a:off x="-1" y="5972115"/>
            <a:ext cx="120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Puffed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pores,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soggy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puffed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shrunk.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phenomenon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varying.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9CA4FF96-A9B7-F14D-8DE9-41E09EE9E251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33A329B-542A-4CE2-C82B-9579DA7FE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7" t="40472" b="-1"/>
          <a:stretch/>
        </p:blipFill>
        <p:spPr>
          <a:xfrm>
            <a:off x="2923924" y="681767"/>
            <a:ext cx="6037915" cy="3067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6F5BDD-7E1D-4139-D494-34F8FDF2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345"/>
          <a:stretch/>
        </p:blipFill>
        <p:spPr>
          <a:xfrm>
            <a:off x="1699254" y="3720930"/>
            <a:ext cx="8487253" cy="21063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BA975E-02D0-BB4A-57AE-E83FDDD6BE8D}"/>
              </a:ext>
            </a:extLst>
          </p:cNvPr>
          <p:cNvSpPr txBox="1"/>
          <p:nvPr/>
        </p:nvSpPr>
        <p:spPr>
          <a:xfrm>
            <a:off x="3304670" y="2746980"/>
            <a:ext cx="248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</a:rPr>
              <a:t>Dry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puffed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food</a:t>
            </a:r>
            <a:endParaRPr kumimoji="1"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F3400F-0C3F-F2F2-0BCE-031105BCF6F7}"/>
              </a:ext>
            </a:extLst>
          </p:cNvPr>
          <p:cNvSpPr txBox="1"/>
          <p:nvPr/>
        </p:nvSpPr>
        <p:spPr>
          <a:xfrm>
            <a:off x="6096000" y="2732718"/>
            <a:ext cx="3002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chemeClr val="bg1"/>
                </a:solidFill>
              </a:rPr>
              <a:t>Soggy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puffed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food</a:t>
            </a:r>
            <a:endParaRPr kumimoji="1"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1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>
            <a:extLst>
              <a:ext uri="{FF2B5EF4-FFF2-40B4-BE49-F238E27FC236}">
                <a16:creationId xmlns:a16="http://schemas.microsoft.com/office/drawing/2014/main" id="{94041479-FC9E-EBB8-EC71-DE89C84E2137}"/>
              </a:ext>
            </a:extLst>
          </p:cNvPr>
          <p:cNvSpPr/>
          <p:nvPr/>
        </p:nvSpPr>
        <p:spPr>
          <a:xfrm>
            <a:off x="9257191" y="1181530"/>
            <a:ext cx="2834237" cy="4262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0ED96529-C14D-C340-6675-386612ADD23A}"/>
              </a:ext>
            </a:extLst>
          </p:cNvPr>
          <p:cNvSpPr/>
          <p:nvPr/>
        </p:nvSpPr>
        <p:spPr>
          <a:xfrm>
            <a:off x="126123" y="1167243"/>
            <a:ext cx="2834237" cy="4262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2" y="73573"/>
            <a:ext cx="8917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minimally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0290EA7-C221-B841-874C-9D22D1BAE54E}"/>
              </a:ext>
            </a:extLst>
          </p:cNvPr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1012E15-4B90-374D-99B8-23734B9A1FF0}"/>
              </a:ext>
            </a:extLst>
          </p:cNvPr>
          <p:cNvSpPr txBox="1"/>
          <p:nvPr/>
        </p:nvSpPr>
        <p:spPr>
          <a:xfrm>
            <a:off x="-1" y="5646896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Large-scale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large-scale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implanted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rather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minimally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requirements of in minimally invasive injection using hydrogel scaffold: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sensation,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filling,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biocompatibility.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4B45577-95EE-57C8-A888-278C246AEDC4}"/>
              </a:ext>
            </a:extLst>
          </p:cNvPr>
          <p:cNvGrpSpPr/>
          <p:nvPr/>
        </p:nvGrpSpPr>
        <p:grpSpPr>
          <a:xfrm>
            <a:off x="-757753" y="2542707"/>
            <a:ext cx="3766932" cy="2544126"/>
            <a:chOff x="126123" y="1390711"/>
            <a:chExt cx="5078536" cy="348097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C1C4AD3-DD71-1A4E-1481-F5A912B6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123" y="2438169"/>
              <a:ext cx="3446107" cy="243352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998B846-C1A0-16C7-CAB8-015F99BD1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985" t="36690" r="74336" b="49610"/>
            <a:stretch/>
          </p:blipFill>
          <p:spPr>
            <a:xfrm rot="19800000">
              <a:off x="1465135" y="1390711"/>
              <a:ext cx="3739524" cy="2853385"/>
            </a:xfrm>
            <a:prstGeom prst="rect">
              <a:avLst/>
            </a:prstGeom>
          </p:spPr>
        </p:pic>
      </p:grp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2965B744-A59E-F503-7834-A17D55B88625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3BA4AD23-2285-79D2-5CE3-6D2233162F61}"/>
              </a:ext>
            </a:extLst>
          </p:cNvPr>
          <p:cNvSpPr/>
          <p:nvPr/>
        </p:nvSpPr>
        <p:spPr>
          <a:xfrm>
            <a:off x="3169812" y="1181753"/>
            <a:ext cx="2834237" cy="4262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220B82B6-A160-6728-0695-627CF4244C37}"/>
              </a:ext>
            </a:extLst>
          </p:cNvPr>
          <p:cNvSpPr/>
          <p:nvPr/>
        </p:nvSpPr>
        <p:spPr>
          <a:xfrm>
            <a:off x="6213501" y="1181530"/>
            <a:ext cx="2834237" cy="42620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6AEFA0-A96C-1B4A-ED85-42AA8236A762}"/>
              </a:ext>
            </a:extLst>
          </p:cNvPr>
          <p:cNvSpPr txBox="1"/>
          <p:nvPr/>
        </p:nvSpPr>
        <p:spPr>
          <a:xfrm>
            <a:off x="498964" y="715208"/>
            <a:ext cx="208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Suitable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Tiny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929673B-5F6C-6932-CAB5-64BB6CF98E4A}"/>
              </a:ext>
            </a:extLst>
          </p:cNvPr>
          <p:cNvSpPr txBox="1"/>
          <p:nvPr/>
        </p:nvSpPr>
        <p:spPr>
          <a:xfrm>
            <a:off x="6886575" y="710523"/>
            <a:ext cx="1702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Filling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CD0145-8375-0F05-6E53-DA71DCC08488}"/>
              </a:ext>
            </a:extLst>
          </p:cNvPr>
          <p:cNvSpPr txBox="1"/>
          <p:nvPr/>
        </p:nvSpPr>
        <p:spPr>
          <a:xfrm>
            <a:off x="9465043" y="715208"/>
            <a:ext cx="241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Biocompatibility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ADEE3E9-931E-5D66-C57F-63A40D7B3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434" y="2216471"/>
            <a:ext cx="2950371" cy="23766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1F8ABD-FC09-E569-6520-BF362C3E2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443" y="2177201"/>
            <a:ext cx="3489633" cy="246425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3125C710-DC02-85DD-DE4F-BC870DB35EF3}"/>
              </a:ext>
            </a:extLst>
          </p:cNvPr>
          <p:cNvGrpSpPr/>
          <p:nvPr/>
        </p:nvGrpSpPr>
        <p:grpSpPr>
          <a:xfrm>
            <a:off x="9428749" y="2139949"/>
            <a:ext cx="2578100" cy="2578100"/>
            <a:chOff x="9043988" y="1915932"/>
            <a:chExt cx="2578100" cy="25781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92392A4-E478-8DD0-4720-3C4A4458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3988" y="1915932"/>
              <a:ext cx="2578100" cy="25781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09FE5AF-61A5-668F-E15B-C1F7B4EB9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7190" y="2130886"/>
              <a:ext cx="2184097" cy="227146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6D820EBA-6CA3-0A28-E020-5A5E67245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3655" y="2520895"/>
            <a:ext cx="1392928" cy="2308280"/>
          </a:xfrm>
          <a:prstGeom prst="rect">
            <a:avLst/>
          </a:prstGeom>
        </p:spPr>
      </p:pic>
      <p:sp>
        <p:nvSpPr>
          <p:cNvPr id="34" name="爆炸形 2 33">
            <a:extLst>
              <a:ext uri="{FF2B5EF4-FFF2-40B4-BE49-F238E27FC236}">
                <a16:creationId xmlns:a16="http://schemas.microsoft.com/office/drawing/2014/main" id="{BACFADCF-60DA-5062-722C-373400F03ABF}"/>
              </a:ext>
            </a:extLst>
          </p:cNvPr>
          <p:cNvSpPr/>
          <p:nvPr/>
        </p:nvSpPr>
        <p:spPr>
          <a:xfrm>
            <a:off x="4002372" y="3685439"/>
            <a:ext cx="760223" cy="786548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DF2DD47-6207-C2DD-1A3B-68DF65356E11}"/>
              </a:ext>
            </a:extLst>
          </p:cNvPr>
          <p:cNvSpPr txBox="1"/>
          <p:nvPr/>
        </p:nvSpPr>
        <p:spPr>
          <a:xfrm>
            <a:off x="3069317" y="711433"/>
            <a:ext cx="303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Foreign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ody</a:t>
            </a:r>
            <a:r>
              <a:rPr kumimoji="1" lang="en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" altLang="zh-C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ensation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0ABB2E0-AA20-9E81-668C-85D958BF3599}"/>
              </a:ext>
            </a:extLst>
          </p:cNvPr>
          <p:cNvSpPr txBox="1"/>
          <p:nvPr/>
        </p:nvSpPr>
        <p:spPr>
          <a:xfrm>
            <a:off x="729182" y="2400042"/>
            <a:ext cx="208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needle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D1627ED-45D0-22C0-610C-C551680A06C8}"/>
              </a:ext>
            </a:extLst>
          </p:cNvPr>
          <p:cNvSpPr txBox="1"/>
          <p:nvPr/>
        </p:nvSpPr>
        <p:spPr>
          <a:xfrm>
            <a:off x="-187664" y="4394883"/>
            <a:ext cx="208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FB83A78-BAA3-F102-CDFC-2C03BA4821E8}"/>
              </a:ext>
            </a:extLst>
          </p:cNvPr>
          <p:cNvSpPr txBox="1"/>
          <p:nvPr/>
        </p:nvSpPr>
        <p:spPr>
          <a:xfrm>
            <a:off x="4081678" y="4417521"/>
            <a:ext cx="208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implantation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E204674-BC0A-8655-980A-475C39B72E88}"/>
              </a:ext>
            </a:extLst>
          </p:cNvPr>
          <p:cNvSpPr txBox="1"/>
          <p:nvPr/>
        </p:nvSpPr>
        <p:spPr>
          <a:xfrm>
            <a:off x="4066880" y="2031805"/>
            <a:ext cx="208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7DB3FC0-C80A-C5AA-E489-53C193AD4C97}"/>
              </a:ext>
            </a:extLst>
          </p:cNvPr>
          <p:cNvSpPr txBox="1"/>
          <p:nvPr/>
        </p:nvSpPr>
        <p:spPr>
          <a:xfrm>
            <a:off x="6888958" y="4247976"/>
            <a:ext cx="208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03C587E-28BC-6D93-9F8A-ABA03217190F}"/>
              </a:ext>
            </a:extLst>
          </p:cNvPr>
          <p:cNvSpPr txBox="1"/>
          <p:nvPr/>
        </p:nvSpPr>
        <p:spPr>
          <a:xfrm>
            <a:off x="6726195" y="1963693"/>
            <a:ext cx="208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enlarged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213EB1A-2D31-9F11-AFD4-4DE2E0F05C76}"/>
              </a:ext>
            </a:extLst>
          </p:cNvPr>
          <p:cNvSpPr txBox="1"/>
          <p:nvPr/>
        </p:nvSpPr>
        <p:spPr>
          <a:xfrm>
            <a:off x="9960585" y="4718048"/>
            <a:ext cx="208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23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2" y="73573"/>
            <a:ext cx="13285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Bran-new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lyophilization &amp; dampening treatment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minimally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hydrogel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scaffold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40373FA-C813-A941-B907-395CA85A176D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2195F9ED-7090-F640-8F2A-8A0C2469A183}"/>
              </a:ext>
            </a:extLst>
          </p:cNvPr>
          <p:cNvSpPr/>
          <p:nvPr/>
        </p:nvSpPr>
        <p:spPr>
          <a:xfrm>
            <a:off x="0" y="5861097"/>
            <a:ext cx="12192000" cy="996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DEC080-9121-9144-90A3-7C767D524657}"/>
              </a:ext>
            </a:extLst>
          </p:cNvPr>
          <p:cNvSpPr txBox="1"/>
          <p:nvPr/>
        </p:nvSpPr>
        <p:spPr>
          <a:xfrm>
            <a:off x="-1" y="5907397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develop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lyophilization &amp; dampening (L&amp;D) treatment, which reduces the printed hydrogel scaffold volume by around 90%. </a:t>
            </a:r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Lyophilization treatment can remove water inside the scaffolds; Dampening treatment, that is, placing the freeze-dried scaffolds into a vapor atmosphere, can make scaffolds shrunk to a suitable size for minimally invasive injection.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E73EF0-ABD4-EF3E-FAA6-7E0AF8E27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83"/>
          <a:stretch/>
        </p:blipFill>
        <p:spPr>
          <a:xfrm>
            <a:off x="2410211" y="640080"/>
            <a:ext cx="7228140" cy="51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5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710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Miniaturization benefitted from volume shrinking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AC15DCFE-9A01-044F-B0FE-ECAA7152356E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E3358CD2-81B5-2440-9470-843EA071BB8D}"/>
              </a:ext>
            </a:extLst>
          </p:cNvPr>
          <p:cNvSpPr/>
          <p:nvPr/>
        </p:nvSpPr>
        <p:spPr>
          <a:xfrm>
            <a:off x="0" y="6022971"/>
            <a:ext cx="12192000" cy="8495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8FFCCF-453E-D743-8C47-1F89448AAE4D}"/>
              </a:ext>
            </a:extLst>
          </p:cNvPr>
          <p:cNvSpPr txBox="1"/>
          <p:nvPr/>
        </p:nvSpPr>
        <p:spPr>
          <a:xfrm>
            <a:off x="0" y="5937071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Having a scaffold size that is small enough is a key factor determining the success of scaffolds purposed for injection into the defect site of a patient, as a small size is what allows the scaffold to pass through a thin injection needle.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Dampening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process</a:t>
            </a:r>
            <a:r>
              <a:rPr lang="zh-CN" altLang="en-US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reduces the printed hydrogel scaffold volume by around 90%.</a:t>
            </a:r>
            <a:r>
              <a:rPr lang="zh-CN" altLang="zh-CN" dirty="0">
                <a:effectLst/>
              </a:rPr>
              <a:t> </a:t>
            </a:r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 (正文 CS 字体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BE10DC-5B7C-7D3D-59CD-83A0B15D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47"/>
          <a:stretch/>
        </p:blipFill>
        <p:spPr>
          <a:xfrm>
            <a:off x="159546" y="922113"/>
            <a:ext cx="7194329" cy="44383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316E7D-8FAF-D0D2-B4CD-F17170C695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44"/>
          <a:stretch/>
        </p:blipFill>
        <p:spPr>
          <a:xfrm>
            <a:off x="7353875" y="1642667"/>
            <a:ext cx="4736975" cy="369586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18FF40-8B62-A4F9-2B53-BCEA8C1AA02A}"/>
              </a:ext>
            </a:extLst>
          </p:cNvPr>
          <p:cNvSpPr txBox="1"/>
          <p:nvPr/>
        </p:nvSpPr>
        <p:spPr>
          <a:xfrm>
            <a:off x="7822704" y="1223991"/>
            <a:ext cx="379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Dampening</a:t>
            </a:r>
            <a:r>
              <a:rPr kumimoji="1"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kumimoji="1"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5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710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shrinking</a:t>
            </a:r>
            <a:r>
              <a:rPr kumimoji="1"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AC15DCFE-9A01-044F-B0FE-ECAA7152356E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E3358CD2-81B5-2440-9470-843EA071BB8D}"/>
              </a:ext>
            </a:extLst>
          </p:cNvPr>
          <p:cNvSpPr/>
          <p:nvPr/>
        </p:nvSpPr>
        <p:spPr>
          <a:xfrm>
            <a:off x="0" y="5684639"/>
            <a:ext cx="12192000" cy="11733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8FFCCF-453E-D743-8C47-1F89448AAE4D}"/>
              </a:ext>
            </a:extLst>
          </p:cNvPr>
          <p:cNvSpPr txBox="1"/>
          <p:nvPr/>
        </p:nvSpPr>
        <p:spPr>
          <a:xfrm>
            <a:off x="-1" y="5674927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To further describe the fd-pcGelMA shrinking behavior during the dampening process, a finite element simulation model was established and parametric sweep analysis was carried out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.</a:t>
            </a:r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 (正文 CS 字体)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Each pore within the pore wall inside the fd-pcGelMA was simplified into a “constant material-volume truss (CMVT)” structure with hydrophilic bonds on the “rods”.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BE10DC-5B7C-7D3D-59CD-83A0B15D6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97"/>
          <a:stretch/>
        </p:blipFill>
        <p:spPr>
          <a:xfrm>
            <a:off x="-1" y="1556650"/>
            <a:ext cx="7792536" cy="35269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97B59F-506B-3BDE-ECBC-3564C49E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573" y="1944916"/>
            <a:ext cx="4141991" cy="27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8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78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foreign body sensation according to mechanical properties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2878FFFD-0B1E-7B46-8866-D590FD78A39C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C05E4B9B-BE9E-DA48-9043-F6B38E911CA5}"/>
              </a:ext>
            </a:extLst>
          </p:cNvPr>
          <p:cNvSpPr/>
          <p:nvPr/>
        </p:nvSpPr>
        <p:spPr>
          <a:xfrm>
            <a:off x="0" y="5907591"/>
            <a:ext cx="12192000" cy="9504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5EB253-9E49-EC42-AF5B-24BCB5DD61E1}"/>
              </a:ext>
            </a:extLst>
          </p:cNvPr>
          <p:cNvSpPr txBox="1"/>
          <p:nvPr/>
        </p:nvSpPr>
        <p:spPr>
          <a:xfrm>
            <a:off x="-1" y="5907591"/>
            <a:ext cx="12048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The effect of causing a foreign body sensation in the treated patient is another key factor used to judge the feasibility of injectable scaffolds. The injected scaffold should strictly avoid causing a foreign body sensation to protect patients from secondary damage. Thus, such scaffolds should feature a relatively low mechanical modulus.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7F5FCF7-5732-CB08-4C1C-91568379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6" y="1005238"/>
            <a:ext cx="5956067" cy="4399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590E165-6721-B4E6-1CBC-58AA2F28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705" y="1286302"/>
            <a:ext cx="5755859" cy="38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5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2" y="73573"/>
            <a:ext cx="719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Defect-filling capability of the re-swelling process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62AB3B12-8E78-1740-B1B6-E942D9BA0403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8216AF3C-C172-364F-A344-40CBD212CBA1}"/>
              </a:ext>
            </a:extLst>
          </p:cNvPr>
          <p:cNvSpPr/>
          <p:nvPr/>
        </p:nvSpPr>
        <p:spPr>
          <a:xfrm>
            <a:off x="0" y="5657672"/>
            <a:ext cx="121920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9278CA-D5E2-9048-B580-599A034774E2}"/>
              </a:ext>
            </a:extLst>
          </p:cNvPr>
          <p:cNvSpPr txBox="1"/>
          <p:nvPr/>
        </p:nvSpPr>
        <p:spPr>
          <a:xfrm>
            <a:off x="0" y="5703612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After a soggy-GelMA is injected into a damaged site on an organ, it is expected to re-swell into a larger volume by absorbing the surrounding bodily fluids, subsequently filling the subcutaneous cavity.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The results and analysis verified that the soggy-pcGelMAs could successfully re-swell to fill the site of organ damage following scaffold injection.</a:t>
            </a:r>
            <a:r>
              <a:rPr lang="zh-CN" altLang="zh-CN" dirty="0">
                <a:effectLst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CACDAC-6A47-D217-54D5-F336F889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" y="704993"/>
            <a:ext cx="7993132" cy="47958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A350AD-AEC3-F656-2891-D524B4DF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009" y="923616"/>
            <a:ext cx="3057671" cy="45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5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C16F46A-2D48-AC45-9DD2-A0A4E9E80961}"/>
              </a:ext>
            </a:extLst>
          </p:cNvPr>
          <p:cNvSpPr txBox="1"/>
          <p:nvPr/>
        </p:nvSpPr>
        <p:spPr>
          <a:xfrm>
            <a:off x="126123" y="73573"/>
            <a:ext cx="710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Physiochemical properties of BioBullets for adipose defects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A29D853A-1489-F24B-9C4F-29E7E8333A6E}"/>
              </a:ext>
            </a:extLst>
          </p:cNvPr>
          <p:cNvCxnSpPr/>
          <p:nvPr/>
        </p:nvCxnSpPr>
        <p:spPr>
          <a:xfrm>
            <a:off x="0" y="502252"/>
            <a:ext cx="1219200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6D19EE1-D5A6-FB4C-B884-8948E2E1BE53}"/>
              </a:ext>
            </a:extLst>
          </p:cNvPr>
          <p:cNvSpPr/>
          <p:nvPr/>
        </p:nvSpPr>
        <p:spPr>
          <a:xfrm>
            <a:off x="0" y="5657671"/>
            <a:ext cx="12192000" cy="1200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7C3C2B-88B6-4045-A617-6A7FAE5C0D3C}"/>
              </a:ext>
            </a:extLst>
          </p:cNvPr>
          <p:cNvSpPr txBox="1"/>
          <p:nvPr/>
        </p:nvSpPr>
        <p:spPr>
          <a:xfrm>
            <a:off x="-1" y="5657671"/>
            <a:ext cx="12048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Considering the convenience and mass production possibility, soggy-pcGelMAs were designed as “BioBullet”, that is, the soggy-pcGelMAs were loaded in glass tube and further compressed inside, resulting in lower volume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Considering that the mammary gland tissue of mice is small and flat-lobed, when designing the scaffold structure, the external dimensions of the BioBullets employed in adipose defect repair were designed as a tablet shape</a:t>
            </a:r>
            <a:r>
              <a:rPr lang="en-US" altLang="zh-CN" sz="1800" dirty="0">
                <a:latin typeface="Times New Roman" panose="02020603050405020304" pitchFamily="18" charset="0"/>
                <a:ea typeface="宋体" panose="02010600030101010101" pitchFamily="2" charset="-122"/>
                <a:cs typeface="Times New Roman (正文 CS 字体)"/>
              </a:rPr>
              <a:t>.</a:t>
            </a:r>
            <a:endParaRPr lang="en-US" altLang="zh-CN" dirty="0">
              <a:effectLst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A622A23-EFE9-5B5A-9AAC-0A57FDF8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10" y="622300"/>
            <a:ext cx="5476391" cy="49399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880F1D-6803-CF1C-6E8E-97819157B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53" y="717741"/>
            <a:ext cx="3229652" cy="48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9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1111</Words>
  <Application>Microsoft Macintosh PowerPoint</Application>
  <PresentationFormat>宽屏</PresentationFormat>
  <Paragraphs>64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8" baseType="lpstr">
      <vt:lpstr>等线</vt:lpstr>
      <vt:lpstr>等线 Light</vt:lpstr>
      <vt:lpstr>Arial</vt:lpstr>
      <vt:lpstr>Times New Roman</vt:lpstr>
      <vt:lpstr>Office 主题​​</vt:lpstr>
      <vt:lpstr>Scaffold for the Minimally Invasive Repair of Soft Tissue Inspired by Soggy Shrunk Puffed Food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244315745@qq.com</dc:creator>
  <cp:lastModifiedBy>Xie Mingjun</cp:lastModifiedBy>
  <cp:revision>93</cp:revision>
  <dcterms:created xsi:type="dcterms:W3CDTF">2021-10-29T05:01:46Z</dcterms:created>
  <dcterms:modified xsi:type="dcterms:W3CDTF">2023-07-26T13:41:01Z</dcterms:modified>
</cp:coreProperties>
</file>