
<file path=[Content_Types].xml><?xml version="1.0" encoding="utf-8"?>
<Types xmlns="http://schemas.openxmlformats.org/package/2006/content-types">
  <Default Extension="jpeg" ContentType="image/jpeg"/>
  <Default Extension="tiff" ContentType="image/tiff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7" r:id="rId8"/>
    <p:sldId id="262" r:id="rId9"/>
    <p:sldId id="261" r:id="rId10"/>
    <p:sldId id="273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tiff"/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image" Target="../media/image1.tiff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tiff"/><Relationship Id="rId1" Type="http://schemas.openxmlformats.org/officeDocument/2006/relationships/image" Target="../media/image5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7.png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7.tiff"/><Relationship Id="rId7" Type="http://schemas.openxmlformats.org/officeDocument/2006/relationships/image" Target="../media/image34.jpeg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42.png"/><Relationship Id="rId7" Type="http://schemas.openxmlformats.org/officeDocument/2006/relationships/image" Target="../media/image41.png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jpeg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" name="组合 7"/>
          <p:cNvGrpSpPr/>
          <p:nvPr/>
        </p:nvGrpSpPr>
        <p:grpSpPr>
          <a:xfrm>
            <a:off x="2150110" y="608330"/>
            <a:ext cx="6395085" cy="5695315"/>
            <a:chOff x="2033" y="714"/>
            <a:chExt cx="10071" cy="8969"/>
          </a:xfrm>
        </p:grpSpPr>
        <p:pic>
          <p:nvPicPr>
            <p:cNvPr id="20" name="图片 4" descr="\\192.168.1.88\操作部门-电子实验记录\细胞组电子工单\慢病毒包装和滴度图片及工单\慢病毒活性滴度图片\2013.6\LV56\-5 gfp.tif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2033" y="714"/>
              <a:ext cx="4776" cy="382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3" name="图片 5" descr="\\192.168.1.88\操作部门-电子实验记录\细胞组电子工单\慢病毒包装和滴度图片及工单\慢病毒活性滴度图片\2013.6\LV56\-6 gfp.tif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96" y="715"/>
              <a:ext cx="4808" cy="382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" name="图片 6" descr="\\192.168.1.88\操作部门-电子实验记录\细胞组电子工单\慢病毒包装和滴度图片及工单\慢病毒活性滴度图片\2013.6\LV56\-7 gfp.tif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33" y="5148"/>
              <a:ext cx="4776" cy="382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" name="图片 7" descr="\\192.168.1.88\操作部门-电子实验记录\细胞组电子工单\慢病毒包装和滴度图片及工单\慢病毒活性滴度图片\2013.6\LV56\-8 gfp.tif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96" y="5148"/>
              <a:ext cx="4808" cy="382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" name="文本框 3"/>
            <p:cNvSpPr txBox="1"/>
            <p:nvPr/>
          </p:nvSpPr>
          <p:spPr>
            <a:xfrm>
              <a:off x="3862" y="4539"/>
              <a:ext cx="1118" cy="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>
                <a:lnSpc>
                  <a:spcPct val="130000"/>
                </a:lnSpc>
              </a:pPr>
              <a:r>
                <a:rPr lang="en-US" altLang="zh-CN" dirty="0" smtClean="0">
                  <a:latin typeface="Arial" panose="020B0604020202020204" pitchFamily="34" charset="0"/>
                  <a:ea typeface="微软雅黑" panose="020B0503020204020204" charset="-122"/>
                </a:rPr>
                <a:t>1:10</a:t>
              </a:r>
              <a:r>
                <a:rPr lang="en-US" altLang="zh-CN" baseline="50000" dirty="0" smtClean="0">
                  <a:solidFill>
                    <a:schemeClr val="tx1"/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</a:rPr>
                <a:t>5</a:t>
              </a:r>
              <a:endParaRPr lang="en-US" altLang="zh-CN" baseline="50000" dirty="0" smtClean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9141" y="4539"/>
              <a:ext cx="1118" cy="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>
                <a:lnSpc>
                  <a:spcPct val="130000"/>
                </a:lnSpc>
              </a:pPr>
              <a:r>
                <a:rPr lang="en-US" altLang="zh-CN" dirty="0" smtClean="0">
                  <a:latin typeface="Arial" panose="020B0604020202020204" pitchFamily="34" charset="0"/>
                  <a:ea typeface="微软雅黑" panose="020B0503020204020204" charset="-122"/>
                </a:rPr>
                <a:t>1:10</a:t>
              </a:r>
              <a:r>
                <a:rPr lang="en-US" altLang="zh-CN" baseline="40000" dirty="0" smtClean="0">
                  <a:solidFill>
                    <a:schemeClr val="tx1"/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</a:rPr>
                <a:t>6</a:t>
              </a:r>
              <a:endParaRPr lang="en-US" altLang="zh-CN" baseline="40000" dirty="0" smtClean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862" y="8973"/>
              <a:ext cx="1118" cy="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>
                <a:lnSpc>
                  <a:spcPct val="130000"/>
                </a:lnSpc>
              </a:pPr>
              <a:r>
                <a:rPr lang="en-US" altLang="zh-CN" dirty="0" smtClean="0">
                  <a:latin typeface="Arial" panose="020B0604020202020204" pitchFamily="34" charset="0"/>
                  <a:ea typeface="微软雅黑" panose="020B0503020204020204" charset="-122"/>
                </a:rPr>
                <a:t>1:10</a:t>
              </a:r>
              <a:r>
                <a:rPr lang="en-US" altLang="zh-CN" baseline="50000" dirty="0" smtClean="0">
                  <a:solidFill>
                    <a:schemeClr val="tx1"/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</a:rPr>
                <a:t>7</a:t>
              </a:r>
              <a:endParaRPr lang="en-US" altLang="zh-CN" baseline="50000" dirty="0" smtClean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9141" y="8973"/>
              <a:ext cx="1118" cy="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>
                <a:lnSpc>
                  <a:spcPct val="130000"/>
                </a:lnSpc>
              </a:pPr>
              <a:r>
                <a:rPr lang="en-US" altLang="zh-CN" dirty="0" smtClean="0">
                  <a:latin typeface="Arial" panose="020B0604020202020204" pitchFamily="34" charset="0"/>
                  <a:ea typeface="微软雅黑" panose="020B0503020204020204" charset="-122"/>
                </a:rPr>
                <a:t>1:10</a:t>
              </a:r>
              <a:r>
                <a:rPr lang="en-US" altLang="zh-CN" baseline="50000" dirty="0" smtClean="0">
                  <a:solidFill>
                    <a:schemeClr val="tx1"/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</a:rPr>
                <a:t>8</a:t>
              </a:r>
              <a:endParaRPr lang="en-US" altLang="zh-CN" baseline="50000" dirty="0" smtClean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542665" y="5920105"/>
            <a:ext cx="481139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30000"/>
              </a:lnSpc>
            </a:pPr>
            <a:r>
              <a:rPr lang="zh-CN" altLang="zh-CN" sz="1400" dirty="0" smtClean="0">
                <a:latin typeface="Arial" panose="020B0604020202020204" pitchFamily="34" charset="0"/>
                <a:ea typeface="微软雅黑" panose="020B0503020204020204" charset="-122"/>
              </a:rPr>
              <a:t>图</a:t>
            </a:r>
            <a:r>
              <a:rPr lang="en-US" altLang="zh-CN" sz="1400" dirty="0" smtClean="0">
                <a:latin typeface="Arial" panose="020B0604020202020204" pitchFamily="34" charset="0"/>
                <a:ea typeface="微软雅黑" panose="020B0503020204020204" charset="-122"/>
              </a:rPr>
              <a:t>1 PC-12</a:t>
            </a:r>
            <a:r>
              <a:rPr lang="zh-CN" altLang="en-US" sz="1400" dirty="0" smtClean="0">
                <a:latin typeface="Arial" panose="020B0604020202020204" pitchFamily="34" charset="0"/>
                <a:ea typeface="微软雅黑" panose="020B0503020204020204" charset="-122"/>
              </a:rPr>
              <a:t>细胞转染</a:t>
            </a:r>
            <a:r>
              <a:rPr lang="zh-CN" altLang="en-US" sz="1400">
                <a:cs typeface="Arial" panose="020B0604020202020204" pitchFamily="34" charset="0"/>
                <a:sym typeface="+mn-ea"/>
              </a:rPr>
              <a:t>α</a:t>
            </a:r>
            <a:r>
              <a:rPr lang="en-US" altLang="zh-CN" sz="1400">
                <a:cs typeface="Arial" panose="020B0604020202020204" pitchFamily="34" charset="0"/>
                <a:sym typeface="+mn-ea"/>
              </a:rPr>
              <a:t>7</a:t>
            </a:r>
            <a:r>
              <a:rPr lang="en-US" altLang="zh-CN" sz="1400">
                <a:sym typeface="+mn-ea"/>
              </a:rPr>
              <a:t>nAChR</a:t>
            </a:r>
            <a:r>
              <a:rPr lang="zh-CN" altLang="en-US" sz="1400">
                <a:sym typeface="+mn-ea"/>
              </a:rPr>
              <a:t>沉默</a:t>
            </a:r>
            <a:r>
              <a:rPr lang="zh-CN" altLang="en-US" sz="1400" dirty="0" smtClean="0">
                <a:latin typeface="Arial" panose="020B0604020202020204" pitchFamily="34" charset="0"/>
                <a:ea typeface="微软雅黑" panose="020B0503020204020204" charset="-122"/>
              </a:rPr>
              <a:t>慢病毒后荧光显微镜拍照</a:t>
            </a:r>
            <a:endParaRPr lang="zh-CN" altLang="en-US" sz="1400" dirty="0" smtClean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381760" y="470535"/>
            <a:ext cx="7811770" cy="4949190"/>
            <a:chOff x="498" y="801"/>
            <a:chExt cx="12302" cy="7794"/>
          </a:xfrm>
        </p:grpSpPr>
        <p:sp>
          <p:nvSpPr>
            <p:cNvPr id="6" name="文本框 5"/>
            <p:cNvSpPr txBox="1"/>
            <p:nvPr/>
          </p:nvSpPr>
          <p:spPr>
            <a:xfrm>
              <a:off x="1017" y="2349"/>
              <a:ext cx="1448" cy="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>
                <a:lnSpc>
                  <a:spcPct val="130000"/>
                </a:lnSpc>
              </a:pPr>
              <a:r>
                <a:rPr lang="en-US" altLang="zh-CN" dirty="0" smtClean="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Control</a:t>
              </a:r>
              <a:endParaRPr lang="en-US" altLang="zh-CN" dirty="0" smtClean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pic>
          <p:nvPicPr>
            <p:cNvPr id="7" name="图片 6" descr="pc12control 2 GREEN_7158_09242016_040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724" y="4789"/>
              <a:ext cx="5076" cy="3807"/>
            </a:xfrm>
            <a:prstGeom prst="rect">
              <a:avLst/>
            </a:prstGeom>
          </p:spPr>
        </p:pic>
        <p:pic>
          <p:nvPicPr>
            <p:cNvPr id="8" name="图片 7" descr="GREEN_8898_12062016_0558"/>
            <p:cNvPicPr>
              <a:picLocks noChangeAspect="1"/>
            </p:cNvPicPr>
            <p:nvPr/>
          </p:nvPicPr>
          <p:blipFill>
            <a:blip r:embed="rId2">
              <a:lum bright="-6000"/>
            </a:blip>
            <a:stretch>
              <a:fillRect/>
            </a:stretch>
          </p:blipFill>
          <p:spPr>
            <a:xfrm>
              <a:off x="7724" y="801"/>
              <a:ext cx="5066" cy="3806"/>
            </a:xfrm>
            <a:prstGeom prst="rect">
              <a:avLst/>
            </a:prstGeom>
          </p:spPr>
        </p:pic>
        <p:pic>
          <p:nvPicPr>
            <p:cNvPr id="9" name="图片 8" descr="pc12 control 2 1BRIGHTFIELD_7157_09242016_0404"/>
            <p:cNvPicPr>
              <a:picLocks noChangeAspect="1"/>
            </p:cNvPicPr>
            <p:nvPr/>
          </p:nvPicPr>
          <p:blipFill>
            <a:blip r:embed="rId3">
              <a:lum bright="-6000" contrast="54000"/>
            </a:blip>
            <a:stretch>
              <a:fillRect/>
            </a:stretch>
          </p:blipFill>
          <p:spPr>
            <a:xfrm>
              <a:off x="2465" y="4789"/>
              <a:ext cx="5076" cy="3807"/>
            </a:xfrm>
            <a:prstGeom prst="rect">
              <a:avLst/>
            </a:prstGeom>
          </p:spPr>
        </p:pic>
        <p:pic>
          <p:nvPicPr>
            <p:cNvPr id="11" name="图片 10" descr="pc 12 1BRIGHTFIELD_7894_11022016_0900"/>
            <p:cNvPicPr>
              <a:picLocks noChangeAspect="1"/>
            </p:cNvPicPr>
            <p:nvPr/>
          </p:nvPicPr>
          <p:blipFill>
            <a:blip r:embed="rId4">
              <a:lum contrast="48000"/>
            </a:blip>
            <a:stretch>
              <a:fillRect/>
            </a:stretch>
          </p:blipFill>
          <p:spPr>
            <a:xfrm>
              <a:off x="2465" y="801"/>
              <a:ext cx="5075" cy="3806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498" y="6338"/>
              <a:ext cx="1967" cy="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>
                <a:lnSpc>
                  <a:spcPct val="130000"/>
                </a:lnSpc>
              </a:pPr>
              <a:r>
                <a:rPr lang="en-US" altLang="zh-CN">
                  <a:solidFill>
                    <a:schemeClr val="tx1"/>
                  </a:solidFill>
                  <a:cs typeface="Arial" panose="020B0604020202020204" pitchFamily="34" charset="0"/>
                  <a:sym typeface="+mn-ea"/>
                </a:rPr>
                <a:t>α7nAChR IL</a:t>
              </a:r>
              <a:endParaRPr lang="en-US" altLang="zh-CN" dirty="0" smtClean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1973580" y="1242695"/>
            <a:ext cx="8246110" cy="2938780"/>
            <a:chOff x="3108" y="1957"/>
            <a:chExt cx="12986" cy="4628"/>
          </a:xfrm>
        </p:grpSpPr>
        <p:grpSp>
          <p:nvGrpSpPr>
            <p:cNvPr id="8" name="组合 7"/>
            <p:cNvGrpSpPr/>
            <p:nvPr/>
          </p:nvGrpSpPr>
          <p:grpSpPr>
            <a:xfrm>
              <a:off x="3108" y="1957"/>
              <a:ext cx="12986" cy="4048"/>
              <a:chOff x="1565" y="2901"/>
              <a:chExt cx="12986" cy="4048"/>
            </a:xfrm>
          </p:grpSpPr>
          <p:pic>
            <p:nvPicPr>
              <p:cNvPr id="5" name="图片 4" descr="Image2"/>
              <p:cNvPicPr>
                <a:picLocks noChangeAspect="1"/>
              </p:cNvPicPr>
              <p:nvPr/>
            </p:nvPicPr>
            <p:blipFill>
              <a:blip r:embed="rId1" cstate="print"/>
              <a:stretch>
                <a:fillRect/>
              </a:stretch>
            </p:blipFill>
            <p:spPr>
              <a:xfrm>
                <a:off x="1565" y="2901"/>
                <a:ext cx="4209" cy="4048"/>
              </a:xfrm>
              <a:prstGeom prst="rect">
                <a:avLst/>
              </a:prstGeom>
            </p:spPr>
          </p:pic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5953" y="2901"/>
                <a:ext cx="4209" cy="4048"/>
              </a:xfrm>
              <a:prstGeom prst="rect">
                <a:avLst/>
              </a:prstGeom>
            </p:spPr>
          </p:pic>
          <p:pic>
            <p:nvPicPr>
              <p:cNvPr id="24" name="图片 2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0341" y="2901"/>
                <a:ext cx="4210" cy="4048"/>
              </a:xfrm>
              <a:prstGeom prst="rect">
                <a:avLst/>
              </a:prstGeom>
            </p:spPr>
          </p:pic>
        </p:grpSp>
        <p:sp>
          <p:nvSpPr>
            <p:cNvPr id="13" name="文本框 12"/>
            <p:cNvSpPr txBox="1"/>
            <p:nvPr/>
          </p:nvSpPr>
          <p:spPr>
            <a:xfrm>
              <a:off x="3967" y="6005"/>
              <a:ext cx="2492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en-US" altLang="zh-CN"/>
                <a:t>shα7nAChR OV</a:t>
              </a:r>
              <a:endParaRPr lang="en-US" altLang="zh-CN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7953" y="6005"/>
              <a:ext cx="3295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en-US" altLang="zh-CN"/>
                <a:t>shα7nAChR OV+NGF</a:t>
              </a:r>
              <a:endParaRPr lang="en-US" altLang="zh-CN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2216" y="6005"/>
              <a:ext cx="3255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en-US" altLang="zh-CN"/>
                <a:t>shα7nAChR OV+DEX</a:t>
              </a:r>
              <a:endParaRPr lang="en-US" altLang="zh-CN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1592580" y="1024890"/>
            <a:ext cx="9013825" cy="3185160"/>
            <a:chOff x="2508" y="1614"/>
            <a:chExt cx="14195" cy="5016"/>
          </a:xfrm>
        </p:grpSpPr>
        <p:grpSp>
          <p:nvGrpSpPr>
            <p:cNvPr id="4" name="组合 3"/>
            <p:cNvGrpSpPr/>
            <p:nvPr/>
          </p:nvGrpSpPr>
          <p:grpSpPr>
            <a:xfrm>
              <a:off x="2508" y="1614"/>
              <a:ext cx="14195" cy="4404"/>
              <a:chOff x="935" y="641"/>
              <a:chExt cx="14195" cy="4404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935" y="674"/>
                <a:ext cx="4735" cy="4371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659" y="674"/>
                <a:ext cx="4735" cy="4371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395" y="641"/>
                <a:ext cx="4735" cy="4371"/>
              </a:xfrm>
              <a:prstGeom prst="rect">
                <a:avLst/>
              </a:prstGeom>
            </p:spPr>
          </p:pic>
        </p:grpSp>
        <p:sp>
          <p:nvSpPr>
            <p:cNvPr id="13" name="文本框 12"/>
            <p:cNvSpPr txBox="1"/>
            <p:nvPr/>
          </p:nvSpPr>
          <p:spPr>
            <a:xfrm>
              <a:off x="3630" y="6018"/>
              <a:ext cx="2492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en-US" altLang="zh-CN"/>
                <a:t>shα7nAChR OV</a:t>
              </a:r>
              <a:endParaRPr lang="en-US" altLang="zh-CN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8147" y="6050"/>
              <a:ext cx="3295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en-US" altLang="zh-CN"/>
                <a:t>shα7nAChR OV+NGF</a:t>
              </a:r>
              <a:endParaRPr lang="en-US" altLang="zh-CN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2777" y="6050"/>
              <a:ext cx="3255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en-US" altLang="zh-CN"/>
                <a:t>shα7nAChR OV+DEX</a:t>
              </a:r>
              <a:endParaRPr lang="en-US" altLang="zh-CN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4" name="组合 13"/>
          <p:cNvGrpSpPr/>
          <p:nvPr/>
        </p:nvGrpSpPr>
        <p:grpSpPr>
          <a:xfrm>
            <a:off x="867410" y="165100"/>
            <a:ext cx="6877050" cy="6099175"/>
            <a:chOff x="1366" y="260"/>
            <a:chExt cx="10830" cy="9605"/>
          </a:xfrm>
        </p:grpSpPr>
        <p:pic>
          <p:nvPicPr>
            <p:cNvPr id="5" name="图片 4" descr="pc12con1 BRIGHTFIELD_7188_09242016_0417 - 万能看图王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366" y="260"/>
              <a:ext cx="3565" cy="3089"/>
            </a:xfrm>
            <a:prstGeom prst="rect">
              <a:avLst/>
            </a:prstGeom>
          </p:spPr>
        </p:pic>
        <p:pic>
          <p:nvPicPr>
            <p:cNvPr id="6" name="图片 5" descr="pc12con1 GREEN_7189_09242016_0418 - 万能看图王"/>
            <p:cNvPicPr>
              <a:picLocks noChangeAspect="1"/>
            </p:cNvPicPr>
            <p:nvPr/>
          </p:nvPicPr>
          <p:blipFill>
            <a:blip r:embed="rId2">
              <a:lum bright="54000" contrast="78000"/>
            </a:blip>
            <a:stretch>
              <a:fillRect/>
            </a:stretch>
          </p:blipFill>
          <p:spPr>
            <a:xfrm>
              <a:off x="5150" y="260"/>
              <a:ext cx="3751" cy="3090"/>
            </a:xfrm>
            <a:prstGeom prst="rect">
              <a:avLst/>
            </a:prstGeom>
          </p:spPr>
        </p:pic>
        <p:pic>
          <p:nvPicPr>
            <p:cNvPr id="7" name="图片 6" descr="pc12ngf1 BRIGHTFIELD_7164_09242016_0408 - 万能看图王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66" y="3578"/>
              <a:ext cx="3565" cy="3006"/>
            </a:xfrm>
            <a:prstGeom prst="rect">
              <a:avLst/>
            </a:prstGeom>
          </p:spPr>
        </p:pic>
        <p:pic>
          <p:nvPicPr>
            <p:cNvPr id="8" name="图片 7" descr="pc12ngf1 GREEN_7165_09242016_0409 - 万能看图王"/>
            <p:cNvPicPr>
              <a:picLocks noChangeAspect="1"/>
            </p:cNvPicPr>
            <p:nvPr/>
          </p:nvPicPr>
          <p:blipFill>
            <a:blip r:embed="rId4">
              <a:lum bright="54000" contrast="84000"/>
            </a:blip>
            <a:stretch>
              <a:fillRect/>
            </a:stretch>
          </p:blipFill>
          <p:spPr>
            <a:xfrm>
              <a:off x="5150" y="3578"/>
              <a:ext cx="3751" cy="3007"/>
            </a:xfrm>
            <a:prstGeom prst="rect">
              <a:avLst/>
            </a:prstGeom>
          </p:spPr>
        </p:pic>
        <p:pic>
          <p:nvPicPr>
            <p:cNvPr id="9" name="图片 8" descr="pc12dex3 BRIGHTFIELD_7187_09242016_0417 - 万能看图王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66" y="6800"/>
              <a:ext cx="3565" cy="3065"/>
            </a:xfrm>
            <a:prstGeom prst="rect">
              <a:avLst/>
            </a:prstGeom>
          </p:spPr>
        </p:pic>
        <p:pic>
          <p:nvPicPr>
            <p:cNvPr id="10" name="图片 9" descr="pc12dex3 GREEN_7186_09242016_0417 - 万能看图王"/>
            <p:cNvPicPr>
              <a:picLocks noChangeAspect="1"/>
            </p:cNvPicPr>
            <p:nvPr/>
          </p:nvPicPr>
          <p:blipFill>
            <a:blip r:embed="rId6">
              <a:lum bright="48000" contrast="78000"/>
            </a:blip>
            <a:stretch>
              <a:fillRect/>
            </a:stretch>
          </p:blipFill>
          <p:spPr>
            <a:xfrm>
              <a:off x="5150" y="6800"/>
              <a:ext cx="3750" cy="3064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8901" y="1531"/>
              <a:ext cx="2492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en-US" altLang="zh-CN"/>
                <a:t>shα7nAChR OV</a:t>
              </a:r>
              <a:endParaRPr lang="en-US" altLang="zh-CN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901" y="4791"/>
              <a:ext cx="3295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en-US" altLang="zh-CN"/>
                <a:t>shα7nAChR OV+NGF</a:t>
              </a:r>
              <a:endParaRPr lang="en-US" altLang="zh-CN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900" y="8043"/>
              <a:ext cx="3255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en-US" altLang="zh-CN"/>
                <a:t>shα7nAChR OV+DEX</a:t>
              </a:r>
              <a:endParaRPr lang="en-US" altLang="zh-CN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7" name="组合 26"/>
          <p:cNvGrpSpPr/>
          <p:nvPr/>
        </p:nvGrpSpPr>
        <p:grpSpPr>
          <a:xfrm>
            <a:off x="2294890" y="1097915"/>
            <a:ext cx="4311015" cy="1432560"/>
            <a:chOff x="3614" y="1729"/>
            <a:chExt cx="6789" cy="2256"/>
          </a:xfrm>
        </p:grpSpPr>
        <p:pic>
          <p:nvPicPr>
            <p:cNvPr id="3" name="图片 2" descr="a-nAChR"/>
            <p:cNvPicPr>
              <a:picLocks noChangeAspect="1"/>
            </p:cNvPicPr>
            <p:nvPr/>
          </p:nvPicPr>
          <p:blipFill>
            <a:blip r:embed="rId1"/>
            <a:srcRect l="21618" t="17500" r="52592" b="74347"/>
            <a:stretch>
              <a:fillRect/>
            </a:stretch>
          </p:blipFill>
          <p:spPr>
            <a:xfrm rot="10800000">
              <a:off x="5259" y="1729"/>
              <a:ext cx="4085" cy="962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pic>
          <p:nvPicPr>
            <p:cNvPr id="2" name="图片 1" descr="ACTIN"/>
            <p:cNvPicPr>
              <a:picLocks noChangeAspect="1"/>
            </p:cNvPicPr>
            <p:nvPr/>
          </p:nvPicPr>
          <p:blipFill>
            <a:blip r:embed="rId2"/>
            <a:srcRect l="14938" t="28203" r="59467" b="63644"/>
            <a:stretch>
              <a:fillRect/>
            </a:stretch>
          </p:blipFill>
          <p:spPr>
            <a:xfrm>
              <a:off x="5258" y="3023"/>
              <a:ext cx="4054" cy="962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sp>
          <p:nvSpPr>
            <p:cNvPr id="4" name="文本框 3"/>
            <p:cNvSpPr txBox="1"/>
            <p:nvPr/>
          </p:nvSpPr>
          <p:spPr>
            <a:xfrm>
              <a:off x="3614" y="1920"/>
              <a:ext cx="1644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/>
                <a:t>α7nAChR</a:t>
              </a:r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783" y="3214"/>
              <a:ext cx="1306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en-US" altLang="zh-CN">
                  <a:cs typeface="Arial" panose="020B0604020202020204" pitchFamily="34" charset="0"/>
                  <a:sym typeface="+mn-ea"/>
                </a:rPr>
                <a:t>β-</a:t>
              </a:r>
              <a:r>
                <a:rPr lang="en-US" altLang="zh-CN">
                  <a:sym typeface="+mn-ea"/>
                </a:rPr>
                <a:t>actin</a:t>
              </a:r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9343" y="1920"/>
              <a:ext cx="1060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en-US" altLang="zh-CN"/>
                <a:t>56KD</a:t>
              </a:r>
              <a:endParaRPr lang="en-US" altLang="zh-CN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9312" y="3214"/>
              <a:ext cx="1060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en-US" altLang="zh-CN"/>
                <a:t>43KD</a:t>
              </a:r>
              <a:endParaRPr lang="en-US" altLang="zh-CN"/>
            </a:p>
          </p:txBody>
        </p:sp>
      </p:grpSp>
      <p:sp>
        <p:nvSpPr>
          <p:cNvPr id="8" name="文本框 7"/>
          <p:cNvSpPr txBox="1"/>
          <p:nvPr/>
        </p:nvSpPr>
        <p:spPr>
          <a:xfrm rot="19440000">
            <a:off x="2359025" y="2960370"/>
            <a:ext cx="15824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/>
              <a:t>shα7nAChR OV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 rot="19440000">
            <a:off x="2767330" y="3110230"/>
            <a:ext cx="209232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/>
              <a:t>shα7nAChR OV+NGF</a:t>
            </a:r>
            <a:endParaRPr lang="en-US" altLang="zh-CN"/>
          </a:p>
        </p:txBody>
      </p:sp>
      <p:sp>
        <p:nvSpPr>
          <p:cNvPr id="10" name="文本框 9"/>
          <p:cNvSpPr txBox="1"/>
          <p:nvPr/>
        </p:nvSpPr>
        <p:spPr>
          <a:xfrm rot="19440000">
            <a:off x="3714115" y="3102610"/>
            <a:ext cx="206692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/>
              <a:t>shα7nAChR OV+DEX</a:t>
            </a:r>
            <a:endParaRPr lang="en-US" alt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9" name="组合 18"/>
          <p:cNvGrpSpPr/>
          <p:nvPr/>
        </p:nvGrpSpPr>
        <p:grpSpPr>
          <a:xfrm>
            <a:off x="2225040" y="1699895"/>
            <a:ext cx="6877685" cy="3870960"/>
            <a:chOff x="3504" y="2677"/>
            <a:chExt cx="10831" cy="6096"/>
          </a:xfrm>
        </p:grpSpPr>
        <p:grpSp>
          <p:nvGrpSpPr>
            <p:cNvPr id="11" name="组合 10"/>
            <p:cNvGrpSpPr/>
            <p:nvPr/>
          </p:nvGrpSpPr>
          <p:grpSpPr>
            <a:xfrm>
              <a:off x="3504" y="2927"/>
              <a:ext cx="10830" cy="5846"/>
              <a:chOff x="3504" y="2927"/>
              <a:chExt cx="10830" cy="5846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3504" y="2927"/>
                <a:ext cx="2199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>
                    <a:solidFill>
                      <a:schemeClr val="tx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α</a:t>
                </a:r>
                <a:r>
                  <a:rPr lang="en-US" altLang="zh-CN" b="1">
                    <a:solidFill>
                      <a:schemeClr val="tx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7nAChR</a:t>
                </a:r>
                <a:endParaRPr lang="zh-CN" altLang="en-US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4023" y="3948"/>
                <a:ext cx="1548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b="1">
                    <a:solidFill>
                      <a:schemeClr val="tx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β-actin</a:t>
                </a:r>
                <a:endParaRPr lang="en-US" altLang="zh-CN" b="1">
                  <a:solidFill>
                    <a:schemeClr val="tx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 rot="18540000">
                <a:off x="6511" y="5358"/>
                <a:ext cx="1160" cy="6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en-US" altLang="zh-CN" sz="16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Model</a:t>
                </a:r>
                <a:endParaRPr lang="en-US" altLang="zh-CN" sz="16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 rot="18540000">
                <a:off x="6649" y="5866"/>
                <a:ext cx="2670" cy="6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en-US" altLang="zh-CN" sz="16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shα7nAChR OV</a:t>
                </a:r>
                <a:endParaRPr lang="en-US" altLang="zh-CN" sz="16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 rot="18540000">
                <a:off x="8806" y="5357"/>
                <a:ext cx="1639" cy="6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en-US" altLang="zh-CN" sz="16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anti-NGF</a:t>
                </a:r>
                <a:endParaRPr lang="en-US" altLang="zh-CN" sz="16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 rot="18540000">
                <a:off x="10292" y="5274"/>
                <a:ext cx="945" cy="6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en-US" altLang="zh-CN" sz="16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DEX</a:t>
                </a:r>
                <a:endParaRPr lang="en-US" altLang="zh-CN" sz="16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 rot="18540000">
                <a:off x="9150" y="6345"/>
                <a:ext cx="4208" cy="6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en-US" altLang="zh-CN" sz="16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shα7nAChR OV+anti-NGF</a:t>
                </a:r>
                <a:endParaRPr lang="en-US" altLang="zh-CN" sz="16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 rot="18540000">
                <a:off x="11115" y="6194"/>
                <a:ext cx="3514" cy="6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en-US" altLang="zh-CN" sz="16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shα7nAChR OV+DEX</a:t>
                </a:r>
                <a:endParaRPr lang="en-US" altLang="zh-CN" sz="16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5571" y="3948"/>
                <a:ext cx="8763" cy="1079"/>
              </a:xfrm>
              <a:prstGeom prst="rect">
                <a:avLst/>
              </a:prstGeom>
            </p:spPr>
          </p:pic>
          <p:sp>
            <p:nvSpPr>
              <p:cNvPr id="7" name="矩形 6"/>
              <p:cNvSpPr/>
              <p:nvPr/>
            </p:nvSpPr>
            <p:spPr>
              <a:xfrm>
                <a:off x="5571" y="3948"/>
                <a:ext cx="8763" cy="107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 rot="18540000">
                <a:off x="5295" y="5282"/>
                <a:ext cx="1425" cy="6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en-US" altLang="zh-CN" sz="16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Control</a:t>
                </a:r>
                <a:endParaRPr lang="en-US" altLang="zh-CN" sz="16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</p:grp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71" y="2677"/>
              <a:ext cx="8764" cy="1078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5571" y="2677"/>
              <a:ext cx="8763" cy="1079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1" name="组合 10"/>
          <p:cNvGrpSpPr/>
          <p:nvPr/>
        </p:nvGrpSpPr>
        <p:grpSpPr>
          <a:xfrm>
            <a:off x="876300" y="342265"/>
            <a:ext cx="7158990" cy="3119755"/>
            <a:chOff x="1380" y="539"/>
            <a:chExt cx="11274" cy="4913"/>
          </a:xfrm>
        </p:grpSpPr>
        <p:pic>
          <p:nvPicPr>
            <p:cNvPr id="4" name="图片 3" descr="对照组100 (1)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380" y="539"/>
              <a:ext cx="5239" cy="4251"/>
            </a:xfrm>
            <a:prstGeom prst="rect">
              <a:avLst/>
            </a:prstGeom>
          </p:spPr>
        </p:pic>
        <p:pic>
          <p:nvPicPr>
            <p:cNvPr id="5" name="图片 4" descr="模型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49" y="539"/>
              <a:ext cx="5505" cy="4266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3315" y="4790"/>
              <a:ext cx="1392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en-US" altLang="zh-CN" b="1"/>
                <a:t>Control</a:t>
              </a:r>
              <a:endParaRPr lang="en-US" altLang="zh-CN" b="1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201" y="4805"/>
              <a:ext cx="1212" cy="6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>
                <a:lnSpc>
                  <a:spcPct val="130000"/>
                </a:lnSpc>
              </a:pPr>
              <a:r>
                <a:rPr lang="en-US" altLang="zh-CN" sz="16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Model</a:t>
              </a:r>
              <a:endParaRPr lang="en-US" altLang="zh-CN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5730" y="4494"/>
              <a:ext cx="54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11857" y="4494"/>
              <a:ext cx="54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5597" y="4494"/>
              <a:ext cx="815" cy="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900" b="1">
                  <a:solidFill>
                    <a:schemeClr val="bg1"/>
                  </a:solidFill>
                </a:rPr>
                <a:t>100</a:t>
              </a:r>
              <a:r>
                <a:rPr lang="en-US" altLang="zh-CN" sz="900" b="1">
                  <a:solidFill>
                    <a:schemeClr val="bg1"/>
                  </a:solidFill>
                  <a:latin typeface="Times New Roman" panose="02020603050405020304" charset="0"/>
                  <a:cs typeface="Times New Roman" panose="02020603050405020304" charset="0"/>
                </a:rPr>
                <a:t>µm</a:t>
              </a:r>
              <a:endParaRPr lang="en-US" altLang="zh-CN" sz="900" b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1724" y="4443"/>
              <a:ext cx="815" cy="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900" b="1">
                  <a:solidFill>
                    <a:schemeClr val="bg1"/>
                  </a:solidFill>
                </a:rPr>
                <a:t>100</a:t>
              </a:r>
              <a:r>
                <a:rPr lang="en-US" altLang="zh-CN" sz="900" b="1">
                  <a:solidFill>
                    <a:schemeClr val="bg1"/>
                  </a:solidFill>
                  <a:latin typeface="Times New Roman" panose="02020603050405020304" charset="0"/>
                  <a:cs typeface="Times New Roman" panose="02020603050405020304" charset="0"/>
                </a:rPr>
                <a:t>µm</a:t>
              </a:r>
              <a:endParaRPr lang="en-US" altLang="zh-CN" sz="900" b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976630" y="337185"/>
            <a:ext cx="10456545" cy="6027420"/>
            <a:chOff x="2452" y="293"/>
            <a:chExt cx="16467" cy="9492"/>
          </a:xfrm>
        </p:grpSpPr>
        <p:grpSp>
          <p:nvGrpSpPr>
            <p:cNvPr id="23" name="组合 22"/>
            <p:cNvGrpSpPr/>
            <p:nvPr/>
          </p:nvGrpSpPr>
          <p:grpSpPr>
            <a:xfrm>
              <a:off x="2452" y="293"/>
              <a:ext cx="16467" cy="9492"/>
              <a:chOff x="1695" y="63"/>
              <a:chExt cx="16467" cy="9492"/>
            </a:xfrm>
          </p:grpSpPr>
          <p:pic>
            <p:nvPicPr>
              <p:cNvPr id="6" name="图片 5" descr="1-1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5974" y="63"/>
                <a:ext cx="3844" cy="3763"/>
              </a:xfrm>
              <a:prstGeom prst="rect">
                <a:avLst/>
              </a:prstGeom>
            </p:spPr>
          </p:pic>
          <p:sp>
            <p:nvSpPr>
              <p:cNvPr id="22" name="文本框 21"/>
              <p:cNvSpPr txBox="1"/>
              <p:nvPr/>
            </p:nvSpPr>
            <p:spPr>
              <a:xfrm>
                <a:off x="7310" y="3826"/>
                <a:ext cx="1212" cy="6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en-US" altLang="zh-CN" sz="16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Model</a:t>
                </a:r>
                <a:endParaRPr lang="en-US" altLang="zh-CN" sz="16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0600" y="3826"/>
                <a:ext cx="2670" cy="6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en-US" altLang="zh-CN" sz="16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shα7nAChR OV</a:t>
                </a:r>
                <a:endParaRPr lang="en-US" altLang="zh-CN" sz="16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15488" y="3826"/>
                <a:ext cx="1639" cy="6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en-US" altLang="zh-CN" sz="16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anti-NGF</a:t>
                </a:r>
                <a:endParaRPr lang="en-US" altLang="zh-CN" sz="16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3042" y="8908"/>
                <a:ext cx="945" cy="6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en-US" altLang="zh-CN" sz="16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DEX</a:t>
                </a:r>
                <a:endParaRPr lang="en-US" altLang="zh-CN" sz="16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862" y="8908"/>
                <a:ext cx="4208" cy="6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en-US" altLang="zh-CN" sz="16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shα7nAChR OV+anti-NGF</a:t>
                </a:r>
                <a:endParaRPr lang="en-US" altLang="zh-CN" sz="16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10434" y="8908"/>
                <a:ext cx="3514" cy="6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en-US" altLang="zh-CN" sz="16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shα7nAChR OV+DEX</a:t>
                </a:r>
                <a:endParaRPr lang="en-US" altLang="zh-CN" sz="16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pic>
            <p:nvPicPr>
              <p:cNvPr id="7" name="图片 6" descr="4-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181" y="63"/>
                <a:ext cx="3935" cy="3763"/>
              </a:xfrm>
              <a:prstGeom prst="rect">
                <a:avLst/>
              </a:prstGeom>
            </p:spPr>
          </p:pic>
          <p:pic>
            <p:nvPicPr>
              <p:cNvPr id="9" name="图片 8" descr="2-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400" y="63"/>
                <a:ext cx="3762" cy="3762"/>
              </a:xfrm>
              <a:prstGeom prst="rect">
                <a:avLst/>
              </a:prstGeom>
            </p:spPr>
          </p:pic>
          <p:pic>
            <p:nvPicPr>
              <p:cNvPr id="10" name="图片 9" descr="3-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95" y="5012"/>
                <a:ext cx="3896" cy="3896"/>
              </a:xfrm>
              <a:prstGeom prst="rect">
                <a:avLst/>
              </a:prstGeom>
            </p:spPr>
          </p:pic>
          <p:pic>
            <p:nvPicPr>
              <p:cNvPr id="11" name="图片 10" descr="5-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56" y="5012"/>
                <a:ext cx="3896" cy="3896"/>
              </a:xfrm>
              <a:prstGeom prst="rect">
                <a:avLst/>
              </a:prstGeom>
            </p:spPr>
          </p:pic>
          <p:pic>
            <p:nvPicPr>
              <p:cNvPr id="13" name="图片 12" descr="6-1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181" y="5012"/>
                <a:ext cx="3935" cy="3935"/>
              </a:xfrm>
              <a:prstGeom prst="rect">
                <a:avLst/>
              </a:prstGeom>
            </p:spPr>
          </p:pic>
        </p:grp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52" y="293"/>
              <a:ext cx="3904" cy="3763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3720" y="4056"/>
              <a:ext cx="1392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en-US" altLang="zh-CN" b="1"/>
                <a:t>Control</a:t>
              </a:r>
              <a:endParaRPr lang="en-US" altLang="zh-CN" b="1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0" name="组合 19"/>
          <p:cNvGrpSpPr/>
          <p:nvPr/>
        </p:nvGrpSpPr>
        <p:grpSpPr>
          <a:xfrm>
            <a:off x="711200" y="-35560"/>
            <a:ext cx="10250805" cy="8641715"/>
            <a:chOff x="1120" y="-56"/>
            <a:chExt cx="16143" cy="13609"/>
          </a:xfrm>
        </p:grpSpPr>
        <p:grpSp>
          <p:nvGrpSpPr>
            <p:cNvPr id="11" name="组合 10"/>
            <p:cNvGrpSpPr/>
            <p:nvPr/>
          </p:nvGrpSpPr>
          <p:grpSpPr>
            <a:xfrm>
              <a:off x="1241" y="469"/>
              <a:ext cx="16022" cy="7164"/>
              <a:chOff x="176" y="1679"/>
              <a:chExt cx="16022" cy="7164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176" y="1679"/>
                <a:ext cx="16022" cy="6532"/>
                <a:chOff x="-2713" y="379"/>
                <a:chExt cx="16022" cy="6532"/>
              </a:xfrm>
            </p:grpSpPr>
            <p:pic>
              <p:nvPicPr>
                <p:cNvPr id="14" name="图片 13" descr="w-3-1-syn-2MERGE_14137_02202017_0405"/>
                <p:cNvPicPr/>
                <p:nvPr/>
              </p:nvPicPr>
              <p:blipFill>
                <a:blip r:embed="rId1">
                  <a:lum bright="36000" contrast="36000"/>
                </a:blip>
                <a:stretch>
                  <a:fillRect/>
                </a:stretch>
              </p:blipFill>
              <p:spPr>
                <a:xfrm>
                  <a:off x="-2713" y="3935"/>
                  <a:ext cx="3969" cy="2976"/>
                </a:xfrm>
                <a:prstGeom prst="rect">
                  <a:avLst/>
                </a:prstGeom>
              </p:spPr>
            </p:pic>
            <p:pic>
              <p:nvPicPr>
                <p:cNvPr id="7" name="图片 6" descr="w-1-1-syn-2MERGE_14429_02222017_0538"/>
                <p:cNvPicPr/>
                <p:nvPr/>
              </p:nvPicPr>
              <p:blipFill>
                <a:blip r:embed="rId2">
                  <a:lum bright="18000" contrast="54000"/>
                </a:blip>
                <a:stretch>
                  <a:fillRect/>
                </a:stretch>
              </p:blipFill>
              <p:spPr>
                <a:xfrm>
                  <a:off x="1300" y="379"/>
                  <a:ext cx="3969" cy="2976"/>
                </a:xfrm>
                <a:prstGeom prst="rect">
                  <a:avLst/>
                </a:prstGeom>
              </p:spPr>
            </p:pic>
            <p:pic>
              <p:nvPicPr>
                <p:cNvPr id="9" name="图片 8" descr="w-1-2-syn-2MERGE_14249_02222017_1013"/>
                <p:cNvPicPr/>
                <p:nvPr/>
              </p:nvPicPr>
              <p:blipFill>
                <a:blip r:embed="rId3">
                  <a:lum bright="42000" contrast="60000"/>
                </a:blip>
                <a:stretch>
                  <a:fillRect/>
                </a:stretch>
              </p:blipFill>
              <p:spPr>
                <a:xfrm>
                  <a:off x="5319" y="379"/>
                  <a:ext cx="3969" cy="2976"/>
                </a:xfrm>
                <a:prstGeom prst="rect">
                  <a:avLst/>
                </a:prstGeom>
              </p:spPr>
            </p:pic>
            <p:pic>
              <p:nvPicPr>
                <p:cNvPr id="6" name="图片 5" descr="w-3-2-syn-2MERGE_14150_02202017_0420"/>
                <p:cNvPicPr/>
                <p:nvPr/>
              </p:nvPicPr>
              <p:blipFill>
                <a:blip r:embed="rId4">
                  <a:lum bright="36000" contrast="48000"/>
                </a:blip>
                <a:stretch>
                  <a:fillRect/>
                </a:stretch>
              </p:blipFill>
              <p:spPr>
                <a:xfrm>
                  <a:off x="9340" y="379"/>
                  <a:ext cx="3969" cy="2976"/>
                </a:xfrm>
                <a:prstGeom prst="rect">
                  <a:avLst/>
                </a:prstGeom>
              </p:spPr>
            </p:pic>
            <p:pic>
              <p:nvPicPr>
                <p:cNvPr id="10" name="图片 9" descr="w-6-1-syn-2MERGE_14217_02202017_0657"/>
                <p:cNvPicPr/>
                <p:nvPr/>
              </p:nvPicPr>
              <p:blipFill>
                <a:blip r:embed="rId5">
                  <a:lum bright="36000" contrast="78000"/>
                </a:blip>
                <a:stretch>
                  <a:fillRect/>
                </a:stretch>
              </p:blipFill>
              <p:spPr>
                <a:xfrm>
                  <a:off x="5335" y="3935"/>
                  <a:ext cx="3969" cy="2976"/>
                </a:xfrm>
                <a:prstGeom prst="rect">
                  <a:avLst/>
                </a:prstGeom>
              </p:spPr>
            </p:pic>
            <p:sp>
              <p:nvSpPr>
                <p:cNvPr id="27" name="文本框 26"/>
                <p:cNvSpPr txBox="1"/>
                <p:nvPr/>
              </p:nvSpPr>
              <p:spPr>
                <a:xfrm>
                  <a:off x="2757" y="3225"/>
                  <a:ext cx="1268" cy="7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p>
                  <a:pPr algn="l">
                    <a:lnSpc>
                      <a:spcPct val="130000"/>
                    </a:lnSpc>
                  </a:pPr>
                  <a:r>
                    <a:rPr lang="en-US" altLang="zh-CN" b="1">
                      <a:solidFill>
                        <a:schemeClr val="tx1"/>
                      </a:solidFill>
                      <a:latin typeface="Times New Roman" panose="02020603050405020304" charset="0"/>
                      <a:cs typeface="Times New Roman" panose="02020603050405020304" charset="0"/>
                      <a:sym typeface="+mn-ea"/>
                    </a:rPr>
                    <a:t>Model</a:t>
                  </a:r>
                  <a:endParaRPr lang="en-US" altLang="zh-CN" b="1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  <a:sym typeface="+mn-ea"/>
                  </a:endParaRPr>
                </a:p>
              </p:txBody>
            </p:sp>
          </p:grpSp>
          <p:pic>
            <p:nvPicPr>
              <p:cNvPr id="2" name="图片 1"/>
              <p:cNvPicPr/>
              <p:nvPr/>
            </p:nvPicPr>
            <p:blipFill>
              <a:blip r:embed="rId6">
                <a:lum bright="30000" contrast="60000"/>
              </a:blip>
              <a:stretch>
                <a:fillRect/>
              </a:stretch>
            </p:blipFill>
            <p:spPr>
              <a:xfrm>
                <a:off x="176" y="1679"/>
                <a:ext cx="3969" cy="2976"/>
              </a:xfrm>
              <a:prstGeom prst="rect">
                <a:avLst/>
              </a:prstGeom>
            </p:spPr>
          </p:pic>
          <p:sp>
            <p:nvSpPr>
              <p:cNvPr id="3" name="文本框 2"/>
              <p:cNvSpPr txBox="1"/>
              <p:nvPr/>
            </p:nvSpPr>
            <p:spPr>
              <a:xfrm>
                <a:off x="1348" y="4655"/>
                <a:ext cx="1481" cy="5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/>
                <a:r>
                  <a:rPr lang="en-US" altLang="zh-CN" b="1">
                    <a:latin typeface="Times New Roman" panose="02020603050405020304" charset="0"/>
                    <a:cs typeface="Times New Roman" panose="02020603050405020304" charset="0"/>
                  </a:rPr>
                  <a:t>Control</a:t>
                </a:r>
                <a:endParaRPr lang="en-US" altLang="zh-CN" b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9114" y="4525"/>
                <a:ext cx="2189" cy="7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en-US" altLang="zh-CN" b="1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shα7nAChR</a:t>
                </a:r>
                <a:endParaRPr lang="en-US" altLang="zh-CN" b="1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</p:txBody>
          </p:sp>
          <p:sp>
            <p:nvSpPr>
              <p:cNvPr id="4" name="文本框 3"/>
              <p:cNvSpPr txBox="1"/>
              <p:nvPr/>
            </p:nvSpPr>
            <p:spPr>
              <a:xfrm>
                <a:off x="13524" y="4486"/>
                <a:ext cx="1768" cy="7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en-US" altLang="zh-CN" b="1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anti-NGF</a:t>
                </a:r>
                <a:endParaRPr lang="en-US" altLang="zh-CN" b="1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1415" y="8133"/>
                <a:ext cx="1348" cy="7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en-US" altLang="zh-CN" b="1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DXMS</a:t>
                </a:r>
                <a:endParaRPr lang="en-US" altLang="zh-CN" b="1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4189" y="8133"/>
                <a:ext cx="3874" cy="7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en-US" altLang="zh-CN" b="1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shα7nAChR+anti-NGF</a:t>
                </a:r>
                <a:endParaRPr lang="en-US" altLang="zh-CN" b="1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8465" y="8133"/>
                <a:ext cx="3454" cy="7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en-US" altLang="zh-CN" b="1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shα7nAChR+DXMS</a:t>
                </a:r>
                <a:endParaRPr lang="en-US" altLang="zh-CN" b="1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</p:txBody>
          </p:sp>
        </p:grpSp>
        <p:pic>
          <p:nvPicPr>
            <p:cNvPr id="12" name="图片 11" descr="w-4-1-syn-2MERGE_14163_02202017_0441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5254" y="4025"/>
              <a:ext cx="3969" cy="2976"/>
            </a:xfrm>
            <a:prstGeom prst="rect">
              <a:avLst/>
            </a:prstGeom>
          </p:spPr>
        </p:pic>
        <p:pic>
          <p:nvPicPr>
            <p:cNvPr id="13" name="图片 12" descr="Data 8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5210" y="7600"/>
              <a:ext cx="5669" cy="5953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1120" y="-56"/>
              <a:ext cx="1114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000" b="1">
                  <a:latin typeface="Times New Roman" panose="02020603050405020304" charset="0"/>
                  <a:cs typeface="Times New Roman" panose="02020603050405020304" charset="0"/>
                </a:rPr>
                <a:t>A</a:t>
              </a:r>
              <a:endParaRPr lang="en-US" altLang="zh-CN" sz="2000" b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979" y="7633"/>
              <a:ext cx="1114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000" b="1">
                  <a:latin typeface="Times New Roman" panose="02020603050405020304" charset="0"/>
                  <a:cs typeface="Times New Roman" panose="02020603050405020304" charset="0"/>
                </a:rPr>
                <a:t>B</a:t>
              </a:r>
              <a:endParaRPr lang="en-US" altLang="zh-CN" sz="2000" b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1" name="组合 20"/>
          <p:cNvGrpSpPr/>
          <p:nvPr/>
        </p:nvGrpSpPr>
        <p:grpSpPr>
          <a:xfrm>
            <a:off x="0" y="550545"/>
            <a:ext cx="10229850" cy="8677275"/>
            <a:chOff x="37" y="867"/>
            <a:chExt cx="16110" cy="13665"/>
          </a:xfrm>
        </p:grpSpPr>
        <p:grpSp>
          <p:nvGrpSpPr>
            <p:cNvPr id="17" name="组合 16"/>
            <p:cNvGrpSpPr/>
            <p:nvPr/>
          </p:nvGrpSpPr>
          <p:grpSpPr>
            <a:xfrm>
              <a:off x="153" y="1403"/>
              <a:ext cx="15994" cy="7463"/>
              <a:chOff x="177" y="1378"/>
              <a:chExt cx="15994" cy="7463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1310" y="8257"/>
                <a:ext cx="490" cy="5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>
                  <a:lnSpc>
                    <a:spcPct val="130000"/>
                  </a:lnSpc>
                </a:pPr>
                <a:r>
                  <a:rPr lang="en-US" altLang="zh-CN" sz="14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</a:rPr>
                  <a:t>A</a:t>
                </a:r>
                <a:endParaRPr lang="en-US" altLang="zh-CN" sz="14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177" y="1378"/>
                <a:ext cx="15994" cy="6532"/>
                <a:chOff x="-1085" y="596"/>
                <a:chExt cx="15994" cy="6532"/>
              </a:xfrm>
            </p:grpSpPr>
            <p:pic>
              <p:nvPicPr>
                <p:cNvPr id="13" name="图片 12" descr="w-3-1-NF-2MERGE_14131_02202017_0401"/>
                <p:cNvPicPr/>
                <p:nvPr/>
              </p:nvPicPr>
              <p:blipFill>
                <a:blip r:embed="rId1">
                  <a:lum bright="42000" contrast="60000"/>
                </a:blip>
                <a:stretch>
                  <a:fillRect/>
                </a:stretch>
              </p:blipFill>
              <p:spPr>
                <a:xfrm>
                  <a:off x="10940" y="607"/>
                  <a:ext cx="3969" cy="2976"/>
                </a:xfrm>
                <a:prstGeom prst="rect">
                  <a:avLst/>
                </a:prstGeom>
              </p:spPr>
            </p:pic>
            <p:pic>
              <p:nvPicPr>
                <p:cNvPr id="6" name="图片 5" descr="w-1-1-NF-2MERGE_14432_02222017_0541"/>
                <p:cNvPicPr/>
                <p:nvPr/>
              </p:nvPicPr>
              <p:blipFill>
                <a:blip r:embed="rId2">
                  <a:lum bright="66000" contrast="100000"/>
                </a:blip>
                <a:stretch>
                  <a:fillRect/>
                </a:stretch>
              </p:blipFill>
              <p:spPr>
                <a:xfrm>
                  <a:off x="-1085" y="4152"/>
                  <a:ext cx="3969" cy="2976"/>
                </a:xfrm>
                <a:prstGeom prst="rect">
                  <a:avLst/>
                </a:prstGeom>
              </p:spPr>
            </p:pic>
            <p:pic>
              <p:nvPicPr>
                <p:cNvPr id="16" name="图片 15" descr="w-6-2-nf-2MERGE_14208_02202017_0549"/>
                <p:cNvPicPr/>
                <p:nvPr/>
              </p:nvPicPr>
              <p:blipFill>
                <a:blip r:embed="rId3">
                  <a:lum bright="42000" contrast="66000"/>
                </a:blip>
                <a:stretch>
                  <a:fillRect/>
                </a:stretch>
              </p:blipFill>
              <p:spPr>
                <a:xfrm>
                  <a:off x="6923" y="607"/>
                  <a:ext cx="3969" cy="2976"/>
                </a:xfrm>
                <a:prstGeom prst="rect">
                  <a:avLst/>
                </a:prstGeom>
              </p:spPr>
            </p:pic>
            <p:pic>
              <p:nvPicPr>
                <p:cNvPr id="30" name="图片 29" descr="w-1-2-NF-2MERGE_14261_02222017_1022"/>
                <p:cNvPicPr/>
                <p:nvPr/>
              </p:nvPicPr>
              <p:blipFill>
                <a:blip r:embed="rId4">
                  <a:lum bright="36000" contrast="66000"/>
                </a:blip>
                <a:stretch>
                  <a:fillRect/>
                </a:stretch>
              </p:blipFill>
              <p:spPr>
                <a:xfrm>
                  <a:off x="-1085" y="596"/>
                  <a:ext cx="3969" cy="2976"/>
                </a:xfrm>
                <a:prstGeom prst="rect">
                  <a:avLst/>
                </a:prstGeom>
              </p:spPr>
            </p:pic>
            <p:sp>
              <p:nvSpPr>
                <p:cNvPr id="27" name="文本框 26"/>
                <p:cNvSpPr txBox="1"/>
                <p:nvPr/>
              </p:nvSpPr>
              <p:spPr>
                <a:xfrm>
                  <a:off x="4006" y="3442"/>
                  <a:ext cx="1568" cy="7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l">
                    <a:lnSpc>
                      <a:spcPct val="130000"/>
                    </a:lnSpc>
                  </a:pPr>
                  <a:r>
                    <a:rPr lang="en-US" altLang="zh-CN" b="1">
                      <a:solidFill>
                        <a:schemeClr val="tx1"/>
                      </a:solidFill>
                      <a:latin typeface="Times New Roman" panose="02020603050405020304" charset="0"/>
                      <a:cs typeface="Times New Roman" panose="02020603050405020304" charset="0"/>
                      <a:sym typeface="+mn-ea"/>
                    </a:rPr>
                    <a:t>Model</a:t>
                  </a:r>
                  <a:endParaRPr lang="en-US" altLang="zh-CN" b="1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  <a:sym typeface="+mn-ea"/>
                  </a:endParaRPr>
                </a:p>
              </p:txBody>
            </p:sp>
          </p:grpSp>
          <p:pic>
            <p:nvPicPr>
              <p:cNvPr id="3" name="图片 2"/>
              <p:cNvPicPr/>
              <p:nvPr/>
            </p:nvPicPr>
            <p:blipFill>
              <a:blip r:embed="rId5">
                <a:lum bright="66000" contrast="84000"/>
              </a:blip>
              <a:stretch>
                <a:fillRect/>
              </a:stretch>
            </p:blipFill>
            <p:spPr>
              <a:xfrm>
                <a:off x="8163" y="4934"/>
                <a:ext cx="3969" cy="2976"/>
              </a:xfrm>
              <a:prstGeom prst="rect">
                <a:avLst/>
              </a:prstGeom>
            </p:spPr>
          </p:pic>
          <p:sp>
            <p:nvSpPr>
              <p:cNvPr id="4" name="文本框 3"/>
              <p:cNvSpPr txBox="1"/>
              <p:nvPr/>
            </p:nvSpPr>
            <p:spPr>
              <a:xfrm>
                <a:off x="1421" y="4354"/>
                <a:ext cx="1481" cy="5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/>
                <a:r>
                  <a:rPr lang="en-US" altLang="zh-CN" b="1">
                    <a:latin typeface="Times New Roman" panose="02020603050405020304" charset="0"/>
                    <a:cs typeface="Times New Roman" panose="02020603050405020304" charset="0"/>
                  </a:rPr>
                  <a:t>Control</a:t>
                </a:r>
                <a:endParaRPr lang="en-US" altLang="zh-CN" b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9174" y="4224"/>
                <a:ext cx="2189" cy="7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en-US" altLang="zh-CN" b="1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shα7nAChR</a:t>
                </a:r>
                <a:endParaRPr lang="en-US" altLang="zh-CN" b="1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13281" y="4224"/>
                <a:ext cx="1768" cy="7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en-US" altLang="zh-CN" b="1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anti-NGF</a:t>
                </a:r>
                <a:endParaRPr lang="en-US" altLang="zh-CN" b="1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1421" y="7910"/>
                <a:ext cx="1348" cy="7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en-US" altLang="zh-CN" b="1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DXMS</a:t>
                </a:r>
                <a:endParaRPr lang="en-US" altLang="zh-CN" b="1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4227" y="7910"/>
                <a:ext cx="3874" cy="7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en-US" altLang="zh-CN" b="1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shα7nAChR+anti-NGF</a:t>
                </a:r>
                <a:endParaRPr lang="en-US" altLang="zh-CN" b="1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8096" y="7910"/>
                <a:ext cx="4084" cy="7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>
                  <a:lnSpc>
                    <a:spcPct val="130000"/>
                  </a:lnSpc>
                </a:pPr>
                <a:r>
                  <a:rPr lang="en-US" altLang="zh-CN" b="1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shα7nAChR OV+DXMS</a:t>
                </a:r>
                <a:endParaRPr lang="en-US" altLang="zh-CN" b="1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</p:txBody>
          </p:sp>
        </p:grpSp>
        <p:pic>
          <p:nvPicPr>
            <p:cNvPr id="5" name="图片 4" descr="w-6-1-nf-1MERGE_14223_02202017_0708"/>
            <p:cNvPicPr/>
            <p:nvPr/>
          </p:nvPicPr>
          <p:blipFill>
            <a:blip r:embed="rId6">
              <a:lum bright="30000" contrast="66000"/>
            </a:blip>
            <a:stretch>
              <a:fillRect/>
            </a:stretch>
          </p:blipFill>
          <p:spPr>
            <a:xfrm>
              <a:off x="4148" y="4959"/>
              <a:ext cx="3969" cy="2976"/>
            </a:xfrm>
            <a:prstGeom prst="rect">
              <a:avLst/>
            </a:prstGeom>
          </p:spPr>
        </p:pic>
        <p:pic>
          <p:nvPicPr>
            <p:cNvPr id="8" name="图片 7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159" y="1403"/>
              <a:ext cx="3969" cy="2976"/>
            </a:xfrm>
            <a:prstGeom prst="rect">
              <a:avLst/>
            </a:prstGeom>
          </p:spPr>
        </p:pic>
        <p:pic>
          <p:nvPicPr>
            <p:cNvPr id="12" name="图片 11" descr="图片1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122" y="8580"/>
              <a:ext cx="5669" cy="5953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37" y="867"/>
              <a:ext cx="772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000" b="1">
                  <a:latin typeface="Times New Roman" panose="02020603050405020304" charset="0"/>
                  <a:cs typeface="Times New Roman" panose="02020603050405020304" charset="0"/>
                </a:rPr>
                <a:t>A</a:t>
              </a:r>
              <a:endParaRPr lang="en-US" altLang="zh-CN" sz="2000" b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990" y="8579"/>
              <a:ext cx="772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000" b="1">
                  <a:latin typeface="Times New Roman" panose="02020603050405020304" charset="0"/>
                  <a:cs typeface="Times New Roman" panose="02020603050405020304" charset="0"/>
                </a:rPr>
                <a:t>B</a:t>
              </a:r>
              <a:endParaRPr lang="en-US" altLang="zh-CN" sz="2000" b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585</Words>
  <Application>WPS 演示</Application>
  <PresentationFormat>宽屏</PresentationFormat>
  <Paragraphs>124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宋体</vt:lpstr>
      <vt:lpstr>Wingdings</vt:lpstr>
      <vt:lpstr>微软雅黑</vt:lpstr>
      <vt:lpstr>Times New Roman</vt:lpstr>
      <vt:lpstr>Arial Unicode MS</vt:lpstr>
      <vt:lpstr>Calibri Light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19</cp:revision>
  <dcterms:created xsi:type="dcterms:W3CDTF">2018-06-09T07:33:00Z</dcterms:created>
  <dcterms:modified xsi:type="dcterms:W3CDTF">2021-03-11T05:36:10Z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