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5" r:id="rId4"/>
    <p:sldId id="276" r:id="rId5"/>
    <p:sldId id="268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/>
    <p:restoredTop sz="97228"/>
  </p:normalViewPr>
  <p:slideViewPr>
    <p:cSldViewPr snapToGrid="0">
      <p:cViewPr varScale="1">
        <p:scale>
          <a:sx n="157" d="100"/>
          <a:sy n="157" d="100"/>
        </p:scale>
        <p:origin x="9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985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19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24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615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7421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137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06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80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3435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49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978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B7B4-C05D-4E93-9DE3-A6A181DEBAFE}" type="datetimeFigureOut">
              <a:rPr lang="es-ES" smtClean="0"/>
              <a:t>22/7/23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DAED3-555A-42D8-B619-157AC1A962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327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922454" y="778377"/>
            <a:ext cx="112695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Table 1.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p-values from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Kruskall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-Wallis tests of alpha richness and diversity indices from fungi and bacteria microbiomes.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912469"/>
              </p:ext>
            </p:extLst>
          </p:nvPr>
        </p:nvGraphicFramePr>
        <p:xfrm>
          <a:off x="2880705" y="2401806"/>
          <a:ext cx="6413500" cy="1678305"/>
        </p:xfrm>
        <a:graphic>
          <a:graphicData uri="http://schemas.openxmlformats.org/drawingml/2006/table">
            <a:tbl>
              <a:tblPr/>
              <a:tblGrid>
                <a:gridCol w="1028700">
                  <a:extLst>
                    <a:ext uri="{9D8B030D-6E8A-4147-A177-3AD203B41FA5}">
                      <a16:colId xmlns:a16="http://schemas.microsoft.com/office/drawing/2014/main" val="317738361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409898023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3751742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30581539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15230448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9364474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42899175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7480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 level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Observed richness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Shannon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Simpson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Observed richness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Shannon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Simpson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6003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6729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0998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1136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&lt;0,001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342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7395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701145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F4CBAB82-48E3-D3D7-EF67-D669A56B1DD0}"/>
              </a:ext>
            </a:extLst>
          </p:cNvPr>
          <p:cNvSpPr txBox="1"/>
          <p:nvPr/>
        </p:nvSpPr>
        <p:spPr>
          <a:xfrm>
            <a:off x="3180522" y="4094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B081A95-D393-CDE0-7FFF-67E607B8DDEC}"/>
              </a:ext>
            </a:extLst>
          </p:cNvPr>
          <p:cNvSpPr txBox="1"/>
          <p:nvPr/>
        </p:nvSpPr>
        <p:spPr>
          <a:xfrm>
            <a:off x="2784827" y="4080111"/>
            <a:ext cx="28200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boldface</a:t>
            </a: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700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263528" y="948310"/>
            <a:ext cx="112695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Table 2.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PERMANOVAs of quantitative beta diversity index for fungi and bacteria.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255128"/>
              </p:ext>
            </p:extLst>
          </p:nvPr>
        </p:nvGraphicFramePr>
        <p:xfrm>
          <a:off x="3451492" y="2232448"/>
          <a:ext cx="5118100" cy="1743075"/>
        </p:xfrm>
        <a:graphic>
          <a:graphicData uri="http://schemas.openxmlformats.org/drawingml/2006/table">
            <a:tbl>
              <a:tblPr/>
              <a:tblGrid>
                <a:gridCol w="1205005">
                  <a:extLst>
                    <a:ext uri="{9D8B030D-6E8A-4147-A177-3AD203B41FA5}">
                      <a16:colId xmlns:a16="http://schemas.microsoft.com/office/drawing/2014/main" val="2340409984"/>
                    </a:ext>
                  </a:extLst>
                </a:gridCol>
                <a:gridCol w="1132070">
                  <a:extLst>
                    <a:ext uri="{9D8B030D-6E8A-4147-A177-3AD203B41FA5}">
                      <a16:colId xmlns:a16="http://schemas.microsoft.com/office/drawing/2014/main" val="2481601491"/>
                    </a:ext>
                  </a:extLst>
                </a:gridCol>
                <a:gridCol w="941807">
                  <a:extLst>
                    <a:ext uri="{9D8B030D-6E8A-4147-A177-3AD203B41FA5}">
                      <a16:colId xmlns:a16="http://schemas.microsoft.com/office/drawing/2014/main" val="3501800629"/>
                    </a:ext>
                  </a:extLst>
                </a:gridCol>
                <a:gridCol w="1078162">
                  <a:extLst>
                    <a:ext uri="{9D8B030D-6E8A-4147-A177-3AD203B41FA5}">
                      <a16:colId xmlns:a16="http://schemas.microsoft.com/office/drawing/2014/main" val="1774113793"/>
                    </a:ext>
                  </a:extLst>
                </a:gridCol>
                <a:gridCol w="761056">
                  <a:extLst>
                    <a:ext uri="{9D8B030D-6E8A-4147-A177-3AD203B41FA5}">
                      <a16:colId xmlns:a16="http://schemas.microsoft.com/office/drawing/2014/main" val="132215886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3253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 Level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Bray-Curtis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Bray-Curtis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91279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-E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-E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508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6356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634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086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76703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4831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361443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681FC5AE-B8A5-9C2E-5C5C-2EF27734FD7B}"/>
              </a:ext>
            </a:extLst>
          </p:cNvPr>
          <p:cNvSpPr txBox="1"/>
          <p:nvPr/>
        </p:nvSpPr>
        <p:spPr>
          <a:xfrm>
            <a:off x="3352800" y="4003587"/>
            <a:ext cx="4857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pairwise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adonis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boldface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40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92483" y="777474"/>
            <a:ext cx="98664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Table 3.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p-values from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Kruskall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-Wallis tests of alpha richness and diversity indices from fungal and bacterial microbiomes in sandy and clay soils.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077790"/>
              </p:ext>
            </p:extLst>
          </p:nvPr>
        </p:nvGraphicFramePr>
        <p:xfrm>
          <a:off x="3133518" y="2002646"/>
          <a:ext cx="5743574" cy="1297305"/>
        </p:xfrm>
        <a:graphic>
          <a:graphicData uri="http://schemas.openxmlformats.org/drawingml/2006/table">
            <a:tbl>
              <a:tblPr/>
              <a:tblGrid>
                <a:gridCol w="1028700">
                  <a:extLst>
                    <a:ext uri="{9D8B030D-6E8A-4147-A177-3AD203B41FA5}">
                      <a16:colId xmlns:a16="http://schemas.microsoft.com/office/drawing/2014/main" val="128866466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4062136617"/>
                    </a:ext>
                  </a:extLst>
                </a:gridCol>
                <a:gridCol w="617537">
                  <a:extLst>
                    <a:ext uri="{9D8B030D-6E8A-4147-A177-3AD203B41FA5}">
                      <a16:colId xmlns:a16="http://schemas.microsoft.com/office/drawing/2014/main" val="165740531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56599878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779492177"/>
                    </a:ext>
                  </a:extLst>
                </a:gridCol>
                <a:gridCol w="617537">
                  <a:extLst>
                    <a:ext uri="{9D8B030D-6E8A-4147-A177-3AD203B41FA5}">
                      <a16:colId xmlns:a16="http://schemas.microsoft.com/office/drawing/2014/main" val="276417895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56862115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Sandy 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2273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2486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 level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Observed richness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Shannon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Simpson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Observed richness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Shannon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Simpson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2211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21427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7567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8177621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567157"/>
              </p:ext>
            </p:extLst>
          </p:nvPr>
        </p:nvGraphicFramePr>
        <p:xfrm>
          <a:off x="3133518" y="3933996"/>
          <a:ext cx="5743574" cy="1297305"/>
        </p:xfrm>
        <a:graphic>
          <a:graphicData uri="http://schemas.openxmlformats.org/drawingml/2006/table">
            <a:tbl>
              <a:tblPr/>
              <a:tblGrid>
                <a:gridCol w="1028700">
                  <a:extLst>
                    <a:ext uri="{9D8B030D-6E8A-4147-A177-3AD203B41FA5}">
                      <a16:colId xmlns:a16="http://schemas.microsoft.com/office/drawing/2014/main" val="3794398038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016190592"/>
                    </a:ext>
                  </a:extLst>
                </a:gridCol>
                <a:gridCol w="617537">
                  <a:extLst>
                    <a:ext uri="{9D8B030D-6E8A-4147-A177-3AD203B41FA5}">
                      <a16:colId xmlns:a16="http://schemas.microsoft.com/office/drawing/2014/main" val="235037144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411582019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1548387822"/>
                    </a:ext>
                  </a:extLst>
                </a:gridCol>
                <a:gridCol w="617537">
                  <a:extLst>
                    <a:ext uri="{9D8B030D-6E8A-4147-A177-3AD203B41FA5}">
                      <a16:colId xmlns:a16="http://schemas.microsoft.com/office/drawing/2014/main" val="11964919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69577582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Clay 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0799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0036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 level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Observed richness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Shannon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Simpson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Observed richness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Shannon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Simpson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3977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34023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9001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013991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2D9DCB36-AD24-6164-2D6D-9AAA04394365}"/>
              </a:ext>
            </a:extLst>
          </p:cNvPr>
          <p:cNvSpPr txBox="1"/>
          <p:nvPr/>
        </p:nvSpPr>
        <p:spPr>
          <a:xfrm>
            <a:off x="3055946" y="3329230"/>
            <a:ext cx="28200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boldface</a:t>
            </a: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C33BA20-D4AA-3E59-2B7D-062531344522}"/>
              </a:ext>
            </a:extLst>
          </p:cNvPr>
          <p:cNvSpPr txBox="1"/>
          <p:nvPr/>
        </p:nvSpPr>
        <p:spPr>
          <a:xfrm>
            <a:off x="3080222" y="5263112"/>
            <a:ext cx="28200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boldface</a:t>
            </a: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07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30048" y="997384"/>
            <a:ext cx="112695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Table 4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PERMANOVAs of quantitative beta diversity index for fungi and bacteria in sandy and clay soils.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874190"/>
              </p:ext>
            </p:extLst>
          </p:nvPr>
        </p:nvGraphicFramePr>
        <p:xfrm>
          <a:off x="4136343" y="1926460"/>
          <a:ext cx="3543300" cy="1516380"/>
        </p:xfrm>
        <a:graphic>
          <a:graphicData uri="http://schemas.openxmlformats.org/drawingml/2006/table">
            <a:tbl>
              <a:tblPr/>
              <a:tblGrid>
                <a:gridCol w="1026860">
                  <a:extLst>
                    <a:ext uri="{9D8B030D-6E8A-4147-A177-3AD203B41FA5}">
                      <a16:colId xmlns:a16="http://schemas.microsoft.com/office/drawing/2014/main" val="1366978352"/>
                    </a:ext>
                  </a:extLst>
                </a:gridCol>
                <a:gridCol w="713097">
                  <a:extLst>
                    <a:ext uri="{9D8B030D-6E8A-4147-A177-3AD203B41FA5}">
                      <a16:colId xmlns:a16="http://schemas.microsoft.com/office/drawing/2014/main" val="3577959784"/>
                    </a:ext>
                  </a:extLst>
                </a:gridCol>
                <a:gridCol w="545123">
                  <a:extLst>
                    <a:ext uri="{9D8B030D-6E8A-4147-A177-3AD203B41FA5}">
                      <a16:colId xmlns:a16="http://schemas.microsoft.com/office/drawing/2014/main" val="2439777880"/>
                    </a:ext>
                  </a:extLst>
                </a:gridCol>
                <a:gridCol w="713097">
                  <a:extLst>
                    <a:ext uri="{9D8B030D-6E8A-4147-A177-3AD203B41FA5}">
                      <a16:colId xmlns:a16="http://schemas.microsoft.com/office/drawing/2014/main" val="949814987"/>
                    </a:ext>
                  </a:extLst>
                </a:gridCol>
                <a:gridCol w="545123">
                  <a:extLst>
                    <a:ext uri="{9D8B030D-6E8A-4147-A177-3AD203B41FA5}">
                      <a16:colId xmlns:a16="http://schemas.microsoft.com/office/drawing/2014/main" val="403998426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Sandy Soil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4093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77262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 Level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Bray-Curtis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Bray-Curtis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13656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-E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-E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1436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16040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7709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43366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924710"/>
              </p:ext>
            </p:extLst>
          </p:nvPr>
        </p:nvGraphicFramePr>
        <p:xfrm>
          <a:off x="4136343" y="4021071"/>
          <a:ext cx="3543300" cy="1516380"/>
        </p:xfrm>
        <a:graphic>
          <a:graphicData uri="http://schemas.openxmlformats.org/drawingml/2006/table">
            <a:tbl>
              <a:tblPr/>
              <a:tblGrid>
                <a:gridCol w="1026860">
                  <a:extLst>
                    <a:ext uri="{9D8B030D-6E8A-4147-A177-3AD203B41FA5}">
                      <a16:colId xmlns:a16="http://schemas.microsoft.com/office/drawing/2014/main" val="3442602972"/>
                    </a:ext>
                  </a:extLst>
                </a:gridCol>
                <a:gridCol w="713097">
                  <a:extLst>
                    <a:ext uri="{9D8B030D-6E8A-4147-A177-3AD203B41FA5}">
                      <a16:colId xmlns:a16="http://schemas.microsoft.com/office/drawing/2014/main" val="318008685"/>
                    </a:ext>
                  </a:extLst>
                </a:gridCol>
                <a:gridCol w="545123">
                  <a:extLst>
                    <a:ext uri="{9D8B030D-6E8A-4147-A177-3AD203B41FA5}">
                      <a16:colId xmlns:a16="http://schemas.microsoft.com/office/drawing/2014/main" val="2901936593"/>
                    </a:ext>
                  </a:extLst>
                </a:gridCol>
                <a:gridCol w="713097">
                  <a:extLst>
                    <a:ext uri="{9D8B030D-6E8A-4147-A177-3AD203B41FA5}">
                      <a16:colId xmlns:a16="http://schemas.microsoft.com/office/drawing/2014/main" val="2192993457"/>
                    </a:ext>
                  </a:extLst>
                </a:gridCol>
                <a:gridCol w="545123">
                  <a:extLst>
                    <a:ext uri="{9D8B030D-6E8A-4147-A177-3AD203B41FA5}">
                      <a16:colId xmlns:a16="http://schemas.microsoft.com/office/drawing/2014/main" val="271023626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Clay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107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Bacteria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79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 Level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Bray-Curtis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Bray-Curtis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1226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-E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-E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2856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012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4824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66475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2888D6A1-2BF4-7EAC-AD30-CDC0614555CB}"/>
              </a:ext>
            </a:extLst>
          </p:cNvPr>
          <p:cNvSpPr txBox="1"/>
          <p:nvPr/>
        </p:nvSpPr>
        <p:spPr>
          <a:xfrm>
            <a:off x="4061254" y="3446585"/>
            <a:ext cx="40687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pairwise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adonis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boldface</a:t>
            </a: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1C7125-4244-3D5A-061C-F0821D080342}"/>
              </a:ext>
            </a:extLst>
          </p:cNvPr>
          <p:cNvSpPr txBox="1"/>
          <p:nvPr/>
        </p:nvSpPr>
        <p:spPr>
          <a:xfrm>
            <a:off x="4061254" y="5533106"/>
            <a:ext cx="40687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pairwise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adonis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000" dirty="0" err="1">
                <a:latin typeface="Arial" panose="020B0604020202020204" pitchFamily="34" charset="0"/>
                <a:cs typeface="Arial" panose="020B0604020202020204" pitchFamily="34" charset="0"/>
              </a:rPr>
              <a:t>boldface</a:t>
            </a: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67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F362E6E-7924-8391-06E5-73ED75766002}"/>
              </a:ext>
            </a:extLst>
          </p:cNvPr>
          <p:cNvSpPr txBox="1"/>
          <p:nvPr/>
        </p:nvSpPr>
        <p:spPr>
          <a:xfrm>
            <a:off x="825880" y="151082"/>
            <a:ext cx="10554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5.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of Ta SC1 and Bs PTA-271 in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grapevine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defense genes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expression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sandy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clay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Transcript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defense-related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genes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monitored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-PCR in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plant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leaves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24 hours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BCA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Legends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genes are </a:t>
            </a:r>
            <a:r>
              <a:rPr lang="pt-BR" sz="12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LOX9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lipoxygenase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9; </a:t>
            </a:r>
            <a:r>
              <a:rPr lang="pt-BR" sz="12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PR1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pathogenesis-related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1; </a:t>
            </a:r>
            <a:r>
              <a:rPr lang="pt-BR" sz="12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PR2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l-G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β-1,3-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glucanase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sz="12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GST1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glutathione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1200" b="0" i="1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-transferase 1; </a:t>
            </a:r>
            <a:r>
              <a:rPr lang="pt-BR" sz="12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phenylalanine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ammonia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lyase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sz="1200" b="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STS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stilbene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synthase</a:t>
            </a:r>
            <a:r>
              <a:rPr lang="pt-BR" sz="12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heatmaps</a:t>
            </a:r>
            <a:r>
              <a:rPr lang="es-ES" sz="1200" dirty="0">
                <a:effectLst/>
                <a:latin typeface="Helvetica" pitchFamily="2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represent</a:t>
            </a:r>
            <a:r>
              <a:rPr lang="es-ES" sz="1200" dirty="0">
                <a:effectLst/>
                <a:latin typeface="Helvetica" pitchFamily="2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changes</a:t>
            </a:r>
            <a:r>
              <a:rPr lang="es-ES" sz="1200" dirty="0">
                <a:effectLst/>
                <a:latin typeface="Helvetica" pitchFamily="2" charset="0"/>
              </a:rPr>
              <a:t> in </a:t>
            </a:r>
            <a:r>
              <a:rPr lang="es-ES" sz="1200" dirty="0" err="1">
                <a:effectLst/>
                <a:latin typeface="Helvetica" pitchFamily="2" charset="0"/>
              </a:rPr>
              <a:t>the</a:t>
            </a:r>
            <a:r>
              <a:rPr lang="es-ES" sz="1200" dirty="0">
                <a:effectLst/>
                <a:latin typeface="Helvetica" pitchFamily="2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transcript</a:t>
            </a:r>
            <a:r>
              <a:rPr lang="es-ES" sz="1200" dirty="0">
                <a:effectLst/>
                <a:latin typeface="Helvetica" pitchFamily="2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expression</a:t>
            </a:r>
            <a:r>
              <a:rPr lang="es-ES" sz="1200" dirty="0">
                <a:effectLst/>
                <a:latin typeface="Helvetica" pitchFamily="2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levels</a:t>
            </a:r>
            <a:r>
              <a:rPr lang="es-ES" sz="1200" dirty="0">
                <a:effectLst/>
                <a:latin typeface="Helvetica" pitchFamily="2" charset="0"/>
              </a:rPr>
              <a:t> as </a:t>
            </a:r>
            <a:r>
              <a:rPr lang="es-ES" sz="1200" dirty="0" err="1">
                <a:effectLst/>
                <a:latin typeface="Helvetica" pitchFamily="2" charset="0"/>
              </a:rPr>
              <a:t>indicated</a:t>
            </a:r>
            <a:r>
              <a:rPr lang="es-ES" sz="1200" dirty="0">
                <a:effectLst/>
                <a:latin typeface="Helvetica" pitchFamily="2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by</a:t>
            </a:r>
            <a:r>
              <a:rPr lang="es-ES" sz="1200" dirty="0">
                <a:effectLst/>
                <a:latin typeface="Helvetica" pitchFamily="2" charset="0"/>
              </a:rPr>
              <a:t> </a:t>
            </a:r>
            <a:r>
              <a:rPr lang="es-ES" sz="1200" dirty="0" err="1">
                <a:effectLst/>
                <a:latin typeface="Helvetica" pitchFamily="2" charset="0"/>
              </a:rPr>
              <a:t>the</a:t>
            </a:r>
            <a:r>
              <a:rPr lang="es-ES" sz="1200" dirty="0">
                <a:effectLst/>
                <a:latin typeface="Helvetica" pitchFamily="2" charset="0"/>
              </a:rPr>
              <a:t> color </a:t>
            </a:r>
            <a:r>
              <a:rPr lang="es-ES" sz="1200" dirty="0" err="1">
                <a:effectLst/>
                <a:latin typeface="Helvetica" pitchFamily="2" charset="0"/>
              </a:rPr>
              <a:t>shading</a:t>
            </a:r>
            <a:r>
              <a:rPr lang="es-ES" sz="1200" dirty="0">
                <a:effectLst/>
                <a:latin typeface="Helvetica" pitchFamily="2" charset="0"/>
              </a:rPr>
              <a:t>.</a:t>
            </a:r>
          </a:p>
          <a:p>
            <a:pPr algn="just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9" descr="Imagem 9">
            <a:extLst>
              <a:ext uri="{FF2B5EF4-FFF2-40B4-BE49-F238E27FC236}">
                <a16:creationId xmlns:a16="http://schemas.microsoft.com/office/drawing/2014/main" id="{D0292F15-DA8A-88C8-AEAB-7C8157C66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437" y="1327333"/>
            <a:ext cx="6300788" cy="2038350"/>
          </a:xfrm>
          <a:prstGeom prst="rect">
            <a:avLst/>
          </a:prstGeom>
          <a:noFill/>
          <a:ln w="12700">
            <a:solidFill>
              <a:schemeClr val="bg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12">
            <a:extLst>
              <a:ext uri="{FF2B5EF4-FFF2-40B4-BE49-F238E27FC236}">
                <a16:creationId xmlns:a16="http://schemas.microsoft.com/office/drawing/2014/main" id="{7C12F926-E5D6-043D-785D-9034099434E8}"/>
              </a:ext>
            </a:extLst>
          </p:cNvPr>
          <p:cNvGrpSpPr>
            <a:grpSpLocks/>
          </p:cNvGrpSpPr>
          <p:nvPr/>
        </p:nvGrpSpPr>
        <p:grpSpPr bwMode="auto">
          <a:xfrm>
            <a:off x="2563827" y="3667390"/>
            <a:ext cx="6300788" cy="2219325"/>
            <a:chOff x="0" y="0"/>
            <a:chExt cx="6301196" cy="2219930"/>
          </a:xfrm>
        </p:grpSpPr>
        <p:pic>
          <p:nvPicPr>
            <p:cNvPr id="7" name="Imagem 8" descr="Imagem 8">
              <a:extLst>
                <a:ext uri="{FF2B5EF4-FFF2-40B4-BE49-F238E27FC236}">
                  <a16:creationId xmlns:a16="http://schemas.microsoft.com/office/drawing/2014/main" id="{126A8F69-EC87-ED7A-36DA-C9E4A6E471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4815"/>
              <a:ext cx="6301197" cy="2145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8" name="CuadroTexto 2">
              <a:extLst>
                <a:ext uri="{FF2B5EF4-FFF2-40B4-BE49-F238E27FC236}">
                  <a16:creationId xmlns:a16="http://schemas.microsoft.com/office/drawing/2014/main" id="{0F1C8D96-7411-C13E-AAB5-C4902147D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7445" y="-1"/>
              <a:ext cx="1180409" cy="28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algn="ctr" eaLnBrk="1"/>
              <a:r>
                <a:rPr lang="pt-US" altLang="pt-US" sz="1400" b="1"/>
                <a:t>Clay Soil</a:t>
              </a:r>
            </a:p>
          </p:txBody>
        </p:sp>
        <p:sp>
          <p:nvSpPr>
            <p:cNvPr id="9" name="Conector recto 11">
              <a:extLst>
                <a:ext uri="{FF2B5EF4-FFF2-40B4-BE49-F238E27FC236}">
                  <a16:creationId xmlns:a16="http://schemas.microsoft.com/office/drawing/2014/main" id="{CB628B6F-B2E8-E8A6-CC39-5438FE407C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7445" y="74814"/>
              <a:ext cx="118040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5719" tIns="45719" rIns="45719" bIns="45719"/>
            <a:lstStyle/>
            <a:p>
              <a:endParaRPr lang="en-US"/>
            </a:p>
          </p:txBody>
        </p:sp>
      </p:grpSp>
      <p:grpSp>
        <p:nvGrpSpPr>
          <p:cNvPr id="2" name="Groupe 3">
            <a:extLst>
              <a:ext uri="{FF2B5EF4-FFF2-40B4-BE49-F238E27FC236}">
                <a16:creationId xmlns:a16="http://schemas.microsoft.com/office/drawing/2014/main" id="{E2E6C4AA-6B8E-0E64-FF2D-BFAEFF84911C}"/>
              </a:ext>
            </a:extLst>
          </p:cNvPr>
          <p:cNvGrpSpPr/>
          <p:nvPr/>
        </p:nvGrpSpPr>
        <p:grpSpPr>
          <a:xfrm>
            <a:off x="2959066" y="6114126"/>
            <a:ext cx="5637529" cy="298183"/>
            <a:chOff x="3487219" y="4779634"/>
            <a:chExt cx="5637529" cy="287684"/>
          </a:xfrm>
        </p:grpSpPr>
        <p:pic>
          <p:nvPicPr>
            <p:cNvPr id="3" name="Image 15">
              <a:extLst>
                <a:ext uri="{FF2B5EF4-FFF2-40B4-BE49-F238E27FC236}">
                  <a16:creationId xmlns:a16="http://schemas.microsoft.com/office/drawing/2014/main" id="{C1FC36A1-E3D8-DF95-926A-5CC3167F7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V="1">
              <a:off x="3526152" y="4839581"/>
              <a:ext cx="5598596" cy="159998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10" name="ZoneTexte 16">
              <a:extLst>
                <a:ext uri="{FF2B5EF4-FFF2-40B4-BE49-F238E27FC236}">
                  <a16:creationId xmlns:a16="http://schemas.microsoft.com/office/drawing/2014/main" id="{84005FB6-46BB-62A2-9E4C-34A3CD2CABAF}"/>
                </a:ext>
              </a:extLst>
            </p:cNvPr>
            <p:cNvSpPr txBox="1"/>
            <p:nvPr/>
          </p:nvSpPr>
          <p:spPr>
            <a:xfrm>
              <a:off x="3487219" y="4779634"/>
              <a:ext cx="659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US" sz="1200" b="0" i="0" u="none" strike="noStrike" dirty="0">
                  <a:solidFill>
                    <a:srgbClr val="202124"/>
                  </a:solidFill>
                  <a:effectLst/>
                  <a:latin typeface="Google Sans"/>
                </a:rPr>
                <a:t>≤ </a:t>
              </a:r>
              <a:r>
                <a:rPr lang="fr-FR" sz="1200" dirty="0"/>
                <a:t>0.05</a:t>
              </a:r>
            </a:p>
          </p:txBody>
        </p:sp>
        <p:sp>
          <p:nvSpPr>
            <p:cNvPr id="11" name="ZoneTexte 17">
              <a:extLst>
                <a:ext uri="{FF2B5EF4-FFF2-40B4-BE49-F238E27FC236}">
                  <a16:creationId xmlns:a16="http://schemas.microsoft.com/office/drawing/2014/main" id="{9E1BC245-50D8-EBE6-0069-394BB704DC32}"/>
                </a:ext>
              </a:extLst>
            </p:cNvPr>
            <p:cNvSpPr txBox="1"/>
            <p:nvPr/>
          </p:nvSpPr>
          <p:spPr>
            <a:xfrm>
              <a:off x="6264172" y="4790319"/>
              <a:ext cx="3471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1</a:t>
              </a:r>
            </a:p>
          </p:txBody>
        </p:sp>
        <p:sp>
          <p:nvSpPr>
            <p:cNvPr id="12" name="ZoneTexte 18">
              <a:extLst>
                <a:ext uri="{FF2B5EF4-FFF2-40B4-BE49-F238E27FC236}">
                  <a16:creationId xmlns:a16="http://schemas.microsoft.com/office/drawing/2014/main" id="{FF5E13B4-B0B9-20EE-A974-D6B160ABE896}"/>
                </a:ext>
              </a:extLst>
            </p:cNvPr>
            <p:cNvSpPr txBox="1"/>
            <p:nvPr/>
          </p:nvSpPr>
          <p:spPr>
            <a:xfrm>
              <a:off x="8373876" y="4782791"/>
              <a:ext cx="750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>
                  <a:solidFill>
                    <a:schemeClr val="bg1"/>
                  </a:solidFill>
                </a:rPr>
                <a:t>≥ 40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797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513</Words>
  <Application>Microsoft Macintosh PowerPoint</Application>
  <PresentationFormat>Panorámica</PresentationFormat>
  <Paragraphs>242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Google Sans</vt:lpstr>
      <vt:lpstr>Helvetica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de La Rioja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Catarina</dc:creator>
  <cp:lastModifiedBy>Microsoft Office User</cp:lastModifiedBy>
  <cp:revision>107</cp:revision>
  <dcterms:created xsi:type="dcterms:W3CDTF">2023-06-13T10:54:15Z</dcterms:created>
  <dcterms:modified xsi:type="dcterms:W3CDTF">2023-07-22T08:30:24Z</dcterms:modified>
</cp:coreProperties>
</file>