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7" r:id="rId5"/>
    <p:sldId id="280" r:id="rId6"/>
    <p:sldId id="281" r:id="rId7"/>
    <p:sldId id="278" r:id="rId8"/>
    <p:sldId id="279" r:id="rId9"/>
    <p:sldId id="283" r:id="rId10"/>
    <p:sldId id="282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72"/>
    <p:restoredTop sz="97228"/>
  </p:normalViewPr>
  <p:slideViewPr>
    <p:cSldViewPr snapToGrid="0">
      <p:cViewPr varScale="1">
        <p:scale>
          <a:sx n="157" d="100"/>
          <a:sy n="157" d="100"/>
        </p:scale>
        <p:origin x="9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9852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8198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824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6153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7421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1378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3065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8809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3435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449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9786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3273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548016" y="519432"/>
            <a:ext cx="7276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Table S1.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396425"/>
              </p:ext>
            </p:extLst>
          </p:nvPr>
        </p:nvGraphicFramePr>
        <p:xfrm>
          <a:off x="3835303" y="1902863"/>
          <a:ext cx="4767580" cy="2895600"/>
        </p:xfrm>
        <a:graphic>
          <a:graphicData uri="http://schemas.openxmlformats.org/drawingml/2006/table">
            <a:tbl>
              <a:tblPr firstRow="1" firstCol="1" bandRow="1"/>
              <a:tblGrid>
                <a:gridCol w="2067560">
                  <a:extLst>
                    <a:ext uri="{9D8B030D-6E8A-4147-A177-3AD203B41FA5}">
                      <a16:colId xmlns:a16="http://schemas.microsoft.com/office/drawing/2014/main" val="2214619411"/>
                    </a:ext>
                  </a:extLst>
                </a:gridCol>
                <a:gridCol w="1341755">
                  <a:extLst>
                    <a:ext uri="{9D8B030D-6E8A-4147-A177-3AD203B41FA5}">
                      <a16:colId xmlns:a16="http://schemas.microsoft.com/office/drawing/2014/main" val="10541849"/>
                    </a:ext>
                  </a:extLst>
                </a:gridCol>
                <a:gridCol w="1358265">
                  <a:extLst>
                    <a:ext uri="{9D8B030D-6E8A-4147-A177-3AD203B41FA5}">
                      <a16:colId xmlns:a16="http://schemas.microsoft.com/office/drawing/2014/main" val="3628797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>
                          <a:solidFill>
                            <a:srgbClr val="231F2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Physicochemical properties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Clay</a:t>
                      </a:r>
                      <a:r>
                        <a:rPr lang="es-ES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0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loam</a:t>
                      </a:r>
                      <a:r>
                        <a:rPr lang="es-ES" sz="1000" b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000" b="1" baseline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soil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Sandy</a:t>
                      </a:r>
                      <a:r>
                        <a:rPr lang="es-ES" sz="1000" b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000" b="1" baseline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loam</a:t>
                      </a:r>
                      <a:r>
                        <a:rPr lang="es-ES" sz="1000" b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000" b="1" baseline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soil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4739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8.12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±0.02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8.3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±0.03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85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 mg/100g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7.95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±1.78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23.92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±0.73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6119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 mg/100g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32.1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±2.6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23.17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±0.16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754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 mg/100g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15.65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±1.26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14.02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±0.33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4167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Mg mg/100g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49.37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±3.52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44.57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±0.83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24660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Mn mg/100g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9.11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±0.57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16.5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±0.07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88453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 mg/100g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9.65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±0.38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7.71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±0.46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87808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 mg/100g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2633.05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±241.5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524.3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±13.2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4782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 mg/100g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3.31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±0.36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12.57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±0.16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2317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SOM%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1.61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±0.13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0.67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±0.01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2288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Clay%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29.42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±0.26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14.37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±0.07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97355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Sand%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21.58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±0.45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61.47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±0.08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4835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Silt%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49.0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±0.37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24.12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±0.12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59767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s-ES" sz="1000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12.02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±0.56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4.99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±0.18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4265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CEC mekv/100g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10.45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±0.51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8.75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±0.43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59794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 mS/cm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0.22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±0.01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0.28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3880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Assim. Ca mekv/100g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8.92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±0.37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7.92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±0.08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7915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Assim. Mg mekv/100g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2.33</a:t>
                      </a:r>
                      <a:r>
                        <a:rPr lang="en-GB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±0.21</a:t>
                      </a:r>
                      <a:endParaRPr lang="es-E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2.32</a:t>
                      </a:r>
                      <a:r>
                        <a:rPr lang="en-GB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±0.02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0162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7830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35BB75E-020A-0413-1877-ACCF11D81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007" y="2370946"/>
            <a:ext cx="3821706" cy="3057365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7EE1E7D7-997E-0ED9-111A-65A078289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16258" y="2372969"/>
            <a:ext cx="3828749" cy="3055341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29A924EF-9589-7A13-5FBB-FCAC2795B2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7510" y="2370946"/>
            <a:ext cx="3828748" cy="305534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6E2B877-CBA9-86B8-F379-BF0EA9129205}"/>
              </a:ext>
            </a:extLst>
          </p:cNvPr>
          <p:cNvSpPr txBox="1"/>
          <p:nvPr/>
        </p:nvSpPr>
        <p:spPr>
          <a:xfrm>
            <a:off x="1554961" y="1089021"/>
            <a:ext cx="934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 S2.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Boxplot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illustrating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differences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(A)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richness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(B) Shannon and (C) Simpson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diversity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measures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fungal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communities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Asterisks</a:t>
            </a:r>
            <a:r>
              <a:rPr lang="pt-PT" sz="1200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200" b="0" i="0" u="none" strike="noStrike" dirty="0" err="1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indicate</a:t>
            </a:r>
            <a:r>
              <a:rPr lang="pt-PT" sz="1200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200" b="0" i="0" u="none" strike="noStrike" dirty="0" err="1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pt-PT" sz="1200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diferences </a:t>
            </a:r>
            <a:r>
              <a:rPr lang="pt-PT" sz="1200" b="0" i="0" u="none" strike="noStrike" dirty="0" err="1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pt-PT" sz="1200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200" b="0" i="0" u="none" strike="noStrike" dirty="0" err="1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treatments</a:t>
            </a:r>
            <a:r>
              <a:rPr lang="pt-PT" sz="1200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PT" sz="1200" i="1" dirty="0">
                <a:solidFill>
                  <a:srgbClr val="282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pt-PT" sz="1200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&lt; 0.05)</a:t>
            </a:r>
            <a:r>
              <a:rPr lang="pt-PT" sz="1200" dirty="0">
                <a:solidFill>
                  <a:srgbClr val="282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S" sz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1EAF29C-35EA-47F4-146C-A05091753112}"/>
              </a:ext>
            </a:extLst>
          </p:cNvPr>
          <p:cNvSpPr txBox="1"/>
          <p:nvPr/>
        </p:nvSpPr>
        <p:spPr>
          <a:xfrm>
            <a:off x="2039193" y="252471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769010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573" y="1747090"/>
            <a:ext cx="6452616" cy="257251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219655" y="681272"/>
            <a:ext cx="11269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Table S2.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Primer sequences used for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qRT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-PCR analysis of defense-related genes [20].</a:t>
            </a:r>
          </a:p>
        </p:txBody>
      </p:sp>
    </p:spTree>
    <p:extLst>
      <p:ext uri="{BB962C8B-B14F-4D97-AF65-F5344CB8AC3E}">
        <p14:creationId xmlns:p14="http://schemas.microsoft.com/office/powerpoint/2010/main" val="1685215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08151" y="244302"/>
            <a:ext cx="20297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Table S3.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Number of fungal and bacterial sequences reads per sample. 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435457"/>
              </p:ext>
            </p:extLst>
          </p:nvPr>
        </p:nvGraphicFramePr>
        <p:xfrm>
          <a:off x="2494481" y="153570"/>
          <a:ext cx="3917600" cy="5834580"/>
        </p:xfrm>
        <a:graphic>
          <a:graphicData uri="http://schemas.openxmlformats.org/drawingml/2006/table">
            <a:tbl>
              <a:tblPr/>
              <a:tblGrid>
                <a:gridCol w="979400">
                  <a:extLst>
                    <a:ext uri="{9D8B030D-6E8A-4147-A177-3AD203B41FA5}">
                      <a16:colId xmlns:a16="http://schemas.microsoft.com/office/drawing/2014/main" val="3433745946"/>
                    </a:ext>
                  </a:extLst>
                </a:gridCol>
                <a:gridCol w="979400">
                  <a:extLst>
                    <a:ext uri="{9D8B030D-6E8A-4147-A177-3AD203B41FA5}">
                      <a16:colId xmlns:a16="http://schemas.microsoft.com/office/drawing/2014/main" val="685461198"/>
                    </a:ext>
                  </a:extLst>
                </a:gridCol>
                <a:gridCol w="979400">
                  <a:extLst>
                    <a:ext uri="{9D8B030D-6E8A-4147-A177-3AD203B41FA5}">
                      <a16:colId xmlns:a16="http://schemas.microsoft.com/office/drawing/2014/main" val="1345771293"/>
                    </a:ext>
                  </a:extLst>
                </a:gridCol>
                <a:gridCol w="979400">
                  <a:extLst>
                    <a:ext uri="{9D8B030D-6E8A-4147-A177-3AD203B41FA5}">
                      <a16:colId xmlns:a16="http://schemas.microsoft.com/office/drawing/2014/main" val="84368590"/>
                    </a:ext>
                  </a:extLst>
                </a:gridCol>
              </a:tblGrid>
              <a:tr h="64105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Fungi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Bacteria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903103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Size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Size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0880862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71471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32019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347132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63175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64740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3568732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56770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59621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5268192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69034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60684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962310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59605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65134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6564825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37635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58209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8722305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54681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22238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9229123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41434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59802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977435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64774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80998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8894100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64518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76008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965336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62988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82049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574461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59372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67212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825627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40472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42059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383727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36900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58851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3793641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41352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66248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385726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49871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61329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7301234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48290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69599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8093515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63969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69653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09928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53380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66407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600469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60539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49594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895747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51341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67878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334559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78739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51487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298004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67538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64428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653386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56977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70951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3247369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76766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46806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0218323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45709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58699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8406043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44043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61558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7026233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95730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76973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1116233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38175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63197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3172023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80494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74862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445224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42434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46546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556694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58825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49980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5972258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61152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70082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835049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61612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59285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2157284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50915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64280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6037786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37789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41757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551813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33812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50632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814976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30599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51775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2104232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39393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55387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718020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43223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63083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9671121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82036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62607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8825293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39853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59855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7216554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63296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50382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3414890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49949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53079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536076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45834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7567065"/>
                  </a:ext>
                </a:extLst>
              </a:tr>
            </a:tbl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EED0EB1-2FB6-524C-4657-494C451C7A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319826"/>
              </p:ext>
            </p:extLst>
          </p:nvPr>
        </p:nvGraphicFramePr>
        <p:xfrm>
          <a:off x="6806188" y="153570"/>
          <a:ext cx="3917600" cy="6579420"/>
        </p:xfrm>
        <a:graphic>
          <a:graphicData uri="http://schemas.openxmlformats.org/drawingml/2006/table">
            <a:tbl>
              <a:tblPr/>
              <a:tblGrid>
                <a:gridCol w="979400">
                  <a:extLst>
                    <a:ext uri="{9D8B030D-6E8A-4147-A177-3AD203B41FA5}">
                      <a16:colId xmlns:a16="http://schemas.microsoft.com/office/drawing/2014/main" val="3433745946"/>
                    </a:ext>
                  </a:extLst>
                </a:gridCol>
                <a:gridCol w="979400">
                  <a:extLst>
                    <a:ext uri="{9D8B030D-6E8A-4147-A177-3AD203B41FA5}">
                      <a16:colId xmlns:a16="http://schemas.microsoft.com/office/drawing/2014/main" val="685461198"/>
                    </a:ext>
                  </a:extLst>
                </a:gridCol>
                <a:gridCol w="979400">
                  <a:extLst>
                    <a:ext uri="{9D8B030D-6E8A-4147-A177-3AD203B41FA5}">
                      <a16:colId xmlns:a16="http://schemas.microsoft.com/office/drawing/2014/main" val="1345771293"/>
                    </a:ext>
                  </a:extLst>
                </a:gridCol>
                <a:gridCol w="979400">
                  <a:extLst>
                    <a:ext uri="{9D8B030D-6E8A-4147-A177-3AD203B41FA5}">
                      <a16:colId xmlns:a16="http://schemas.microsoft.com/office/drawing/2014/main" val="84368590"/>
                    </a:ext>
                  </a:extLst>
                </a:gridCol>
              </a:tblGrid>
              <a:tr h="64105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Fungi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Bacteria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903103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Size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Size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0880862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75014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47950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423838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91666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62374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8583809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72766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60186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8448886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73742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58723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0371040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46942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41113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5652136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41133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50791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495346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50295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49440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7885828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79210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6629721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30292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83397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006186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21230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68207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727310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18645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60565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0262197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155656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73019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3497242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140717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72377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15945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151334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58246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5974319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104876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56727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418120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71963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59666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4996509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92691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61394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6942671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86640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56573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2254980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93665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63655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2541443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64019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67566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7872262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77373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115595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5414744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60506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118598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503178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101212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92934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9636567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65610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61984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4681598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44681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66352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475317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84515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73872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5295108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62164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81600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32027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54098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54098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6562565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108199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64463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8462484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82486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75135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7454320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72186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73175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3475988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78584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106328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58672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72369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103216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077336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93106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109738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0267055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52406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42421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146753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75908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48717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9929865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75690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93666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5475033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51643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77866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439222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63503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67688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2806661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69375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55315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0873266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88756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65656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2564438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82681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57125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3535059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73478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S88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48531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3650422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63217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S89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79410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489250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4183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S90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77387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079916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58625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76002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69559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26756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52841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2030972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74942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60421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1473762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84787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79493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9780599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62197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S95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64574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571384"/>
                  </a:ext>
                </a:extLst>
              </a:tr>
              <a:tr h="6410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72141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S96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59784</a:t>
                      </a:r>
                    </a:p>
                  </a:txBody>
                  <a:tcPr marL="2220" marR="2220" marT="22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8771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0562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461227" y="381867"/>
            <a:ext cx="2824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Table S4.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Bacterial and fungal Good’s Coverage per sample. 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243008"/>
              </p:ext>
            </p:extLst>
          </p:nvPr>
        </p:nvGraphicFramePr>
        <p:xfrm>
          <a:off x="3728650" y="163383"/>
          <a:ext cx="3295860" cy="6332313"/>
        </p:xfrm>
        <a:graphic>
          <a:graphicData uri="http://schemas.openxmlformats.org/drawingml/2006/table">
            <a:tbl>
              <a:tblPr/>
              <a:tblGrid>
                <a:gridCol w="1098620">
                  <a:extLst>
                    <a:ext uri="{9D8B030D-6E8A-4147-A177-3AD203B41FA5}">
                      <a16:colId xmlns:a16="http://schemas.microsoft.com/office/drawing/2014/main" val="3712329104"/>
                    </a:ext>
                  </a:extLst>
                </a:gridCol>
                <a:gridCol w="1098620">
                  <a:extLst>
                    <a:ext uri="{9D8B030D-6E8A-4147-A177-3AD203B41FA5}">
                      <a16:colId xmlns:a16="http://schemas.microsoft.com/office/drawing/2014/main" val="3183129171"/>
                    </a:ext>
                  </a:extLst>
                </a:gridCol>
                <a:gridCol w="1098620">
                  <a:extLst>
                    <a:ext uri="{9D8B030D-6E8A-4147-A177-3AD203B41FA5}">
                      <a16:colId xmlns:a16="http://schemas.microsoft.com/office/drawing/2014/main" val="953433792"/>
                    </a:ext>
                  </a:extLst>
                </a:gridCol>
              </a:tblGrid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Bacteria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Fungi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434571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99.769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67593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95042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99.900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60788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5373569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4408464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7600689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99.716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042586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7089054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811806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4616117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351916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99.967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871025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99.836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6761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274581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32971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08267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393412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0661529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99.977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701755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99.863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050812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99.978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7397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99.912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332670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992743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696604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99.889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383456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99.913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13810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99.917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727982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02202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99.976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147876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4932263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99.882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1713451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99.904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2713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235613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99.904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100.000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7279103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791594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99.849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8411163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418821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99.911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421406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99.919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965802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1562964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2656434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99.950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331485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99.903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647055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99.904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035054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99.895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029794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99.900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4479921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6595831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760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S49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43683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99.878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3966684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806B789-6460-D766-8225-D23B993270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182541"/>
              </p:ext>
            </p:extLst>
          </p:nvPr>
        </p:nvGraphicFramePr>
        <p:xfrm>
          <a:off x="7781411" y="163383"/>
          <a:ext cx="3295860" cy="5835661"/>
        </p:xfrm>
        <a:graphic>
          <a:graphicData uri="http://schemas.openxmlformats.org/drawingml/2006/table">
            <a:tbl>
              <a:tblPr/>
              <a:tblGrid>
                <a:gridCol w="1098620">
                  <a:extLst>
                    <a:ext uri="{9D8B030D-6E8A-4147-A177-3AD203B41FA5}">
                      <a16:colId xmlns:a16="http://schemas.microsoft.com/office/drawing/2014/main" val="3712329104"/>
                    </a:ext>
                  </a:extLst>
                </a:gridCol>
                <a:gridCol w="1098620">
                  <a:extLst>
                    <a:ext uri="{9D8B030D-6E8A-4147-A177-3AD203B41FA5}">
                      <a16:colId xmlns:a16="http://schemas.microsoft.com/office/drawing/2014/main" val="3183129171"/>
                    </a:ext>
                  </a:extLst>
                </a:gridCol>
                <a:gridCol w="1098620">
                  <a:extLst>
                    <a:ext uri="{9D8B030D-6E8A-4147-A177-3AD203B41FA5}">
                      <a16:colId xmlns:a16="http://schemas.microsoft.com/office/drawing/2014/main" val="953433792"/>
                    </a:ext>
                  </a:extLst>
                </a:gridCol>
              </a:tblGrid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Bacteria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Fungi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434571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99.909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914169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685620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1398076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42105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99.957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325762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99.906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99.978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754955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99.952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069916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1728789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S59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538589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478353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420860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99.915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559713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99.911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54752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3864794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885411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99.968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984082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99.966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14852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99.965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5456189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S69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99.916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3008126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005917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73596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99.950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8761801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99.917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6509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8619887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8374792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360091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99.972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7921312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99.967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3864052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S79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99.971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5225666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99.877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4127827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99.878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4466464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99.955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8867905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1285736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7041022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99.902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834273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0169490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9169644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99.891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97577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S89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99.961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99.989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527167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99.938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1890342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99.951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630378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99.918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99.966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257719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561329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S94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99.943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3919790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S95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99.922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99.987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9077002"/>
                  </a:ext>
                </a:extLst>
              </a:tr>
              <a:tr h="612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S96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99.923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99.990</a:t>
                      </a:r>
                    </a:p>
                  </a:txBody>
                  <a:tcPr marL="2243" marR="2243" marT="2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084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093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288802"/>
              </p:ext>
            </p:extLst>
          </p:nvPr>
        </p:nvGraphicFramePr>
        <p:xfrm>
          <a:off x="2718021" y="736556"/>
          <a:ext cx="7385540" cy="5917360"/>
        </p:xfrm>
        <a:graphic>
          <a:graphicData uri="http://schemas.openxmlformats.org/drawingml/2006/table">
            <a:tbl>
              <a:tblPr/>
              <a:tblGrid>
                <a:gridCol w="420924">
                  <a:extLst>
                    <a:ext uri="{9D8B030D-6E8A-4147-A177-3AD203B41FA5}">
                      <a16:colId xmlns:a16="http://schemas.microsoft.com/office/drawing/2014/main" val="1761982760"/>
                    </a:ext>
                  </a:extLst>
                </a:gridCol>
                <a:gridCol w="1378892">
                  <a:extLst>
                    <a:ext uri="{9D8B030D-6E8A-4147-A177-3AD203B41FA5}">
                      <a16:colId xmlns:a16="http://schemas.microsoft.com/office/drawing/2014/main" val="1975649744"/>
                    </a:ext>
                  </a:extLst>
                </a:gridCol>
                <a:gridCol w="1412760">
                  <a:extLst>
                    <a:ext uri="{9D8B030D-6E8A-4147-A177-3AD203B41FA5}">
                      <a16:colId xmlns:a16="http://schemas.microsoft.com/office/drawing/2014/main" val="793025719"/>
                    </a:ext>
                  </a:extLst>
                </a:gridCol>
                <a:gridCol w="1083762">
                  <a:extLst>
                    <a:ext uri="{9D8B030D-6E8A-4147-A177-3AD203B41FA5}">
                      <a16:colId xmlns:a16="http://schemas.microsoft.com/office/drawing/2014/main" val="2906059100"/>
                    </a:ext>
                  </a:extLst>
                </a:gridCol>
                <a:gridCol w="677351">
                  <a:extLst>
                    <a:ext uri="{9D8B030D-6E8A-4147-A177-3AD203B41FA5}">
                      <a16:colId xmlns:a16="http://schemas.microsoft.com/office/drawing/2014/main" val="2510345879"/>
                    </a:ext>
                  </a:extLst>
                </a:gridCol>
                <a:gridCol w="1374053">
                  <a:extLst>
                    <a:ext uri="{9D8B030D-6E8A-4147-A177-3AD203B41FA5}">
                      <a16:colId xmlns:a16="http://schemas.microsoft.com/office/drawing/2014/main" val="413546864"/>
                    </a:ext>
                  </a:extLst>
                </a:gridCol>
                <a:gridCol w="406411">
                  <a:extLst>
                    <a:ext uri="{9D8B030D-6E8A-4147-A177-3AD203B41FA5}">
                      <a16:colId xmlns:a16="http://schemas.microsoft.com/office/drawing/2014/main" val="1449973560"/>
                    </a:ext>
                  </a:extLst>
                </a:gridCol>
                <a:gridCol w="631387">
                  <a:extLst>
                    <a:ext uri="{9D8B030D-6E8A-4147-A177-3AD203B41FA5}">
                      <a16:colId xmlns:a16="http://schemas.microsoft.com/office/drawing/2014/main" val="2843031841"/>
                    </a:ext>
                  </a:extLst>
                </a:gridCol>
              </a:tblGrid>
              <a:tr h="8304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8915819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55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Trichoderma</a:t>
                      </a:r>
                      <a:endParaRPr lang="es-ES" sz="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1217579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Botryotrichum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KX976601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Botryotrichum spirotrichum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1.28141e-075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123983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Cadophora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0.64467725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AY249066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Cadophora luteo-olivacea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9.43062e-072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478314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Coniosporium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AM279681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Coniosporium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3.07713e-072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5930198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Otu_128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AF439625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Diaporthe columnaris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4.68076e-075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2168750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Otu_214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Chaetomium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MG775226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Chaetomium megalocarpum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4.57275e-075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202918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Otu_220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Ilyonectria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FJ224100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Ilyonectria liriodendri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1.36184e-080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1042079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Otu_253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0.69882605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EF042107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4.27886e-070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6636777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Otu_287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Mortierella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HQ630355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Mortierella hyalina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2.08974e-130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5948163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Otu_379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Psathyrella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0.64622444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KJ917666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Psathyrella candolleana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2.24999e-099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3689351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Otu_601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Unknown_Diaporthales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0.96344438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KF428567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Diaporthales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1.02928e-076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402211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Otu_609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Unknown_Hypocreales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KC180712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Hypocreales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90.9%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9.93167e-047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4373289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Otu_638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Unknown_Ascomycota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KT878342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Ascomycota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5.1475e-085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716218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3329432"/>
                  </a:ext>
                </a:extLst>
              </a:tr>
              <a:tr h="8304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Bs PTA-271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2424110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55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Trichoderma</a:t>
                      </a:r>
                      <a:endParaRPr lang="es-ES" sz="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9153839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Botryotrichum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KX976601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Botryotrichum spirotrichum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1.28141e-075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727926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Cadophora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0.60079362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AY249066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Cadophora luteo-olivacea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9.43062e-072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3457192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Otu_128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0.69707817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AF439625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Diaporthe columnaris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4.68076e-075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060876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Otu_165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Fusarium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MF817197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Fusarium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5.82207e-074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980988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Otu_379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Psathyrella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4.41996701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KJ917666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Psathyrella candolleana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2.24999e-099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228379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Otu_418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Roesleria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4.89520925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EF060306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Roesleria subterranea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5.71607e-064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9019315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Otu_437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Serendipita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EU910920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Serendipita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1.7517e-095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1770396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Otu_536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Unknown_Ceratobasidiaceae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0.63962616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JN648710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Ceratobasidiaceae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6.90701e-115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318729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Otu_563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Unknown_Nectriaceae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MK041291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Nectriaceae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2.99117e-082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3227123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Otu_574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Unknown_Pyronemataceae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0.60260321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KY321435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Pyronemataceae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3.67412e-076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043968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Otu_609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Unknown_Hypocreales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KC180712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Hypocreales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90.9%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9.93167e-047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724780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0207192"/>
                  </a:ext>
                </a:extLst>
              </a:tr>
              <a:tr h="8304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 SC1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666391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55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Trichoderma</a:t>
                      </a:r>
                      <a:endParaRPr lang="es-ES" sz="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221235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Botryotrichum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KX976601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Botryotrichum spirotrichum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1.28141e-075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461784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Cadophora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0.31529632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AY249066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Cadophora luteo-olivacea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9.43062e-072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4053931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Cistella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0.09895707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KT269719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Cistella albidolutea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2.53156e-067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8502593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Clonostachys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AF358231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Clonostachys rosea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2.99117e-082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7973637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Coniosporium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AM279681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Coniosporium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3.07713e-072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9711668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Otu_128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0.30773985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AF439625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Diaporthe columnaris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4.68076e-075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8373781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Otu_165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Fusarium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0.28562029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MF817197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Fusarium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5.82207e-074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8577784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Otu_214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Chaetomium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0.10556324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MG775226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Chaetomium megalocarpum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4.57275e-075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7705129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Otu_253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0.5247445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EF042107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4.27886e-070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7401229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Otu_287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Mortierella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0.30668402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HQ630355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Mortierella hyalina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2.08974e-130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9925492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Otu_339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Penicillium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0.32114926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KC427191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Penicillium kongii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1.73593e-079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6838859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Otu_536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Unknown_Ceratobasidiaceae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0.56351202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JN648710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Ceratobasidiaceae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6.90701e-115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881911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Otu_574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Unknown_Pyronemataceae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KY321435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Pyronemataceae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3.67412e-076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549848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Otu_609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Unknown_Hypocreales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KC180712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Hypocreales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90.9%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9.93167e-047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8682705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Otu_620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Unknown_Sebacinales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HQ154252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Sebacinales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97.2%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1.84564e-100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98147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Otu_638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Unknown_Ascomycota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-0.99581262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KT878342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Ascomycota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5.1475e-085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2000194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819047"/>
                  </a:ext>
                </a:extLst>
              </a:tr>
              <a:tr h="8304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Bs PTA-271 + Ta SC1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2903046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</a:t>
                      </a:r>
                      <a:r>
                        <a:rPr lang="es-ES" sz="55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Trichoderma</a:t>
                      </a:r>
                      <a:endParaRPr lang="es-ES" sz="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992071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Alternaria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0.54752847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KP114405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Alternaria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2.81875e-077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8006468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Cadophora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0.6514685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AY249066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Cadophora luteo-olivacea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9.43062e-072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846887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Cistella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0.14438486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KT269719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Cistella albidolutea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2.53156e-067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3450007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Clonostachys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AF358231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Clonostachys rosea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2.99117e-082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803513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Otu_128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AF439625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Diaporthe columnaris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4.68076e-075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7707920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Otu_165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Fusarium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0.22341009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MF817197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Fusarium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5.82207e-074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6604303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Otu_214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Chaetomium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MG775226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Chaetomium megalocarpum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4.57275e-075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6472493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Otu_253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0.09981446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EF042107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4.27886e-070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6538907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Otu_287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Mortierella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0.39123483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HQ630355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Mortierella hyalina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2.08974e-130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9336989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Otu_339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Penicillium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KC427191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Penicillium kongii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1.73593e-079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4725016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Otu_379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Psathyrella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-0.97379885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KJ917666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Psathyrella candolleana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2.24999e-099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990891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Otu_437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Serendipita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0.07981393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EU910920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Serendipita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1.7517e-095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2040413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Otu_536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Unknown_Ceratobasidiaceae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0.58710506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JN648710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Ceratobasidiaceae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6.90701e-115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7060925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Otu_563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Unknown_Nectriaceae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MK041291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Nectriaceae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2.99117e-082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8829391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Otu_574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Unknown_Pyronemataceae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KY321435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Pyronemataceae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3.67412e-076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820460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Otu_601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Unknown_Diaporthales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-0.73786479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KF428567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Diaporthales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1.02928e-076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814743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Otu_620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Unknown_Sebacinales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0.27899892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HQ154252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Sebacinales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97.2%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1.84564e-100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6006893"/>
                  </a:ext>
                </a:extLst>
              </a:tr>
              <a:tr h="83047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Otu_638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Unknown_Ascomycota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KT878342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Ascomycota sp.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5.1475e-085</a:t>
                      </a:r>
                    </a:p>
                  </a:txBody>
                  <a:tcPr marL="3200" marR="3200" marT="32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6702044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5F362E6E-7924-8391-06E5-73ED75766002}"/>
              </a:ext>
            </a:extLst>
          </p:cNvPr>
          <p:cNvSpPr txBox="1"/>
          <p:nvPr/>
        </p:nvSpPr>
        <p:spPr>
          <a:xfrm>
            <a:off x="947260" y="90225"/>
            <a:ext cx="10554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Table S5.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Major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fungal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OTUs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(relative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abundance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&lt;0.5%)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identity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correlation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Trichoderma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sandy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control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(control),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Bacillus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subtilis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PTA-271 (Bs PTA-271),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Trichoderma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atroviride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SC1 (Ta SC1), and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BCAs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(Bs PTA-271 + Ta SC1)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106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094058"/>
              </p:ext>
            </p:extLst>
          </p:nvPr>
        </p:nvGraphicFramePr>
        <p:xfrm>
          <a:off x="3657600" y="797413"/>
          <a:ext cx="5215097" cy="5754105"/>
        </p:xfrm>
        <a:graphic>
          <a:graphicData uri="http://schemas.openxmlformats.org/drawingml/2006/table">
            <a:tbl>
              <a:tblPr/>
              <a:tblGrid>
                <a:gridCol w="297225">
                  <a:extLst>
                    <a:ext uri="{9D8B030D-6E8A-4147-A177-3AD203B41FA5}">
                      <a16:colId xmlns:a16="http://schemas.microsoft.com/office/drawing/2014/main" val="968635900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2127748212"/>
                    </a:ext>
                  </a:extLst>
                </a:gridCol>
                <a:gridCol w="997582">
                  <a:extLst>
                    <a:ext uri="{9D8B030D-6E8A-4147-A177-3AD203B41FA5}">
                      <a16:colId xmlns:a16="http://schemas.microsoft.com/office/drawing/2014/main" val="2078029494"/>
                    </a:ext>
                  </a:extLst>
                </a:gridCol>
                <a:gridCol w="765268">
                  <a:extLst>
                    <a:ext uri="{9D8B030D-6E8A-4147-A177-3AD203B41FA5}">
                      <a16:colId xmlns:a16="http://schemas.microsoft.com/office/drawing/2014/main" val="3415538801"/>
                    </a:ext>
                  </a:extLst>
                </a:gridCol>
                <a:gridCol w="478292">
                  <a:extLst>
                    <a:ext uri="{9D8B030D-6E8A-4147-A177-3AD203B41FA5}">
                      <a16:colId xmlns:a16="http://schemas.microsoft.com/office/drawing/2014/main" val="2937967980"/>
                    </a:ext>
                  </a:extLst>
                </a:gridCol>
                <a:gridCol w="970250">
                  <a:extLst>
                    <a:ext uri="{9D8B030D-6E8A-4147-A177-3AD203B41FA5}">
                      <a16:colId xmlns:a16="http://schemas.microsoft.com/office/drawing/2014/main" val="3234637376"/>
                    </a:ext>
                  </a:extLst>
                </a:gridCol>
                <a:gridCol w="286976">
                  <a:extLst>
                    <a:ext uri="{9D8B030D-6E8A-4147-A177-3AD203B41FA5}">
                      <a16:colId xmlns:a16="http://schemas.microsoft.com/office/drawing/2014/main" val="159298768"/>
                    </a:ext>
                  </a:extLst>
                </a:gridCol>
                <a:gridCol w="445837">
                  <a:extLst>
                    <a:ext uri="{9D8B030D-6E8A-4147-A177-3AD203B41FA5}">
                      <a16:colId xmlns:a16="http://schemas.microsoft.com/office/drawing/2014/main" val="1233983471"/>
                    </a:ext>
                  </a:extLst>
                </a:gridCol>
              </a:tblGrid>
              <a:tr h="9133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2169640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55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Trichoderma</a:t>
                      </a:r>
                      <a:endParaRPr lang="es-ES" sz="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290007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Alternaria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0.15454168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KP114405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Alternaria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2.81875e-077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621173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Otu_53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Botryotrichum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0.60655997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KX976601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Botryotrichum spirotrichum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1.28141e-075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738504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Clonostachys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AF358231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Clonostachys rosea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2.99117e-082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34803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Coniosporium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0.81826094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AM279681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Coniosporium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3.07713e-072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9952873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Otu_214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Chaetomium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0.66826178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MG775226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Chaetomium megalocarpum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4.57275e-075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045970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Otu_253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0.49894771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EF042107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4.27886e-070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993348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Otu_287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Mortierella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1.01231608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HQ630355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Mortierella hyalina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2.08974e-130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5190500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Otu_339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Penicillium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KC427191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Penicillium kongii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1.73593e-079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2426292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Otu_418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Roesleria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-0.77459667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EF060306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Roesleria subterranea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5.71607e-064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733104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Otu_536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Unknown_Ceratobasidiaceae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JN648710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Ceratobasidiaceae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6.90701e-115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2008142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Otu_563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Unknown_Nectriaceae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0.873975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MK041291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Nectriaceae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2.99117e-082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3553791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Otu_574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Unknown_Pyronemataceae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0.1594883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KY321435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Pyronemataceae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3.67412e-076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3795858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Otu_609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Unknown_Hypocreales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0.2725685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KC180712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Hypocreales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90.9%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9.93167e-047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7543747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Otu_620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Unknown_Sebacinales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0.9486833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HQ154252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Sebacinales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97.2%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1.84564e-100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7195860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Otu_638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Unknown_Ascomycota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1.22139941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KT878342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Ascomycota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5.1475e-085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694777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2759801"/>
                  </a:ext>
                </a:extLst>
              </a:tr>
              <a:tr h="9133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Bs PTA-271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4312549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55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Trichoderma</a:t>
                      </a:r>
                      <a:endParaRPr lang="es-ES" sz="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006337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Alternaria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KP114405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Alternaria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2.81875e-077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5574027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Otu_53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Botryotrichum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0.60050768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KX976601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Botryotrichum spirotrichum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1.28141e-075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779001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Otu_63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Cadophora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-0.91997875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AY249066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Cadophora luteo-olivacea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9.43062e-072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219457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Cistella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KT269719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Cistella albidolutea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2.53156e-067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9725784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Clonostachys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0.67770927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AF358231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Clonostachys rosea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2.99117e-082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7882848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Coniosporium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-0.8314615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AM279681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Coniosporium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3.07713e-072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858816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Otu_128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AF439625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Diaporthe columnaris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4.68076e-075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3105370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Otu_214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Chaetomium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0.17204469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MG775226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Chaetomium megalocarpum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4.57275e-075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192654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Otu_220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Ilyonectria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0.88855266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FJ224100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Ilyonectria liriodendri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1.36184e-080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3654113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Otu_253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EF042107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4.27886e-070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2770913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Otu_287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Mortierella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0.25787411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HQ630355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Mortierella hyalina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2.08974e-130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691377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Otu_339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Penicillium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0.81297305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KC427191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Penicillium kongii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1.73593e-079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8292239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Otu_574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Unknown_Pyronemataceae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0.78281421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KY321435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Pyronemataceae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3.67412e-076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879942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Otu_609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Unknown_Hypocreales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0.51322405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KC180712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Hypocreales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90.9%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9.93167e-047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018558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033070"/>
                  </a:ext>
                </a:extLst>
              </a:tr>
              <a:tr h="9133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 SC1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423404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</a:t>
                      </a:r>
                      <a:r>
                        <a:rPr lang="es-ES" sz="55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Trichoderma</a:t>
                      </a:r>
                      <a:endParaRPr lang="es-ES" sz="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2662222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Alternaria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KP114405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Alternaria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2.81875e-077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0877052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Coniosporium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AF358231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Clonostachys rosea.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2.99117e-082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029714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Otu_128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AF439625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Diaporthe columnaris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4.68076e-075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6288820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Otu_253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EF042107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4.27886e-070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42647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Otu_339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Penicillium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KC427191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Penicillium kongii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1.73593e-079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5183892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Otu_418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Roesleria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-0.77459667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EF060306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Roesleria subterranea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5.71607e-064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1659379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Otu_437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Serendipita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EU910920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Serendipita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1.7517e-095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3383597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Otu_601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Unknown_Diaporthales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0.77459667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KF428567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Diaporthales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1.02928e-076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3439529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067843"/>
                  </a:ext>
                </a:extLst>
              </a:tr>
              <a:tr h="9133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Bs PTA-271 + Ta SC1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1288021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55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Trichoderma</a:t>
                      </a:r>
                      <a:endParaRPr lang="es-ES" sz="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508560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Alternaria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0.3150645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KP114405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Alternaria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2.81875e-077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6715939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Otu_53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Botryotrichum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KX976601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Botryotrichum spirotrichum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1.28141e-075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8136586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Cistella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0.46572988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KT269719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Cistella albidolutea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2.53156e-067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1564714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Coniosporium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0.31645058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AM279681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Coniosporium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3.07713e-072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5335586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Otu_165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Fusarium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MF817197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Fusarium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5.82207e-074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10248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Otu_214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Chaetomium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MG775226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Chaetomium megalocarpum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4.57275e-075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4539574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Otu_220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Ilyonectria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0.42745208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FJ224100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Ilyonectria liriodendri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1.36184e-080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867572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Otu_253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0.19931192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EF042107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Lophiostoma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4.27886e-070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9866596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Otu_287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Mortierella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0.18938865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HQ630355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Mortierella hyalina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2.08974e-130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643275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Otu_339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Penicillium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0.22712521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KC427191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Penicillium kongii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1.73593e-079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1442368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Otu_437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Serendipita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0.47470667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EU910920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Serendipita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1.7517e-095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584927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Otu_536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Unknown_Ceratobasidiaceae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0.41070126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JN648710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Ceratobasidiaceae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6.90701e-115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9933799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Otu_563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Unknown_Nectriaceae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0.82865609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MK041291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Nectriaceae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2.99117e-082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458656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Otu_609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Unknown_Hypocreales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0.2221082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KC180712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Hypocreales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90.9%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9.93167e-047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275690"/>
                  </a:ext>
                </a:extLst>
              </a:tr>
              <a:tr h="91335"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Otu_638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Unknown_Ascomycota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0.47715228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KT878342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Ascomycota sp.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5.1475e-085</a:t>
                      </a:r>
                    </a:p>
                  </a:txBody>
                  <a:tcPr marL="3453" marR="3453" marT="34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407255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5F362E6E-7924-8391-06E5-73ED75766002}"/>
              </a:ext>
            </a:extLst>
          </p:cNvPr>
          <p:cNvSpPr txBox="1"/>
          <p:nvPr/>
        </p:nvSpPr>
        <p:spPr>
          <a:xfrm>
            <a:off x="825880" y="151082"/>
            <a:ext cx="10554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Table S6.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Major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fungal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OTUs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(relative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abundance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&lt;0.5%)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identity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correlation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Trichoderma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clay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control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(control),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Bacillus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subtilis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PTA-271 (Bs PTA-271),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Trichoderma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atroviride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SC1 (Ta SC1), and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BCAs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(Bs PTA-271 + Ta SC1)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72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F362E6E-7924-8391-06E5-73ED75766002}"/>
              </a:ext>
            </a:extLst>
          </p:cNvPr>
          <p:cNvSpPr txBox="1"/>
          <p:nvPr/>
        </p:nvSpPr>
        <p:spPr>
          <a:xfrm>
            <a:off x="825880" y="151082"/>
            <a:ext cx="10554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Table S7.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Major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bacterial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OTUs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(relative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abundance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&lt;0.5%)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identity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correlation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Bacillus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sandy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control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(control),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Bacillus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subtilis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PTA-271 (Bs PTA-271),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Trichoderma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atroviride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SC1 (Ta SC1), and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BCAs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(Bs PTA-271 + Ta SC1)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37894"/>
              </p:ext>
            </p:extLst>
          </p:nvPr>
        </p:nvGraphicFramePr>
        <p:xfrm>
          <a:off x="3044652" y="723480"/>
          <a:ext cx="6099348" cy="5848128"/>
        </p:xfrm>
        <a:graphic>
          <a:graphicData uri="http://schemas.openxmlformats.org/drawingml/2006/table">
            <a:tbl>
              <a:tblPr/>
              <a:tblGrid>
                <a:gridCol w="358030">
                  <a:extLst>
                    <a:ext uri="{9D8B030D-6E8A-4147-A177-3AD203B41FA5}">
                      <a16:colId xmlns:a16="http://schemas.microsoft.com/office/drawing/2014/main" val="3656903347"/>
                    </a:ext>
                  </a:extLst>
                </a:gridCol>
                <a:gridCol w="1162218">
                  <a:extLst>
                    <a:ext uri="{9D8B030D-6E8A-4147-A177-3AD203B41FA5}">
                      <a16:colId xmlns:a16="http://schemas.microsoft.com/office/drawing/2014/main" val="1165536200"/>
                    </a:ext>
                  </a:extLst>
                </a:gridCol>
                <a:gridCol w="881302">
                  <a:extLst>
                    <a:ext uri="{9D8B030D-6E8A-4147-A177-3AD203B41FA5}">
                      <a16:colId xmlns:a16="http://schemas.microsoft.com/office/drawing/2014/main" val="380588224"/>
                    </a:ext>
                  </a:extLst>
                </a:gridCol>
                <a:gridCol w="822550">
                  <a:extLst>
                    <a:ext uri="{9D8B030D-6E8A-4147-A177-3AD203B41FA5}">
                      <a16:colId xmlns:a16="http://schemas.microsoft.com/office/drawing/2014/main" val="2418781138"/>
                    </a:ext>
                  </a:extLst>
                </a:gridCol>
                <a:gridCol w="301112">
                  <a:extLst>
                    <a:ext uri="{9D8B030D-6E8A-4147-A177-3AD203B41FA5}">
                      <a16:colId xmlns:a16="http://schemas.microsoft.com/office/drawing/2014/main" val="1325740792"/>
                    </a:ext>
                  </a:extLst>
                </a:gridCol>
                <a:gridCol w="514093">
                  <a:extLst>
                    <a:ext uri="{9D8B030D-6E8A-4147-A177-3AD203B41FA5}">
                      <a16:colId xmlns:a16="http://schemas.microsoft.com/office/drawing/2014/main" val="2953132760"/>
                    </a:ext>
                  </a:extLst>
                </a:gridCol>
                <a:gridCol w="1272380">
                  <a:extLst>
                    <a:ext uri="{9D8B030D-6E8A-4147-A177-3AD203B41FA5}">
                      <a16:colId xmlns:a16="http://schemas.microsoft.com/office/drawing/2014/main" val="4056230511"/>
                    </a:ext>
                  </a:extLst>
                </a:gridCol>
                <a:gridCol w="308455">
                  <a:extLst>
                    <a:ext uri="{9D8B030D-6E8A-4147-A177-3AD203B41FA5}">
                      <a16:colId xmlns:a16="http://schemas.microsoft.com/office/drawing/2014/main" val="4238452572"/>
                    </a:ext>
                  </a:extLst>
                </a:gridCol>
                <a:gridCol w="479208">
                  <a:extLst>
                    <a:ext uri="{9D8B030D-6E8A-4147-A177-3AD203B41FA5}">
                      <a16:colId xmlns:a16="http://schemas.microsoft.com/office/drawing/2014/main" val="4227406525"/>
                    </a:ext>
                  </a:extLst>
                </a:gridCol>
              </a:tblGrid>
              <a:tr h="6645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206391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Bacillus</a:t>
                      </a:r>
                      <a:endParaRPr lang="es-ES" sz="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150148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Otu_362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-0.792088925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AB681041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 sancti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94.9%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7.02112e-129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5102788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Otu_435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Luteimicrobium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-0.93590863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AJ298927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Luteimicrobium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96.6%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3.22071e-137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5424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Otu_458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Mechercharimyces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0.975103681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AB239529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Mechercharimyces mesophilus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88.0%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3.43245e-092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8757177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Otu_463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Mesorhizobium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-0.907373213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X67230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Mesorhizobium loti</a:t>
                      </a:r>
                    </a:p>
                  </a:txBody>
                  <a:tcPr marL="2472" marR="2472" marT="24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92.8%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3.31316e-117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2522461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Otu_522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Novosphingobium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-0.961598041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X94103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Novosphingobium resinovorum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96.2%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1.49845e-135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42153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Otu_660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Rubrobacter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0.952747681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CP000386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Rubrobacter xylanophilus DSM 9941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89.0%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7.32556e-099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0819824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Otu_714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Stappia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-0.739925733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Y10913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Stappia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91.4%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3.33668e-112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180179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Otu_732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Sva0996 marine group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0.970699325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AF382139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Sva0996 marine group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90.8%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9.37768e-108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730628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Otu_771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Thiohalophilus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-0.826687131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FN553616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Thiohalophilus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92.8%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7.12116e-119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321102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Otu_842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Gemmatimonadaceae_unknown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0.844994113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AY218680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Gemmatimonadaceae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743381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Otu_947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0.985911704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AY281356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94.2%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1.5198e-125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6266241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Otu_955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Actinomarinales_unknown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0.992629431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AF419678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Actinomarinales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88.4%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9.51131e-098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3447525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Otu_1035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0.969997939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Z95737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3432587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Otu_1036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WD260_unknown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0.721153627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AB179525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WD260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93.2%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1.53059e-120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192290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Otu_1040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Alphaproteobacteria_unknown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0.988627705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AJ581348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Alphaproteobacteria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89.7%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7.27392e-104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6161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Otu_1051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KD4-96_unknown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0.973594575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AY218649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KD4-96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88.7%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3.40825e-097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6635261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Otu_359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Hyphomicrobium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0.769586194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AF234719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Hyphomicrobium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3.2898e-122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4917430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0007701"/>
                  </a:ext>
                </a:extLst>
              </a:tr>
              <a:tr h="6645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Bs PTA-271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13069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Bacillus</a:t>
                      </a:r>
                      <a:endParaRPr lang="es-ES" sz="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9780143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Otu_333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Haliangium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-0.828964053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DQ451495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Haliangium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96.9%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6.92247e-139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4750435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Otu_339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Hassallia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0.853006417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AJ318145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Hassallia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2624844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Otu_359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Hyphomicrobium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0.783726596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AF098790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Hyphomicrobium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3847528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Otu_362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-0.873585032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AB681041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 sancti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94.9%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7.02112e-129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2306603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Otu_458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Mechercharimyces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0.984839721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AB239529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Mechercharimyces mesophilus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88.0%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3.43245e-092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4875041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Otu_492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Mycobacterium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0.877999968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AF480587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Mycobacterium petroleophilum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97.9%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6.87367e-144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8634951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Otu_514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Nocardioides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-0.728578945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AF005010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Nocardioides simplex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95.9%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6.97162e-134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8154453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Otu_522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Novosphingobium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-0.979938495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X94103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Novosphingobium resinovorum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96.2%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1.49845e-135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1781035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Otu_607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Pseudarthrobacter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-0.975830954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AJ243423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Pseudarthrobacter oxydans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98.3%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1.4774e-145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0936098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Otu_660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Rubrobacter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0.9455355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CP000386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Rubrobacter xylanophilus DSM 9941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89.0%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7.32556e-099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3297963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Otu_705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Sphingomonas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-0.813024159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KF214258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Sphingomonas lacus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95.9%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6.97162e-134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52545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Otu_714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Stappia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-0.832422558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Y10913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Stappia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91.4%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3.33668e-112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64459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Otu_719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Streptomyces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0.635384495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AB045858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Streptomyces viridochromogenes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98.3%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1.4774e-145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196250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Otu_732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Sva0996 marine group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0.937638462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AF382139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Sva0996 marine group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90.8%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9.37768e-108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558594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Otu_765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Thermostaphylospora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-0.825999547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AF116560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Thermostaphylospora chromogena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89.0%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1.57453e-100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702897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Otu_791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Variovorax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-0.735401069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AY177770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Variovorax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500200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Otu_842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Gemmatimonadaceae_unknown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0.948739451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AY218680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Gemmatimonadaceae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0049325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Otu_847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-0.730143063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AY177767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20582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Otu_861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Microscillaceae_unknown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0.739238792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AF507701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Microscillaceae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1.5198e-125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2468289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Otu_893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Xanthomonadaceae_unknown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0.94552743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AJ318204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Xanthomonadaceae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0892835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Otu_947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0.902772852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AY281356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94.2%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1.5198e-125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9044839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Otu_955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Actinomarinales_unknown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0.930821641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AF419678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Actinomarinales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88.4%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9.51131e-098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2633812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Blastopirellula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0.940324886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X86388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Blastopirellula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91.8%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7.17172e-114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586598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Otu_1035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0.969153294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Z95737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693150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Otu_1035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0.773651056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Z95737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1122069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Otu_1040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Alphaproteobacteria_unknown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0.96968576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AJ581348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Alphaproteobacteria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89.7%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7.27392e-104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124151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Otu_1058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Subgroup 22_unknown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-0.75604314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AJ241004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Subgroup 22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91.4%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3.33668e-112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278917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4029151"/>
                  </a:ext>
                </a:extLst>
              </a:tr>
              <a:tr h="6645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 SC1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2257205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Bacillus</a:t>
                      </a:r>
                      <a:endParaRPr lang="es-ES" sz="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4033698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Otu_362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0.827607571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AB681041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 sancti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94.9%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7.02112e-129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2805545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Otu_607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Pseudarthrobacter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0.907482018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AJ243423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Pseudarthrobacter oxydans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98.3%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1.4774e-145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7317129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Otu_615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Pseudomonas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-0.853843555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DQ453817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Pseudomonas sp. F96.27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97.9%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6.87367e-144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242623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Otu_616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Pseudonocardia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0.753690537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D85472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Pseudonocardia yunnanensis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98.3%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4.12294e-146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05460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Otu_622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Pseudoxanthomonas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-0.86502852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KJ607172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Pseudoxanthomonas sangjuensis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3.24358e-132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525432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Otu_660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Rubrobacter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0.811697301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CP000386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Rubrobacter xylanophilus DSM 9941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89.0%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7.32556e-099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4866211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Otu_705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Sphingomonas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0.753185167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KF214258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Sphingomonas lacus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95.9%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6.97162e-134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331975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Otu_714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Stappia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-0.779220024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Y10913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Stappia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91.4%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3.33668e-112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511557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Otu_732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Sva0996 marine group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0.904627212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AF382139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Sva0996 marine group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90.8%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9.37768e-108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819445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Otu_771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Thiohalophilus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-0.792111034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FN553616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Thiohalophilus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92.8%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7.12116e-119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8787975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Otu_806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-0.887439349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Y10765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Xanthomonas codiaei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98.6%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5.31367e-145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849420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Otu_842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Gemmatimonadaceae_unknown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0.912089664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AY218680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Gemmatimonadaceae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871479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Otu_893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Xanthomonadaceae_unknown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-0.68458306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AJ318204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Xanthomonadaceae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405293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Otu_947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0.832540278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AY281356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94.2%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1.5198e-125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9345792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Otu_1035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0.86769892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Z95737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37860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Otu_1040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Alphaproteobacteria_unknown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0.806859631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AJ581348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Alphaproteobacteria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89.7%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7.27392e-104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1746455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Otu_1058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Subgroup 22_unknown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0.894488912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AJ241004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Subgroup 22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91.4%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3.33668e-112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848959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2916454"/>
                  </a:ext>
                </a:extLst>
              </a:tr>
              <a:tr h="6645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Bs PTA-271 + Ta SC1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14965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Bacillus</a:t>
                      </a:r>
                      <a:endParaRPr lang="es-ES" sz="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9198958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Blastopirellula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0.758339711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X86388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Blastopirellula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91.8%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7.17172e-114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7576122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Otu_339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Hassallia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-0.866479659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AJ318145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Hassallia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4937532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Otu_362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-0.905302594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AB681041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 sancti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94.9%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7.02112e-129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398262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Otu_435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Luteimicrobium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-0.908545153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AJ298927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Luteimicrobium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96.6%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3.22071e-137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780202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Otu_660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Rubrobacter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0.795422089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CP000386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Rubrobacter xylanophilus DSM 9941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89.0%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7.32556e-099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1036055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Otu_719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Streptomyces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-0.859402228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AB045858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Streptomyces viridochromogenes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98.3%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1.4774e-145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9648214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Otu_732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Sva0996 marine group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0.865118195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AF382139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Sva0996 marine group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90.8%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9.37768e-108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3680707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Otu_765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Thermostaphylospora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-0.793755958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AF116560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Thermostaphylospora chromogena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89.0%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1.57453e-100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9663327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Otu_842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Gemmatimonadaceae_unknown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0.924079305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AY218680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Gemmatimonadaceae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5467228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Otu_861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Microscillaceae_unknown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-0.755088285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AF507701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Microscillaceae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1.5198e-125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934911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Otu_893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Xanthomonadaceae_unknown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0.737460427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AJ318204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Xanthomonadaceae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565868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Otu_947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Vicinamibacteraceae_unknown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0.891513358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AY281356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Vicinamibacteraceae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94.2%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1.5198e-125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102586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Otu_955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Actinomarinales_unknown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0.715312908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AF419678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Actinomarinales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88.4%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9.51131e-098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1587516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Otu_1035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0.961196707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Z95737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0717987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Otu_1036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WD260_unknown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0.787461705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AB179525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WD260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93.2%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1.53059e-120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895603"/>
                  </a:ext>
                </a:extLst>
              </a:tr>
              <a:tr h="66456"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Otu_1040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Alphaproteobacteria_unknown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0.91914229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AJ581348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Alphaproteobacteria sp.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89.7%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7.27392e-104</a:t>
                      </a:r>
                    </a:p>
                  </a:txBody>
                  <a:tcPr marL="2472" marR="2472" marT="247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9349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438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5F362E6E-7924-8391-06E5-73ED75766002}"/>
              </a:ext>
            </a:extLst>
          </p:cNvPr>
          <p:cNvSpPr txBox="1"/>
          <p:nvPr/>
        </p:nvSpPr>
        <p:spPr>
          <a:xfrm>
            <a:off x="931077" y="118714"/>
            <a:ext cx="1055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Table S8.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Major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bacterial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OTUs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(relative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abundance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&lt;0.5%)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identity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correlation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Bacillus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sandy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control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(control),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Bacillus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subtilis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PTA-271 (Bs PTA-271),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Trichoderma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atroviride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SC1 (Ta SC1), and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BCAs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(Bs PTA-271 + Ta SC1)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646381"/>
              </p:ext>
            </p:extLst>
          </p:nvPr>
        </p:nvGraphicFramePr>
        <p:xfrm>
          <a:off x="3245618" y="713432"/>
          <a:ext cx="5697412" cy="5868216"/>
        </p:xfrm>
        <a:graphic>
          <a:graphicData uri="http://schemas.openxmlformats.org/drawingml/2006/table">
            <a:tbl>
              <a:tblPr/>
              <a:tblGrid>
                <a:gridCol w="337688">
                  <a:extLst>
                    <a:ext uri="{9D8B030D-6E8A-4147-A177-3AD203B41FA5}">
                      <a16:colId xmlns:a16="http://schemas.microsoft.com/office/drawing/2014/main" val="3438963133"/>
                    </a:ext>
                  </a:extLst>
                </a:gridCol>
                <a:gridCol w="1096188">
                  <a:extLst>
                    <a:ext uri="{9D8B030D-6E8A-4147-A177-3AD203B41FA5}">
                      <a16:colId xmlns:a16="http://schemas.microsoft.com/office/drawing/2014/main" val="3037758068"/>
                    </a:ext>
                  </a:extLst>
                </a:gridCol>
                <a:gridCol w="846820">
                  <a:extLst>
                    <a:ext uri="{9D8B030D-6E8A-4147-A177-3AD203B41FA5}">
                      <a16:colId xmlns:a16="http://schemas.microsoft.com/office/drawing/2014/main" val="1992291134"/>
                    </a:ext>
                  </a:extLst>
                </a:gridCol>
                <a:gridCol w="775818">
                  <a:extLst>
                    <a:ext uri="{9D8B030D-6E8A-4147-A177-3AD203B41FA5}">
                      <a16:colId xmlns:a16="http://schemas.microsoft.com/office/drawing/2014/main" val="2585138486"/>
                    </a:ext>
                  </a:extLst>
                </a:gridCol>
                <a:gridCol w="284004">
                  <a:extLst>
                    <a:ext uri="{9D8B030D-6E8A-4147-A177-3AD203B41FA5}">
                      <a16:colId xmlns:a16="http://schemas.microsoft.com/office/drawing/2014/main" val="1988281207"/>
                    </a:ext>
                  </a:extLst>
                </a:gridCol>
                <a:gridCol w="484886">
                  <a:extLst>
                    <a:ext uri="{9D8B030D-6E8A-4147-A177-3AD203B41FA5}">
                      <a16:colId xmlns:a16="http://schemas.microsoft.com/office/drawing/2014/main" val="1838606752"/>
                    </a:ext>
                  </a:extLst>
                </a:gridCol>
                <a:gridCol w="1129094">
                  <a:extLst>
                    <a:ext uri="{9D8B030D-6E8A-4147-A177-3AD203B41FA5}">
                      <a16:colId xmlns:a16="http://schemas.microsoft.com/office/drawing/2014/main" val="1534437588"/>
                    </a:ext>
                  </a:extLst>
                </a:gridCol>
                <a:gridCol w="290932">
                  <a:extLst>
                    <a:ext uri="{9D8B030D-6E8A-4147-A177-3AD203B41FA5}">
                      <a16:colId xmlns:a16="http://schemas.microsoft.com/office/drawing/2014/main" val="893180020"/>
                    </a:ext>
                  </a:extLst>
                </a:gridCol>
                <a:gridCol w="451982">
                  <a:extLst>
                    <a:ext uri="{9D8B030D-6E8A-4147-A177-3AD203B41FA5}">
                      <a16:colId xmlns:a16="http://schemas.microsoft.com/office/drawing/2014/main" val="2296903956"/>
                    </a:ext>
                  </a:extLst>
                </a:gridCol>
              </a:tblGrid>
              <a:tr h="8150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4226178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5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Bacillus</a:t>
                      </a:r>
                      <a:endParaRPr lang="es-E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6845297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Otu_362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-0.887938223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AB681041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 sancti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94.9%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7.02112e-129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844506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Otu_435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Luteimicrobium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0.875118017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AJ298927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Luteimicrobium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96.6%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3.22071e-137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5723871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Otu_522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Novosphingobium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-0.887864007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X94103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Novosphingobium resinovorum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96.2%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1.49845e-135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45116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Otu_616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Pseudonocardia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0.772985721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D85472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Pseudonocardia yunnanensis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98.3%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4.12294e-146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5174335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Otu_719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Streptomyces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0.820607687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AB045858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Streptomyces viridochromogenes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98.3%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1.4774e-145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1318899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Otu_847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Chitinophagaceae_unknown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-0.872379124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AY177767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Chitinophagaceae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5467962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Otu_861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Microscillaceae_unknown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0.841078059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AF507701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Microscillaceae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1.5198e-125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7393924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2254098"/>
                  </a:ext>
                </a:extLst>
              </a:tr>
              <a:tr h="8150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Bs PTA-271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2304568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5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Bacillus</a:t>
                      </a:r>
                      <a:endParaRPr lang="es-E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0349737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Otu_349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Homoserinibacter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-0.745672277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JQ639055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Homoserinibacter gongjuensis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945050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Otu_463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Mesorhizobium</a:t>
                      </a:r>
                      <a:endParaRPr lang="es-ES" sz="5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-0.729594294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X67230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Mesorhizobium loti</a:t>
                      </a:r>
                    </a:p>
                  </a:txBody>
                  <a:tcPr marL="3022" marR="3022" marT="30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92.8%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3.31316e-117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268334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Otu_514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Nocardioides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0.656451372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AF005010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Nocardioides simplex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95.9%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6.97162e-134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909732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Otu_522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Novosphingobium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0.59566577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X94103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Novosphingobium resinovorum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96.2%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1.49845e-135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803993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Otu_622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Pseudoxanthomonas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-0.911451624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KJ607172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Pseudoxanthomonas sangjuensis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95.5%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3.24358e-132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8138428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Otu_714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Stappia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-0.837284401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Y10913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Stappia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91.4%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3.33668e-112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7500532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Otu_791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Variovorax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-0.85539192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AY177770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Variovorax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4735813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Otu_847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Chitinophagaceae_unknown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0.82287097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AY177767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Chitinophagaceae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5764484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Otu_893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Xanthomonadaceae_unknown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-0.891298823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AJ318204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Xanthomonadaceae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521570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5720781"/>
                  </a:ext>
                </a:extLst>
              </a:tr>
              <a:tr h="8150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 SC1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49372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5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Bacillus</a:t>
                      </a:r>
                      <a:endParaRPr lang="es-E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2916740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Blastopirellula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0.691353265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X86388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Blastopirellula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91.8%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7.17172e-114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606633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Otu_1035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0.952299184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Z95737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1450229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Otu_1040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Alphaproteobacteria_unknown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0.795801244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AJ581348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Alphaproteobacteria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89.7%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7.27392e-104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946949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Otu_1051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KD4-96_unknown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0.671785697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AY218649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KD4-96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88.7%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3.40825e-097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7910491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Otu_1058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Subgroup 22_unknown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0.791593235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AJ241004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Subgroup 22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91.4%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3.33668e-112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1312269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Otu_249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Devosia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-0.966852056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AY512822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Devosia riboflavina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6.92247e-139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735492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Otu_333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Haliangium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0.76856868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DQ451495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Haliangium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96.9%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6.92247e-139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202274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Otu_349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Homoserinibacter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-0.968687403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JQ639055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Homoserinibacter gongjuensis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1366612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Otu_359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Hyphomicrobium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-0.869271227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AF098790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Hyphomicrobium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7584099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Otu_435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Luteimicrobium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-0.927112285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AJ298927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Luteimicrobium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96.6%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3.22071e-137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950312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Otu_463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Mesorhizobium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-0.968976042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X67230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Mesorhizobium loti</a:t>
                      </a:r>
                    </a:p>
                  </a:txBody>
                  <a:tcPr marL="3022" marR="3022" marT="30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92.8%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3.31316e-117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654440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Otu_615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Pseudomonas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-0.713444396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DQ453817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Pseudomonas sp. F96.27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97.9%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6.87367e-144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429327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Otu_616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Pseudonocardia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0.679776728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D85472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Pseudonocardia yunnanensis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98.3%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4.12294e-146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105567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Otu_622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Pseudoxanthomonas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-0.901394995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KJ607172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Pseudoxanthomonas sangjuensis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95.5%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3.24358e-132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702950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Otu_660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Rubrobacter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0.849373369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CP000386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Rubrobacter xylanophilus DSM 9941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7.32556e-099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207511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Otu_705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Sphingomonas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0.932315771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KF214258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Sphingomonas lacus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95.9%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6.97162e-134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086480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Otu_719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Streptomyces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-0.698970516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AB045858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Streptomyces viridochromogenes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98.3%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1.4774e-145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6287677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Otu_732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Sva0996 marine group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0.916356092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AF382139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Sva0996 marine group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90.8%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9.37768e-108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3862411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Otu_771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Thiohalophilus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-0.899241398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FN553616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Thiohalophilus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92.8%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7.12116e-119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913513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Otu_791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Variovorax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-0.785116592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AY177770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Variovorax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3261637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Otu_842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Gemmatimonadaceae_unknown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0.810797883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AY218680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Gemmatimonadaceae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035949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Otu_1036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WD260_unknown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0.914256754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AB179525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WD260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93.2%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1.53059e-120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6490172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Otu_458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Mechercharimyces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0.756854616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AB239529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Mechercharimyces mesophilus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3.43245e-092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7592434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Otu_850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Ilumatobacteraceae_unknown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0.869169051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AY218559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Ilumatobacteraceae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92.8%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7.14754e-119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511953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Otu_861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Microscillaceae_unknown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0.90346443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AF507701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Microscillaceae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1.5198e-125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82926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Otu_893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Xanthomonadaceae_unknown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-0.97070834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AJ318204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Xanthomonadaceae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854771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Otu_947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Vicinamibacteraceae_unknown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0.734149055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AY281356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Vicinamibacteraceae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94.2%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1.5198e-125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330383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802861"/>
                  </a:ext>
                </a:extLst>
              </a:tr>
              <a:tr h="8150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Bs PTA-271 + Ta SC1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3089647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Genus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with </a:t>
                      </a:r>
                      <a:r>
                        <a:rPr lang="es-ES" sz="5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Bacillus</a:t>
                      </a:r>
                      <a:endParaRPr lang="es-E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 coefficient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Accession No.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NCBI blast result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Identity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E-value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515935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Otu_333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Haliangium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0.943061938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DQ451495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Haliangium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96.90%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6.92247e-139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7929851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Otu_339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Hassallia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-0.711757028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AJ318145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Hassallia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919554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Otu_435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Luteimicrobium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-0.765939369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AJ298927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Luteimicrobium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96.60%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3.22071e-137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043230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Otu_458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Mechercharimyces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0.888885557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AB239529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Mechercharimyces mesophilus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3.43245e-092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0123029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Otu_514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Nocardioides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0.842980226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AF005010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Nocardioides simplex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95.90%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6.97162e-134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1578542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Otu_607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Pseudarthrobacter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0.905894265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AJ243423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Pseudarthrobacter oxydans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98.30%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1.4774e-145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4295246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Otu_660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Rubrobacter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0.835192928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CP000386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Rubrobacter xylanophilus DSM 9941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7.32556e-099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775386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Otu_705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Sphingomonas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0.818509041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KF214258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Sphingomonas lacus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95.90%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6.97162e-134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497488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Otu_771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Thiohalophilus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-0.659339328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FN553616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Thiohalophilus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92.80%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7.12116e-119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780004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Otu_806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Xanthomonas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-0.810770979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Y10765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Xanthomonas codiaei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98.60%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5.31367e-145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9613236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Otu_842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Gemmatimonadaceae_unknown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0.779712697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AY218680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Gemmatimonadaceae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621456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Otu_847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Chitinophagaceae_unknown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0.920872886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AY177767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Chitinophagaceae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707389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Otu_850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Ilumatobacteraceae_unknown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0.72135472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AY218559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Ilumatobacteraceae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92.80%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7.14754e-119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063996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Otu_893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Xanthomonadaceae_unknown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-0.784020404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AJ318204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Xanthomonadaceae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3.26661e-127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029645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Otu_1035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0.94324053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Z95737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Vicinamibacterales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3.19801e-142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703814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Otu_1036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WD260_unknown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-0.854590578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AB179525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WD260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93.20%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1.53059e-120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089820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Otu_1040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Alphaproteobacteria_unknown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-0.907644316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AJ581348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Alphaproteobacteria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89.70%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7.27392e-104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0431267"/>
                  </a:ext>
                </a:extLst>
              </a:tr>
              <a:tr h="81503"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Otu_1058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Subgroup 22_unknown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0.951038288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AJ241004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Subgroup 22 sp.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91.40%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3.33668e-112</a:t>
                      </a:r>
                    </a:p>
                  </a:txBody>
                  <a:tcPr marL="3022" marR="3022" marT="3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5073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4877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5F362E6E-7924-8391-06E5-73ED75766002}"/>
              </a:ext>
            </a:extLst>
          </p:cNvPr>
          <p:cNvSpPr txBox="1"/>
          <p:nvPr/>
        </p:nvSpPr>
        <p:spPr>
          <a:xfrm>
            <a:off x="1554961" y="1089021"/>
            <a:ext cx="934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 S1.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Boxplot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illustrating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differences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(A)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richness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(B) Shannon and (C) Simpson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diversity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measures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bacterial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communities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es-E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Asterisks</a:t>
            </a:r>
            <a:r>
              <a:rPr lang="pt-PT" sz="1200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200" b="0" i="0" u="none" strike="noStrike" dirty="0" err="1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indicate</a:t>
            </a:r>
            <a:r>
              <a:rPr lang="pt-PT" sz="1200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200" b="0" i="0" u="none" strike="noStrike" dirty="0" err="1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pt-PT" sz="1200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diferences </a:t>
            </a:r>
            <a:r>
              <a:rPr lang="pt-PT" sz="1200" b="0" i="0" u="none" strike="noStrike" dirty="0" err="1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pt-PT" sz="1200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200" b="0" i="0" u="none" strike="noStrike" dirty="0" err="1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treatments</a:t>
            </a:r>
            <a:r>
              <a:rPr lang="pt-PT" sz="1200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PT" sz="1200" i="1" dirty="0">
                <a:solidFill>
                  <a:srgbClr val="282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pt-PT" sz="1200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&lt; 0.05)</a:t>
            </a:r>
            <a:r>
              <a:rPr lang="pt-PT" sz="1200" dirty="0">
                <a:solidFill>
                  <a:srgbClr val="282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S" sz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F78FF43B-20DF-8EE2-0AED-758B3C3F0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9389" y="2506656"/>
            <a:ext cx="3705584" cy="295705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D498E93F-C85A-2B8E-D798-E7EAADD8A0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21972" y="2488757"/>
            <a:ext cx="3825154" cy="3052473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81A1EA47-DA12-CC93-FC8E-27EB287C6B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04125" y="2536464"/>
            <a:ext cx="3765370" cy="300476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5875DB7-50F1-4C4A-BAF5-F76A318ECDCF}"/>
              </a:ext>
            </a:extLst>
          </p:cNvPr>
          <p:cNvSpPr txBox="1"/>
          <p:nvPr/>
        </p:nvSpPr>
        <p:spPr>
          <a:xfrm>
            <a:off x="2184850" y="260563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*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B18F7B8-0EB3-BEBE-D7FD-8D7350A46037}"/>
              </a:ext>
            </a:extLst>
          </p:cNvPr>
          <p:cNvSpPr txBox="1"/>
          <p:nvPr/>
        </p:nvSpPr>
        <p:spPr>
          <a:xfrm>
            <a:off x="6077425" y="260563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*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03E31F7-E4F1-E2E3-7763-5463DF7911F4}"/>
              </a:ext>
            </a:extLst>
          </p:cNvPr>
          <p:cNvSpPr txBox="1"/>
          <p:nvPr/>
        </p:nvSpPr>
        <p:spPr>
          <a:xfrm>
            <a:off x="10097818" y="265284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5212170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2179</TotalTime>
  <Words>5127</Words>
  <Application>Microsoft Macintosh PowerPoint</Application>
  <PresentationFormat>Panorámica</PresentationFormat>
  <Paragraphs>3138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 de La Rioja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Catarina</dc:creator>
  <cp:lastModifiedBy>Microsoft Office User</cp:lastModifiedBy>
  <cp:revision>107</cp:revision>
  <dcterms:created xsi:type="dcterms:W3CDTF">2023-06-13T10:54:15Z</dcterms:created>
  <dcterms:modified xsi:type="dcterms:W3CDTF">2023-07-22T08:31:11Z</dcterms:modified>
</cp:coreProperties>
</file>