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08D5F-3C86-48AA-88F9-805A0BAFAE2C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15C3A-11F7-4E2A-99BF-C3BB4443E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02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15C3A-11F7-4E2A-99BF-C3BB4443EB8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452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69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56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64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62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74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51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8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8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69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47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26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EC42B-FB1D-43D9-8596-109310198CD1}" type="datetimeFigureOut">
              <a:rPr kumimoji="1" lang="ja-JP" altLang="en-US" smtClean="0"/>
              <a:t>2020/6/12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A8DC6-B1E4-4A9E-ABA2-7371A19606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00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198477"/>
              </p:ext>
            </p:extLst>
          </p:nvPr>
        </p:nvGraphicFramePr>
        <p:xfrm>
          <a:off x="604618" y="1124144"/>
          <a:ext cx="10357657" cy="497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655">
                  <a:extLst>
                    <a:ext uri="{9D8B030D-6E8A-4147-A177-3AD203B41FA5}">
                      <a16:colId xmlns:a16="http://schemas.microsoft.com/office/drawing/2014/main" val="2412220446"/>
                    </a:ext>
                  </a:extLst>
                </a:gridCol>
                <a:gridCol w="931025">
                  <a:extLst>
                    <a:ext uri="{9D8B030D-6E8A-4147-A177-3AD203B41FA5}">
                      <a16:colId xmlns:a16="http://schemas.microsoft.com/office/drawing/2014/main" val="1209320945"/>
                    </a:ext>
                  </a:extLst>
                </a:gridCol>
                <a:gridCol w="1945178">
                  <a:extLst>
                    <a:ext uri="{9D8B030D-6E8A-4147-A177-3AD203B41FA5}">
                      <a16:colId xmlns:a16="http://schemas.microsoft.com/office/drawing/2014/main" val="2975467159"/>
                    </a:ext>
                  </a:extLst>
                </a:gridCol>
                <a:gridCol w="2056015">
                  <a:extLst>
                    <a:ext uri="{9D8B030D-6E8A-4147-A177-3AD203B41FA5}">
                      <a16:colId xmlns:a16="http://schemas.microsoft.com/office/drawing/2014/main" val="1861130299"/>
                    </a:ext>
                  </a:extLst>
                </a:gridCol>
                <a:gridCol w="964276">
                  <a:extLst>
                    <a:ext uri="{9D8B030D-6E8A-4147-A177-3AD203B41FA5}">
                      <a16:colId xmlns:a16="http://schemas.microsoft.com/office/drawing/2014/main" val="3061507240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994433450"/>
                    </a:ext>
                  </a:extLst>
                </a:gridCol>
                <a:gridCol w="1496290">
                  <a:extLst>
                    <a:ext uri="{9D8B030D-6E8A-4147-A177-3AD203B41FA5}">
                      <a16:colId xmlns:a16="http://schemas.microsoft.com/office/drawing/2014/main" val="112929509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Metastasis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lesions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Ki-67</a:t>
                      </a:r>
                    </a:p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treatment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Pre-treatment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times</a:t>
                      </a:r>
                      <a:r>
                        <a:rPr kumimoji="1" lang="ja-JP" alt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(months)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982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Stomach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041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Stomach</a:t>
                      </a: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730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Stomach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252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Duodenum</a:t>
                      </a: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LN, Bone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Palliative</a:t>
                      </a:r>
                      <a:r>
                        <a:rPr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Surgery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212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5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224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Pancreas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GEM+ </a:t>
                      </a:r>
                      <a:r>
                        <a:rPr lang="en-US" altLang="ja-JP" sz="16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erlotinib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29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7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Pancreas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Pancreas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LN,</a:t>
                      </a:r>
                      <a:r>
                        <a:rPr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297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Liver,</a:t>
                      </a:r>
                      <a:r>
                        <a:rPr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Lung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Surgical Resection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10.6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185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Gall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bladder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706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Bladder</a:t>
                      </a: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43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40’s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Uterus</a:t>
                      </a: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LN,</a:t>
                      </a:r>
                      <a:r>
                        <a:rPr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Bone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CDDP+ Radiation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335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unknown</a:t>
                      </a: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Lung,</a:t>
                      </a:r>
                      <a:r>
                        <a:rPr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Bone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Palliative</a:t>
                      </a:r>
                      <a:r>
                        <a:rPr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Surgery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392820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482139" y="6160893"/>
            <a:ext cx="11277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LN: lymph node, GEM: gemcitabine, IP: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rinotecan</a:t>
            </a:r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plus c</a:t>
            </a:r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isplatin, CE: etoposide plus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arboplatin, CDDP: cisplatin,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</a:t>
            </a:r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toposide plus cisplatin. 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 flipH="1">
            <a:off x="604618" y="-6752"/>
            <a:ext cx="10760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patients with </a:t>
            </a:r>
            <a:r>
              <a:rPr lang="en-US" altLang="ja-JP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extraplumonary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poorly differentiated neuroendocrine carcinoma treated with </a:t>
            </a:r>
            <a:r>
              <a:rPr lang="en-US" altLang="ja-JP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temozolomide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8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669801"/>
              </p:ext>
            </p:extLst>
          </p:nvPr>
        </p:nvGraphicFramePr>
        <p:xfrm>
          <a:off x="1585350" y="792575"/>
          <a:ext cx="8722691" cy="5181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273">
                  <a:extLst>
                    <a:ext uri="{9D8B030D-6E8A-4147-A177-3AD203B41FA5}">
                      <a16:colId xmlns:a16="http://schemas.microsoft.com/office/drawing/2014/main" val="1516439918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693606938"/>
                    </a:ext>
                  </a:extLst>
                </a:gridCol>
                <a:gridCol w="1113906">
                  <a:extLst>
                    <a:ext uri="{9D8B030D-6E8A-4147-A177-3AD203B41FA5}">
                      <a16:colId xmlns:a16="http://schemas.microsoft.com/office/drawing/2014/main" val="3564049640"/>
                    </a:ext>
                  </a:extLst>
                </a:gridCol>
                <a:gridCol w="980901">
                  <a:extLst>
                    <a:ext uri="{9D8B030D-6E8A-4147-A177-3AD203B41FA5}">
                      <a16:colId xmlns:a16="http://schemas.microsoft.com/office/drawing/2014/main" val="1159589092"/>
                    </a:ext>
                  </a:extLst>
                </a:gridCol>
                <a:gridCol w="980902">
                  <a:extLst>
                    <a:ext uri="{9D8B030D-6E8A-4147-A177-3AD203B41FA5}">
                      <a16:colId xmlns:a16="http://schemas.microsoft.com/office/drawing/2014/main" val="1635948659"/>
                    </a:ext>
                  </a:extLst>
                </a:gridCol>
                <a:gridCol w="969818">
                  <a:extLst>
                    <a:ext uri="{9D8B030D-6E8A-4147-A177-3AD203B41FA5}">
                      <a16:colId xmlns:a16="http://schemas.microsoft.com/office/drawing/2014/main" val="3630273227"/>
                    </a:ext>
                  </a:extLst>
                </a:gridCol>
                <a:gridCol w="1501833">
                  <a:extLst>
                    <a:ext uri="{9D8B030D-6E8A-4147-A177-3AD203B41FA5}">
                      <a16:colId xmlns:a16="http://schemas.microsoft.com/office/drawing/2014/main" val="3042852665"/>
                    </a:ext>
                  </a:extLst>
                </a:gridCol>
                <a:gridCol w="1130531">
                  <a:extLst>
                    <a:ext uri="{9D8B030D-6E8A-4147-A177-3AD203B41FA5}">
                      <a16:colId xmlns:a16="http://schemas.microsoft.com/office/drawing/2014/main" val="1984814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Best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response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cycle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PFS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(month)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(month)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(1st.line)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(month)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</a:t>
                      </a:r>
                      <a:r>
                        <a:rPr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TMZ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MGMT</a:t>
                      </a:r>
                    </a:p>
                    <a:p>
                      <a:pPr algn="ctr"/>
                      <a:r>
                        <a:rPr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</a:t>
                      </a:r>
                      <a:endParaRPr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85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</a:t>
                      </a:r>
                    </a:p>
                  </a:txBody>
                  <a:tcPr marT="45726" marB="4572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20.5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023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S-1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214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53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7457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5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275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0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7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32.6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115.4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21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Everolimus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509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CapeOX</a:t>
                      </a:r>
                      <a:r>
                        <a:rPr lang="ja-JP" alt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altLang="ja-JP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Bmab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deficiency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703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13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39.5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722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 12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Topotecan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30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Case.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intact</a:t>
                      </a:r>
                    </a:p>
                  </a:txBody>
                  <a:tcPr marL="9524" marR="9524" marT="95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451623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465091" y="6027003"/>
            <a:ext cx="107280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PFS: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progression-free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urvival,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verall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urvival,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TMZ: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emozolomide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MGMT: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-methylguanine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methyltransferase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artial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esponse,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rogressive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isease,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SD: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ja-JP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isease,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CapeOX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capecitabin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plus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oxaliplatin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Bmab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Bevacizumab,</a:t>
            </a:r>
          </a:p>
          <a:p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AMR: </a:t>
            </a:r>
            <a:r>
              <a:rPr lang="en-US" altLang="ja-JP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Amrubicin</a:t>
            </a:r>
            <a:r>
              <a:rPr lang="en-US" altLang="ja-JP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NA: Not available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69018" y="0"/>
            <a:ext cx="115268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patients with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extraplumonary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poorly differentiated neuroendocrine carcinoma treated with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temozolomide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97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76842"/>
              </p:ext>
            </p:extLst>
          </p:nvPr>
        </p:nvGraphicFramePr>
        <p:xfrm>
          <a:off x="2529378" y="1539181"/>
          <a:ext cx="6871797" cy="4937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79769">
                  <a:extLst>
                    <a:ext uri="{9D8B030D-6E8A-4147-A177-3AD203B41FA5}">
                      <a16:colId xmlns:a16="http://schemas.microsoft.com/office/drawing/2014/main" val="1841479749"/>
                    </a:ext>
                  </a:extLst>
                </a:gridCol>
                <a:gridCol w="2144760">
                  <a:extLst>
                    <a:ext uri="{9D8B030D-6E8A-4147-A177-3AD203B41FA5}">
                      <a16:colId xmlns:a16="http://schemas.microsoft.com/office/drawing/2014/main" val="1831627356"/>
                    </a:ext>
                  </a:extLst>
                </a:gridCol>
                <a:gridCol w="2047268">
                  <a:extLst>
                    <a:ext uri="{9D8B030D-6E8A-4147-A177-3AD203B41FA5}">
                      <a16:colId xmlns:a16="http://schemas.microsoft.com/office/drawing/2014/main" val="30207289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3,4</a:t>
                      </a: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Grade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kumimoji="1" lang="en-US" altLang="ja-JP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kumimoji="1" lang="ja-JP" altLang="en-US" sz="16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388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Anemia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12/ 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(92%)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452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Leucopenia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 13 (8%)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153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Neutropenia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 (0%)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</a:t>
                      </a:r>
                      <a:r>
                        <a:rPr kumimoji="1"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 (0%)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175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Thrombocytopenia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 13 (39%)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846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Febrile Neutropenia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479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 dysfunction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3/13 (23%)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85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Renal dysfunction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 13 (23%)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947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Fever 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 13 (4%)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965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Nausea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 13 (8%)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 13 (31%)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273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Vomiting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 13 (23%)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638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Diarrhea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</a:t>
                      </a:r>
                      <a:r>
                        <a:rPr lang="en-US" altLang="ja-JP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 (8%)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648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fatigue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 13 (0%)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 13(31%)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23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Appetite loss</a:t>
                      </a:r>
                      <a:endParaRPr kumimoji="1" lang="ja-JP" alt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 13 (8%)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 13 (38%)</a:t>
                      </a:r>
                      <a:endParaRPr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146421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1345733" y="498159"/>
            <a:ext cx="104248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Hematological and non-hematological toxicities in the patients with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extraplumonary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poorly differentiated neuroendocrine carcinoma treated with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temozolomide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00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624</Words>
  <Application>Microsoft Office PowerPoint</Application>
  <PresentationFormat>ワイド画面</PresentationFormat>
  <Paragraphs>264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noritokoba@outlook.jp</dc:creator>
  <cp:lastModifiedBy>noritokoba@outlook.jp</cp:lastModifiedBy>
  <cp:revision>33</cp:revision>
  <dcterms:created xsi:type="dcterms:W3CDTF">2019-12-28T12:05:31Z</dcterms:created>
  <dcterms:modified xsi:type="dcterms:W3CDTF">2020-06-12T00:52:54Z</dcterms:modified>
</cp:coreProperties>
</file>