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6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D0F0F-54A1-4F61-BD30-7877AF5B736F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59706-5C25-4FC4-B1F2-4657735780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359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3758"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C2CC9F-5FC2-488C-87F5-E0C8DAEF532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31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3F4EF-FD57-379D-24AF-3EF5FFE43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250CF-1028-492F-ACFA-F252CCC96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241A7-E657-B73A-59DD-386A502F0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5D63-3FD5-A58A-714C-E38CD5FF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2764D-8347-CE63-45EC-5AF67FC4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65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5D5F1-FC66-A14E-908E-828705CD6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B68AB-58A8-CCA1-3804-8FEF94348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68F1E-6626-F4CD-33DE-4002A8888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6B5EF-A601-725A-B540-A3D230043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87A96-2C26-0902-1235-7800DEB34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7041-E522-9C1F-6FF8-620E1B063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CF6C8-1FC6-8BBC-E23C-B7AE51FED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A839E-4726-8552-A3BD-034238A29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7287A-0916-C6EE-B7AC-3E3C076A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EFAA3-473B-C824-80E5-99E1A6B4C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0403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BC274-DE40-30F9-3DA6-9A355B0FD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2186A-A1C9-79FD-8B45-88C0C9133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83661-305D-DA83-EC9A-82DC7BB2A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61199-1796-032C-1D7C-1092748B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1CDBE-2921-E117-416E-2260F987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A0C8E-729A-01B7-1FF7-9D731B74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35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D9440-2A78-C217-60BE-1C90158F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7D036-51EE-2A3F-79DF-D922EDBD1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8B974-98B3-4048-59D9-4F8E5D416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DCE55-213A-F790-EB40-487A89D2E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EEA986-04DC-F31D-1F18-08469A28A1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2FA0D-E7A7-4E96-6D01-683F8E54D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BCDEE3-CC99-9AF6-6EF9-E8E16297E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D3EBFD-1972-3A4C-98C8-308D1375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4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43184-B938-70F0-7B11-DAC5B7D6E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1E379-A319-677B-6878-A7C5119B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CA704-54F9-A726-A7CD-253EFA31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09CEA-7D19-718B-FAC4-EA52C58F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5146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E31DA3-C742-C85D-6A1D-FFDE78CAE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50BA6-6277-0D9C-BA4F-3624B93B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D2FE1-DB77-DD84-5F90-83743BC2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869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A748A-B5FE-11A9-AE17-5F246B734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09338-3DAF-E9EA-E7A3-3C240FD6E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30305-4CBC-59AC-A814-9BCBF5CC1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4CD75-1B5D-6253-F578-67090014E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C1079-D9A8-FA67-3C71-D61C6ABB9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2DDB5-7B57-9B97-44C8-B9CC0109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877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E4856-1480-DF0B-2456-3046916B4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0D8208-386B-4A6C-B5DC-1AC6635DE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8BB0D-C877-D448-A114-6EF362EDB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844E5-6E58-7D9F-62AA-96B5516F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DF0F4-9D00-A456-EA8A-82A6575C1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57285-70FE-0B19-A24E-E485BD3D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739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FEA60-5EEA-C774-28C6-B64A17E57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976B5-4716-5825-499A-9E5FDCF5C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1C131-6E89-CF1E-D692-C4B7F306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63118-89A0-D77C-BCEA-0D9DCF607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6EAB7-A232-F561-44C2-4ED0582B2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23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7326D9-ABE4-46ED-1516-26390B76E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681CBC-0BB7-9326-CCA3-5DEA8FB8F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8B7B6-C77F-E3B7-4044-D8A7B1420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B2D23-DCE1-F4C3-6353-7B95405C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7BDBA-987F-0353-DF27-632EDD8D8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964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F853D1-EE23-CBD6-39F7-F77AD520C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9B71A-51D9-54DD-6AA1-46CD66272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0C7CD-8351-A677-78DC-EFB5D85E8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33103-0516-4D1C-AFC8-02E563D5890B}" type="datetimeFigureOut">
              <a:rPr lang="en-AU" smtClean="0"/>
              <a:t>8/06/2023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3BCD6-1D72-24D0-C962-B8073E48F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31D5A-A840-50A3-2A68-9E0B932D3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A61F9-8B11-4B23-8E3A-C8E12F778E71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9455D5-256D-3AB9-6107-BFCD76BF232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93220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hyperlink" Target="http://www.healthdirect.org.au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386554-94D3-483A-B0AB-B37A8882CF45}"/>
              </a:ext>
            </a:extLst>
          </p:cNvPr>
          <p:cNvSpPr/>
          <p:nvPr/>
        </p:nvSpPr>
        <p:spPr>
          <a:xfrm>
            <a:off x="243258" y="261691"/>
            <a:ext cx="10772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1E4759"/>
                </a:solidFill>
                <a:effectLst/>
                <a:uLnTx/>
                <a:uFillTx/>
                <a:latin typeface="Arial" panose="020B0604020202020204"/>
                <a:ea typeface="+mn-ea"/>
                <a:cs typeface="Calibri Light" panose="020F0302020204030204" pitchFamily="34" charset="0"/>
              </a:rPr>
              <a:t>Supplementary File Two: Living with COVID program overview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61CD3878-FAD0-49E6-9F90-5B8F672E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2000" y="6375204"/>
            <a:ext cx="360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FA72E8-11A7-42F2-82AB-6B020DE668F2}"/>
              </a:ext>
            </a:extLst>
          </p:cNvPr>
          <p:cNvSpPr/>
          <p:nvPr/>
        </p:nvSpPr>
        <p:spPr>
          <a:xfrm>
            <a:off x="551936" y="2010444"/>
            <a:ext cx="3181180" cy="4729885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108000" rIns="91440" bIns="45720" rtlCol="0" anchor="t"/>
          <a:lstStyle/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1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PCR diagnosis 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 Health Departments are advised of COVID+ people from Path Labs, and undertake initial screening (</a:t>
            </a:r>
            <a:r>
              <a:rPr kumimoji="0" lang="en-A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eg</a:t>
            </a: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SMS survey, reference database) to identify and retain high-risk COVID patients.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1100" kern="0" dirty="0">
              <a:solidFill>
                <a:srgbClr val="57565A"/>
              </a:solidFill>
              <a:latin typeface="Arial" panose="020B0604020202020204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Consumers that stratify as Low or Medium risk - State Health Departments SMS consumers a link to Healthdirect’s consumer support website (digital self-care toolkit) and Healthdirect’s Living with </a:t>
            </a:r>
            <a:r>
              <a:rPr lang="en-AU" sz="1100" kern="0" dirty="0">
                <a:solidFill>
                  <a:srgbClr val="57565A"/>
                </a:solidFill>
                <a:latin typeface="Arial" panose="020B0604020202020204"/>
              </a:rPr>
              <a:t>COVID</a:t>
            </a: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contact </a:t>
            </a:r>
            <a:r>
              <a:rPr lang="en-AU" sz="1100" kern="0" dirty="0">
                <a:solidFill>
                  <a:srgbClr val="57565A"/>
                </a:solidFill>
                <a:latin typeface="Arial" panose="020B0604020202020204"/>
              </a:rPr>
              <a:t>number for information and advice.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1100" kern="0" dirty="0">
              <a:solidFill>
                <a:srgbClr val="57565A"/>
              </a:solidFill>
              <a:latin typeface="Arial" panose="020B0604020202020204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100" kern="0" dirty="0">
                <a:solidFill>
                  <a:srgbClr val="57565A"/>
                </a:solidFill>
                <a:latin typeface="Arial" panose="020B0604020202020204"/>
              </a:rPr>
              <a:t>If a consumer calls the number, Healthdirect performs assessment as per the National </a:t>
            </a:r>
            <a:r>
              <a:rPr lang="en-GB" sz="1100" kern="0" dirty="0">
                <a:solidFill>
                  <a:srgbClr val="57565A"/>
                </a:solidFill>
                <a:latin typeface="Arial" panose="020B0604020202020204"/>
              </a:rPr>
              <a:t>COVID-19 Clinical Evidence Taskforce Guidelines.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100" kern="0" dirty="0">
              <a:solidFill>
                <a:srgbClr val="57565A"/>
              </a:solidFill>
              <a:latin typeface="Arial" panose="020B0604020202020204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100" b="1" kern="0" dirty="0">
                <a:solidFill>
                  <a:srgbClr val="57565A"/>
                </a:solidFill>
                <a:latin typeface="Arial" panose="020B0604020202020204"/>
              </a:rPr>
              <a:t>RAT diagnosis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100" kern="0" dirty="0">
                <a:solidFill>
                  <a:srgbClr val="57565A"/>
                </a:solidFill>
                <a:latin typeface="Arial" panose="020B0604020202020204"/>
              </a:rPr>
              <a:t>Consumers diagnosed positive via a Rapid Antigen Test can use register RAT via State online registration portal. Consumer are advised to call the </a:t>
            </a: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Healthdirect’s Living with </a:t>
            </a:r>
            <a:r>
              <a:rPr lang="en-AU" sz="1100" kern="0" dirty="0">
                <a:solidFill>
                  <a:srgbClr val="57565A"/>
                </a:solidFill>
                <a:latin typeface="Arial" panose="020B0604020202020204"/>
              </a:rPr>
              <a:t>COVID</a:t>
            </a: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contact </a:t>
            </a:r>
            <a:r>
              <a:rPr lang="en-AU" sz="1100" kern="0" dirty="0">
                <a:solidFill>
                  <a:srgbClr val="57565A"/>
                </a:solidFill>
                <a:latin typeface="Arial" panose="020B0604020202020204"/>
              </a:rPr>
              <a:t>number for information and advice.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100" kern="0" dirty="0">
              <a:solidFill>
                <a:srgbClr val="57565A"/>
              </a:solidFill>
              <a:latin typeface="Arial" panose="020B060402020202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8CE39E-8FCD-414B-9C41-D515C075043A}"/>
              </a:ext>
            </a:extLst>
          </p:cNvPr>
          <p:cNvSpPr/>
          <p:nvPr/>
        </p:nvSpPr>
        <p:spPr>
          <a:xfrm>
            <a:off x="4450815" y="1973194"/>
            <a:ext cx="3171834" cy="4510077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108000" rIns="91440" bIns="45720" rtlCol="0" anchor="t"/>
          <a:lstStyle/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Medium-risk consumer assessment outcomes are notified to their regular GP/ACCHS.  Care will be provided by those care providers. 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1100" kern="0" dirty="0">
              <a:solidFill>
                <a:srgbClr val="57565A"/>
              </a:solidFill>
              <a:latin typeface="Arial" panose="020B0604020202020204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Notifications will be sent via secure messaging.</a:t>
            </a:r>
          </a:p>
          <a:p>
            <a:pPr marL="171450" marR="0" lvl="0" indent="-17145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100" b="0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Consumers unable to identify a regular GP will be sent a link to the NHSD Service Finder to find a GP/GPRC and make contact if required.</a:t>
            </a:r>
          </a:p>
          <a:p>
            <a:pPr marL="171450" marR="0" lvl="0" indent="-17145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100" b="0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After hours clinical support services accessible through healthdirect service, After Hours GP Service, and other deputising services commissioned through PHNs.</a:t>
            </a:r>
          </a:p>
          <a:p>
            <a:pPr marL="171450" marR="0" lvl="0" indent="-17145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1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FCC4B3-E527-404C-88C5-7185AB6CCC6C}"/>
              </a:ext>
            </a:extLst>
          </p:cNvPr>
          <p:cNvSpPr/>
          <p:nvPr/>
        </p:nvSpPr>
        <p:spPr>
          <a:xfrm>
            <a:off x="8311390" y="2010443"/>
            <a:ext cx="3258014" cy="4144953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108000" rIns="91440" bIns="45720" rtlCol="0" anchor="t"/>
          <a:lstStyle/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Healthdirect provides clinically approved education and support resources, a digital symptom checker and other online resources, accessible through their website: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www.healthdirect.org.au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100" kern="0" dirty="0">
              <a:solidFill>
                <a:srgbClr val="57565A"/>
              </a:solidFill>
              <a:latin typeface="Arial" panose="020B0604020202020204"/>
            </a:endParaRPr>
          </a:p>
          <a:p>
            <a:pPr marR="0" lvl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Australians have access to the 24/7 inbound NCH line and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healthdirect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service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DA3A83-5D78-46C4-AA53-FADBE389211B}"/>
              </a:ext>
            </a:extLst>
          </p:cNvPr>
          <p:cNvSpPr/>
          <p:nvPr/>
        </p:nvSpPr>
        <p:spPr>
          <a:xfrm>
            <a:off x="551936" y="864854"/>
            <a:ext cx="3234820" cy="1097728"/>
          </a:xfrm>
          <a:prstGeom prst="rect">
            <a:avLst/>
          </a:prstGeom>
          <a:solidFill>
            <a:srgbClr val="1F4759"/>
          </a:solidFill>
          <a:ln w="28575" cap="flat" cmpd="sng" algn="ctr">
            <a:noFill/>
            <a:prstDash val="solid"/>
          </a:ln>
          <a:effectLst/>
        </p:spPr>
        <p:txBody>
          <a:bodyPr tIns="108000" rtlCol="0" anchor="t"/>
          <a:lstStyle/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7" name="Graphic 16" descr="Care outline">
            <a:extLst>
              <a:ext uri="{FF2B5EF4-FFF2-40B4-BE49-F238E27FC236}">
                <a16:creationId xmlns:a16="http://schemas.microsoft.com/office/drawing/2014/main" id="{254AB562-11F3-43DD-919B-C6514C1CA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74182" y="1007190"/>
            <a:ext cx="905803" cy="8130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2C92493-59E3-4BE3-B87E-63C58C1C6AEF}"/>
              </a:ext>
            </a:extLst>
          </p:cNvPr>
          <p:cNvSpPr txBox="1"/>
          <p:nvPr/>
        </p:nvSpPr>
        <p:spPr>
          <a:xfrm>
            <a:off x="550150" y="985729"/>
            <a:ext cx="2448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24/7 Inbound Call Centre:  Assessment, Triage &amp; Health Advice 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8238B5-2867-4DBA-AA22-38092C5F6463}"/>
              </a:ext>
            </a:extLst>
          </p:cNvPr>
          <p:cNvSpPr/>
          <p:nvPr/>
        </p:nvSpPr>
        <p:spPr>
          <a:xfrm>
            <a:off x="4400185" y="864854"/>
            <a:ext cx="3234820" cy="1075077"/>
          </a:xfrm>
          <a:prstGeom prst="rect">
            <a:avLst/>
          </a:prstGeom>
          <a:solidFill>
            <a:srgbClr val="1F4759"/>
          </a:solidFill>
          <a:ln w="28575" cap="flat" cmpd="sng" algn="ctr">
            <a:noFill/>
            <a:prstDash val="solid"/>
          </a:ln>
          <a:effectLst/>
        </p:spPr>
        <p:txBody>
          <a:bodyPr tIns="108000" rtlCol="0" anchor="t"/>
          <a:lstStyle/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4F4135-D9F7-4A59-BE23-CAA175D528E4}"/>
              </a:ext>
            </a:extLst>
          </p:cNvPr>
          <p:cNvSpPr txBox="1"/>
          <p:nvPr/>
        </p:nvSpPr>
        <p:spPr>
          <a:xfrm>
            <a:off x="4544226" y="1121330"/>
            <a:ext cx="2277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Notification to GP/ACCHS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F2668B86-B049-4113-A9E3-E95121C108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549" y="988191"/>
            <a:ext cx="881766" cy="8285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A49625C-9DF6-4EAD-A291-DA6BA0728224}"/>
              </a:ext>
            </a:extLst>
          </p:cNvPr>
          <p:cNvSpPr/>
          <p:nvPr/>
        </p:nvSpPr>
        <p:spPr>
          <a:xfrm>
            <a:off x="8311389" y="864854"/>
            <a:ext cx="3258014" cy="1075077"/>
          </a:xfrm>
          <a:prstGeom prst="rect">
            <a:avLst/>
          </a:prstGeom>
          <a:solidFill>
            <a:srgbClr val="1F4759"/>
          </a:solidFill>
          <a:ln w="28575" cap="flat" cmpd="sng" algn="ctr">
            <a:noFill/>
            <a:prstDash val="solid"/>
          </a:ln>
          <a:effectLst/>
        </p:spPr>
        <p:txBody>
          <a:bodyPr tIns="108000" rtlCol="0" anchor="t"/>
          <a:lstStyle/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8553A7-DC94-4C6E-83C6-45E336423A31}"/>
              </a:ext>
            </a:extLst>
          </p:cNvPr>
          <p:cNvSpPr txBox="1"/>
          <p:nvPr/>
        </p:nvSpPr>
        <p:spPr>
          <a:xfrm>
            <a:off x="8415898" y="862619"/>
            <a:ext cx="2279892" cy="1077218"/>
          </a:xfrm>
          <a:prstGeom prst="rect">
            <a:avLst/>
          </a:prstGeom>
          <a:solidFill>
            <a:srgbClr val="1F4759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Supporting self managed care at home with digital tools</a:t>
            </a:r>
          </a:p>
        </p:txBody>
      </p:sp>
      <p:pic>
        <p:nvPicPr>
          <p:cNvPr id="24" name="Graphic 23" descr="Inpatient with solid fill">
            <a:extLst>
              <a:ext uri="{FF2B5EF4-FFF2-40B4-BE49-F238E27FC236}">
                <a16:creationId xmlns:a16="http://schemas.microsoft.com/office/drawing/2014/main" id="{1B3693B7-CAEF-4A66-B1C8-92EE29625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25065" y="1045010"/>
            <a:ext cx="747109" cy="7124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62F827-000A-A213-F9D2-517B2368D1A3}"/>
              </a:ext>
            </a:extLst>
          </p:cNvPr>
          <p:cNvSpPr/>
          <p:nvPr/>
        </p:nvSpPr>
        <p:spPr>
          <a:xfrm>
            <a:off x="545165" y="2089253"/>
            <a:ext cx="3234820" cy="445314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tIns="108000" rtlCol="0" anchor="t"/>
          <a:lstStyle/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C302B5-766F-5010-A7AC-CF220C7EE36D}"/>
              </a:ext>
            </a:extLst>
          </p:cNvPr>
          <p:cNvSpPr/>
          <p:nvPr/>
        </p:nvSpPr>
        <p:spPr>
          <a:xfrm>
            <a:off x="4376032" y="2063268"/>
            <a:ext cx="3234820" cy="447913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tIns="108000" rtlCol="0" anchor="t"/>
          <a:lstStyle/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5F0F4D-EECC-57FE-309F-6BC0D4DB32AB}"/>
              </a:ext>
            </a:extLst>
          </p:cNvPr>
          <p:cNvSpPr/>
          <p:nvPr/>
        </p:nvSpPr>
        <p:spPr>
          <a:xfrm>
            <a:off x="8328551" y="2089253"/>
            <a:ext cx="3234820" cy="447913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tIns="108000" rtlCol="0" anchor="t"/>
          <a:lstStyle/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200" b="1" i="0" u="none" strike="noStrike" kern="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6093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726C8EA7684D4A8C663219EA629CE7" ma:contentTypeVersion="12" ma:contentTypeDescription="Create a new document." ma:contentTypeScope="" ma:versionID="33b6379d76c61263a70da7185fd9f9b6">
  <xsd:schema xmlns:xsd="http://www.w3.org/2001/XMLSchema" xmlns:xs="http://www.w3.org/2001/XMLSchema" xmlns:p="http://schemas.microsoft.com/office/2006/metadata/properties" xmlns:ns2="2c5f5e2f-5335-42fe-adf6-a506dd5cc97c" xmlns:ns3="727a0045-b991-45c4-a3a6-32ef1027fc7d" targetNamespace="http://schemas.microsoft.com/office/2006/metadata/properties" ma:root="true" ma:fieldsID="1ea967df1d433010fea4f19b09031c17" ns2:_="" ns3:_="">
    <xsd:import namespace="2c5f5e2f-5335-42fe-adf6-a506dd5cc97c"/>
    <xsd:import namespace="727a0045-b991-45c4-a3a6-32ef1027fc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5f5e2f-5335-42fe-adf6-a506dd5cc9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9513c6f-d7d3-4bba-9430-ae33811478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a0045-b991-45c4-a3a6-32ef1027fc7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5f5e2f-5335-42fe-adf6-a506dd5cc9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E5554A0-B7C6-445F-BA4F-022B954520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5f5e2f-5335-42fe-adf6-a506dd5cc97c"/>
    <ds:schemaRef ds:uri="727a0045-b991-45c4-a3a6-32ef1027fc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E0EEFF-86D5-4E30-A403-8D45456975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7355A0-E56C-497B-B7E6-DBD4FEB83BAF}">
  <ds:schemaRefs>
    <ds:schemaRef ds:uri="http://schemas.microsoft.com/office/2006/documentManagement/types"/>
    <ds:schemaRef ds:uri="http://purl.org/dc/elements/1.1/"/>
    <ds:schemaRef ds:uri="2c5f5e2f-5335-42fe-adf6-a506dd5cc97c"/>
    <ds:schemaRef ds:uri="http://schemas.openxmlformats.org/package/2006/metadata/core-properties"/>
    <ds:schemaRef ds:uri="727a0045-b991-45c4-a3a6-32ef1027fc7d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292</Words>
  <Application>Microsoft Office PowerPoint</Application>
  <PresentationFormat>Widescreen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Alana Delaforce</dc:creator>
  <cp:lastModifiedBy>Alana Delaforce</cp:lastModifiedBy>
  <cp:revision>2</cp:revision>
  <dcterms:created xsi:type="dcterms:W3CDTF">2023-06-07T02:52:55Z</dcterms:created>
  <dcterms:modified xsi:type="dcterms:W3CDTF">2023-06-08T05:29:14Z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0x010100F3726C8EA7684D4A8C663219EA629CE7</vt:lpwstr>
  </property>
  <property fmtid="{D5CDD505-2E9C-101B-9397-08002B2CF9AE}" pid="3" name="MSIP_Label_59e89ba6-b459-43e9-8bd5-7036dc30fb18_Enabled">
    <vt:lpwstr>true</vt:lpwstr>
  </property>
  <property fmtid="{D5CDD505-2E9C-101B-9397-08002B2CF9AE}" pid="4" name="MSIP_Label_59e89ba6-b459-43e9-8bd5-7036dc30fb18_SetDate">
    <vt:lpwstr>2023-06-08T05:11:50Z</vt:lpwstr>
  </property>
  <property fmtid="{D5CDD505-2E9C-101B-9397-08002B2CF9AE}" pid="5" name="MSIP_Label_59e89ba6-b459-43e9-8bd5-7036dc30fb18_Method">
    <vt:lpwstr>Standard</vt:lpwstr>
  </property>
  <property fmtid="{D5CDD505-2E9C-101B-9397-08002B2CF9AE}" pid="6" name="MSIP_Label_59e89ba6-b459-43e9-8bd5-7036dc30fb18_Name">
    <vt:lpwstr>59e89ba6-b459-43e9-8bd5-7036dc30fb18</vt:lpwstr>
  </property>
  <property fmtid="{D5CDD505-2E9C-101B-9397-08002B2CF9AE}" pid="7" name="MSIP_Label_59e89ba6-b459-43e9-8bd5-7036dc30fb18_SiteId">
    <vt:lpwstr>d7b8130b-1a54-46ee-9e09-e4fe7b5cbdf4</vt:lpwstr>
  </property>
  <property fmtid="{D5CDD505-2E9C-101B-9397-08002B2CF9AE}" pid="8" name="MSIP_Label_59e89ba6-b459-43e9-8bd5-7036dc30fb18_ActionId">
    <vt:lpwstr>94c5b573-4e8c-4d7b-be6a-d086e4b2c2e1</vt:lpwstr>
  </property>
  <property fmtid="{D5CDD505-2E9C-101B-9397-08002B2CF9AE}" pid="9" name="MSIP_Label_59e89ba6-b459-43e9-8bd5-7036dc30fb18_ContentBits">
    <vt:lpwstr>2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OFFICIAL</vt:lpwstr>
  </property>
  <property fmtid="{D5CDD505-2E9C-101B-9397-08002B2CF9AE}" pid="12" name="MediaServiceImageTags">
    <vt:lpwstr/>
  </property>
</Properties>
</file>