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3693" r:id="rId5"/>
  </p:sldIdLst>
  <p:sldSz cx="12192000" cy="6858000"/>
  <p:notesSz cx="6858000" cy="9144000"/>
  <p:defaultTextStyle>
    <a:defPPr>
      <a:defRPr lang="en-GB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47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72" autoAdjust="0"/>
    <p:restoredTop sz="94660"/>
  </p:normalViewPr>
  <p:slideViewPr>
    <p:cSldViewPr snapToGrid="0">
      <p:cViewPr varScale="1">
        <p:scale>
          <a:sx n="86" d="100"/>
          <a:sy n="86" d="100"/>
        </p:scale>
        <p:origin x="62" y="22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08/06/2023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08/06/2023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08/06/2023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08/06/2023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08/06/2023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08/06/2023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08/06/2023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08/06/2023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08/06/2023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08/06/2023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08/06/2023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ull Content - Subtitle">
  <p:cSld name="Title and Full Content - Subtitle">
    <p:spTree>
      <p:nvGrpSpPr>
        <p:cNvPr id="1" name="Shape 8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" name="Google Shape;829;p57"/>
          <p:cNvSpPr txBox="1">
            <a:spLocks noGrp="1"/>
          </p:cNvSpPr>
          <p:nvPr>
            <p:ph type="body" idx="1"/>
          </p:nvPr>
        </p:nvSpPr>
        <p:spPr>
          <a:xfrm>
            <a:off x="442900" y="2103438"/>
            <a:ext cx="11305827" cy="406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154" marR="0" lvl="0" indent="-33016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309" marR="0" lvl="1" indent="-330167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463" marR="0" lvl="2" indent="-330167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617" marR="0" lvl="3" indent="-330167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5771" marR="0" lvl="4" indent="-330167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2926" marR="0" lvl="5" indent="-330167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080" marR="0" lvl="6" indent="-330167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234" marR="0" lvl="7" indent="-330167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389" marR="0" lvl="8" indent="-330167" algn="l" rtl="0">
              <a:lnSpc>
                <a:spcPct val="100000"/>
              </a:lnSpc>
              <a:spcBef>
                <a:spcPts val="700"/>
              </a:spcBef>
              <a:spcAft>
                <a:spcPts val="70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30" name="Google Shape;830;p57"/>
          <p:cNvSpPr txBox="1">
            <a:spLocks noGrp="1"/>
          </p:cNvSpPr>
          <p:nvPr>
            <p:ph type="title"/>
          </p:nvPr>
        </p:nvSpPr>
        <p:spPr>
          <a:xfrm>
            <a:off x="442900" y="430514"/>
            <a:ext cx="11305827" cy="5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eorgia"/>
              <a:buNone/>
              <a:defRPr sz="32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2pPr>
            <a:lvl3pPr lvl="2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3pPr>
            <a:lvl4pPr lvl="3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4pPr>
            <a:lvl5pPr lvl="4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5pPr>
            <a:lvl6pPr lvl="5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6pPr>
            <a:lvl7pPr lvl="6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7pPr>
            <a:lvl8pPr lvl="7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8pPr>
            <a:lvl9pPr lvl="8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9pPr>
          </a:lstStyle>
          <a:p>
            <a:endParaRPr/>
          </a:p>
        </p:txBody>
      </p:sp>
      <p:sp>
        <p:nvSpPr>
          <p:cNvPr id="831" name="Google Shape;831;p57"/>
          <p:cNvSpPr txBox="1">
            <a:spLocks noGrp="1"/>
          </p:cNvSpPr>
          <p:nvPr>
            <p:ph type="sldNum" idx="12"/>
          </p:nvPr>
        </p:nvSpPr>
        <p:spPr>
          <a:xfrm>
            <a:off x="8218228" y="6492240"/>
            <a:ext cx="3530540" cy="1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32" name="Google Shape;832;p57"/>
          <p:cNvSpPr txBox="1">
            <a:spLocks noGrp="1"/>
          </p:cNvSpPr>
          <p:nvPr>
            <p:ph type="subTitle" idx="2"/>
          </p:nvPr>
        </p:nvSpPr>
        <p:spPr>
          <a:xfrm>
            <a:off x="442899" y="933433"/>
            <a:ext cx="11305827" cy="88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61147789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GB" smtClean="0"/>
              <a:t>08/06/2023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D4ABD68-9C5B-695B-7872-CCBDB7B37225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5865813" y="6642100"/>
            <a:ext cx="488950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AU" sz="100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OFFICIAL</a:t>
            </a:r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GB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.xml"/><Relationship Id="rId4" Type="http://schemas.openxmlformats.org/officeDocument/2006/relationships/image" Target="../media/image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0" name="Object 59" hidden="1">
            <a:extLst>
              <a:ext uri="{FF2B5EF4-FFF2-40B4-BE49-F238E27FC236}">
                <a16:creationId xmlns:a16="http://schemas.microsoft.com/office/drawing/2014/main" id="{B97DAA14-4579-4D45-B51C-7D5D0E160649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95" imgH="396" progId="TCLayout.ActiveDocument.1">
                  <p:embed/>
                </p:oleObj>
              </mc:Choice>
              <mc:Fallback>
                <p:oleObj name="think-cell Slide" r:id="rId3" imgW="395" imgH="396" progId="TCLayout.ActiveDocument.1">
                  <p:embed/>
                  <p:pic>
                    <p:nvPicPr>
                      <p:cNvPr id="60" name="Object 59" hidden="1">
                        <a:extLst>
                          <a:ext uri="{FF2B5EF4-FFF2-40B4-BE49-F238E27FC236}">
                            <a16:creationId xmlns:a16="http://schemas.microsoft.com/office/drawing/2014/main" id="{B97DAA14-4579-4D45-B51C-7D5D0E16064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2B27A200-0C66-4BD0-A8EE-6F10C406AC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en-US" sz="2400" b="1" dirty="0">
                <a:solidFill>
                  <a:srgbClr val="1F4759"/>
                </a:solidFill>
                <a:latin typeface="+mj-lt"/>
              </a:rPr>
              <a:t>Supplementary File One: Risk stratification tool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EF6A207B-80FF-42A0-9B33-E7BC74A654AF}"/>
              </a:ext>
            </a:extLst>
          </p:cNvPr>
          <p:cNvSpPr txBox="1"/>
          <p:nvPr/>
        </p:nvSpPr>
        <p:spPr>
          <a:xfrm>
            <a:off x="358627" y="730624"/>
            <a:ext cx="4795495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>
                <a:ln>
                  <a:noFill/>
                </a:ln>
                <a:solidFill>
                  <a:srgbClr val="1F4759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Note this algorithm is for COVID+ individuals aged 16 years or over</a:t>
            </a:r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1F4759"/>
              </a:solidFill>
              <a:effectLst/>
              <a:uLnTx/>
              <a:uFillTx/>
              <a:latin typeface="Arial" panose="020B0604020202020204"/>
              <a:ea typeface="+mn-ea"/>
              <a:cs typeface="Arial"/>
            </a:endParaRPr>
          </a:p>
        </p:txBody>
      </p:sp>
      <p:sp>
        <p:nvSpPr>
          <p:cNvPr id="2" name="Google Shape;54;p13">
            <a:extLst>
              <a:ext uri="{FF2B5EF4-FFF2-40B4-BE49-F238E27FC236}">
                <a16:creationId xmlns:a16="http://schemas.microsoft.com/office/drawing/2014/main" id="{14FBCAAE-0DBF-CB0D-2E38-858EBF276130}"/>
              </a:ext>
            </a:extLst>
          </p:cNvPr>
          <p:cNvSpPr/>
          <p:nvPr/>
        </p:nvSpPr>
        <p:spPr>
          <a:xfrm>
            <a:off x="374194" y="1660983"/>
            <a:ext cx="3215553" cy="1526997"/>
          </a:xfrm>
          <a:prstGeom prst="rect">
            <a:avLst/>
          </a:prstGeom>
          <a:solidFill>
            <a:srgbClr val="ADB4B7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20" rIns="91425" bIns="4572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900" b="1" i="0" u="sng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Severe Disease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AU" sz="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Breathlessness at rest and/or unable to speak in sentences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AU" sz="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Unconscious, faint or drowsy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AU" sz="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Skin turning blue or pale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AU" sz="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Cold and clammy, or pale and mottled, skin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AU" sz="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Pain or pressure in the chest lasting more than 10 minutes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AU" sz="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Confusion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AU" sz="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Passing no urine (‘wee’) or a lot less urine than usual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AU" sz="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Coughing up blood</a:t>
            </a:r>
          </a:p>
        </p:txBody>
      </p:sp>
      <p:sp>
        <p:nvSpPr>
          <p:cNvPr id="3" name="Google Shape;55;p13">
            <a:extLst>
              <a:ext uri="{FF2B5EF4-FFF2-40B4-BE49-F238E27FC236}">
                <a16:creationId xmlns:a16="http://schemas.microsoft.com/office/drawing/2014/main" id="{5E281C25-AB96-60E7-CA10-497ECB1BB949}"/>
              </a:ext>
            </a:extLst>
          </p:cNvPr>
          <p:cNvSpPr/>
          <p:nvPr/>
        </p:nvSpPr>
        <p:spPr>
          <a:xfrm>
            <a:off x="383151" y="3496290"/>
            <a:ext cx="3194552" cy="1125881"/>
          </a:xfrm>
          <a:prstGeom prst="rect">
            <a:avLst/>
          </a:prstGeom>
          <a:solidFill>
            <a:srgbClr val="D9D9D9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20" rIns="91425" bIns="4572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9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Moderate disease</a:t>
            </a:r>
            <a:endParaRPr kumimoji="0" sz="900" b="1" i="0" u="sng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19050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600"/>
              <a:buFont typeface="Arial"/>
              <a:buChar char="•"/>
              <a:tabLst/>
              <a:defRPr/>
            </a:pPr>
            <a:r>
              <a:rPr kumimoji="0" lang="en-AU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Shortness of breath whilst walking around e.g. noticeably having to breathe more heavily whilst walking around the house.</a:t>
            </a:r>
          </a:p>
          <a:p>
            <a:pPr marL="19050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600"/>
              <a:buFont typeface="Arial"/>
              <a:buChar char="•"/>
              <a:tabLst/>
              <a:defRPr/>
            </a:pPr>
            <a:r>
              <a:rPr lang="en-AU" sz="800" dirty="0">
                <a:solidFill>
                  <a:srgbClr val="000000"/>
                </a:solidFill>
                <a:latin typeface="Arial" panose="020B0604020202020204"/>
              </a:rPr>
              <a:t>Persistent fever above 38 degrees C and not responding to treatment </a:t>
            </a:r>
          </a:p>
          <a:p>
            <a:pPr marL="19050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600"/>
              <a:buFont typeface="Arial"/>
              <a:buChar char="•"/>
              <a:tabLst/>
              <a:defRPr/>
            </a:pPr>
            <a:r>
              <a:rPr kumimoji="0" lang="en-AU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Persistent and worsening cough regularly producing mucus</a:t>
            </a:r>
          </a:p>
          <a:p>
            <a:pPr marL="19050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600"/>
              <a:buFont typeface="Arial"/>
              <a:buChar char="•"/>
              <a:tabLst/>
              <a:defRPr/>
            </a:pPr>
            <a:r>
              <a:rPr lang="en-AU" sz="800" dirty="0">
                <a:solidFill>
                  <a:srgbClr val="000000"/>
                </a:solidFill>
                <a:latin typeface="Arial" panose="020B0604020202020204"/>
              </a:rPr>
              <a:t>Struggling to get out of bed, and feeling dizzy and weak</a:t>
            </a:r>
            <a:endParaRPr kumimoji="0" lang="en-AU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Google Shape;56;p13">
            <a:extLst>
              <a:ext uri="{FF2B5EF4-FFF2-40B4-BE49-F238E27FC236}">
                <a16:creationId xmlns:a16="http://schemas.microsoft.com/office/drawing/2014/main" id="{BF26CDB7-CA18-B4D6-EF55-6E03D5C6C3F3}"/>
              </a:ext>
            </a:extLst>
          </p:cNvPr>
          <p:cNvSpPr/>
          <p:nvPr/>
        </p:nvSpPr>
        <p:spPr>
          <a:xfrm>
            <a:off x="373420" y="5015261"/>
            <a:ext cx="3209706" cy="1759782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20" rIns="91425" bIns="4572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9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Asymptomatic or Mild Disease</a:t>
            </a:r>
          </a:p>
          <a:p>
            <a:pPr marL="114300" marR="0" lvl="0" indent="-952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600"/>
              <a:buFontTx/>
              <a:buChar char="●"/>
              <a:tabLst/>
              <a:defRPr/>
            </a:pPr>
            <a:r>
              <a:rPr kumimoji="0" lang="en-AU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No symptoms at all</a:t>
            </a:r>
          </a:p>
          <a:p>
            <a:pPr marL="114300" marR="0" lvl="0" indent="-952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600"/>
              <a:buFontTx/>
              <a:buChar char="●"/>
              <a:tabLst/>
              <a:defRPr/>
            </a:pPr>
            <a:r>
              <a:rPr kumimoji="0" lang="en-AU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Mild upper respiratory tract symptoms such as congested or runny nose, sneezing, or a scratchy or sore throat</a:t>
            </a:r>
          </a:p>
          <a:p>
            <a:pPr marL="114300" marR="0" lvl="0" indent="-952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600"/>
              <a:buFontTx/>
              <a:buChar char="●"/>
              <a:tabLst/>
              <a:defRPr/>
            </a:pPr>
            <a:r>
              <a:rPr kumimoji="0" lang="en-AU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Cough</a:t>
            </a:r>
          </a:p>
          <a:p>
            <a:pPr marL="114300" marR="0" lvl="0" indent="-952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600"/>
              <a:buFontTx/>
              <a:buChar char="●"/>
              <a:tabLst/>
              <a:defRPr/>
            </a:pPr>
            <a:r>
              <a:rPr kumimoji="0" lang="en-AU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New aches and pains, or lethargy or weakness, without shortness of breath</a:t>
            </a:r>
          </a:p>
          <a:p>
            <a:pPr marL="114300" marR="0" lvl="0" indent="-952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600"/>
              <a:buFontTx/>
              <a:buChar char="●"/>
              <a:tabLst/>
              <a:defRPr/>
            </a:pPr>
            <a:r>
              <a:rPr kumimoji="0" lang="en-AU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Mild headache</a:t>
            </a:r>
          </a:p>
          <a:p>
            <a:pPr marL="114300" marR="0" lvl="0" indent="-952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600"/>
              <a:buFontTx/>
              <a:buChar char="●"/>
              <a:tabLst/>
              <a:defRPr/>
            </a:pPr>
            <a:r>
              <a:rPr kumimoji="0" lang="en-AU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Mild fever that responds to treatment</a:t>
            </a:r>
          </a:p>
          <a:p>
            <a:pPr marL="114300" marR="0" lvl="0" indent="-952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600"/>
              <a:buFontTx/>
              <a:buChar char="●"/>
              <a:tabLst/>
              <a:defRPr/>
            </a:pPr>
            <a:r>
              <a:rPr kumimoji="0" lang="en-AU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Loss of smell or taste</a:t>
            </a:r>
          </a:p>
          <a:p>
            <a:pPr marL="114300" marR="0" lvl="0" indent="-952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600"/>
              <a:buFontTx/>
              <a:buChar char="●"/>
              <a:tabLst/>
              <a:defRPr/>
            </a:pPr>
            <a:r>
              <a:rPr kumimoji="0" lang="en-AU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Loss of appetite</a:t>
            </a:r>
          </a:p>
          <a:p>
            <a:pPr marL="114300" marR="0" lvl="0" indent="-952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600"/>
              <a:buFontTx/>
              <a:buChar char="●"/>
              <a:tabLst/>
              <a:defRPr/>
            </a:pPr>
            <a:r>
              <a:rPr kumimoji="0" lang="en-AU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Nausea</a:t>
            </a:r>
          </a:p>
          <a:p>
            <a:pPr marL="114300" marR="0" lvl="0" indent="-952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600"/>
              <a:buFontTx/>
              <a:buChar char="●"/>
              <a:tabLst/>
              <a:defRPr/>
            </a:pPr>
            <a:r>
              <a:rPr kumimoji="0" lang="en-AU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Occasional vomiting or diarrhoea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/>
            </a:endParaRPr>
          </a:p>
        </p:txBody>
      </p:sp>
      <p:sp>
        <p:nvSpPr>
          <p:cNvPr id="6" name="Google Shape;59;p13">
            <a:extLst>
              <a:ext uri="{FF2B5EF4-FFF2-40B4-BE49-F238E27FC236}">
                <a16:creationId xmlns:a16="http://schemas.microsoft.com/office/drawing/2014/main" id="{35A0B821-F4BF-835C-FAB6-2F037CB0EECE}"/>
              </a:ext>
            </a:extLst>
          </p:cNvPr>
          <p:cNvSpPr/>
          <p:nvPr/>
        </p:nvSpPr>
        <p:spPr>
          <a:xfrm>
            <a:off x="10582142" y="2377016"/>
            <a:ext cx="1523173" cy="576072"/>
          </a:xfrm>
          <a:prstGeom prst="rect">
            <a:avLst/>
          </a:prstGeom>
          <a:solidFill>
            <a:srgbClr val="E06666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9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Emergency </a:t>
            </a: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(000)</a:t>
            </a:r>
          </a:p>
        </p:txBody>
      </p:sp>
      <p:sp>
        <p:nvSpPr>
          <p:cNvPr id="7" name="Google Shape;60;p13">
            <a:extLst>
              <a:ext uri="{FF2B5EF4-FFF2-40B4-BE49-F238E27FC236}">
                <a16:creationId xmlns:a16="http://schemas.microsoft.com/office/drawing/2014/main" id="{9E7829F2-2DCA-EA9D-7D65-BB316B1EB10C}"/>
              </a:ext>
            </a:extLst>
          </p:cNvPr>
          <p:cNvSpPr/>
          <p:nvPr/>
        </p:nvSpPr>
        <p:spPr>
          <a:xfrm>
            <a:off x="10582140" y="3133528"/>
            <a:ext cx="1523173" cy="775833"/>
          </a:xfrm>
          <a:prstGeom prst="rect">
            <a:avLst/>
          </a:prstGeom>
          <a:solidFill>
            <a:srgbClr val="F7B2C6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defRPr/>
            </a:pPr>
            <a:r>
              <a:rPr lang="en-AU" sz="900" b="1">
                <a:solidFill>
                  <a:srgbClr val="000000"/>
                </a:solidFill>
                <a:latin typeface="Arial" panose="020B0604020202020204"/>
              </a:rPr>
              <a:t>High Risk (told</a:t>
            </a:r>
            <a:r>
              <a:rPr kumimoji="0" lang="en-AU" sz="9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to contact </a:t>
            </a:r>
            <a:r>
              <a:rPr lang="en-AU" sz="900" b="1">
                <a:solidFill>
                  <a:srgbClr val="000000"/>
                </a:solidFill>
                <a:latin typeface="Arial" panose="020B0604020202020204"/>
              </a:rPr>
              <a:t>doctor</a:t>
            </a:r>
            <a:r>
              <a:rPr kumimoji="0" lang="en-AU" sz="9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within 2 hours and contact ED/virtual ED if cannot contact GP)</a:t>
            </a:r>
            <a:endParaRPr lang="en-US" sz="9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</a:endParaRPr>
          </a:p>
        </p:txBody>
      </p:sp>
      <p:sp>
        <p:nvSpPr>
          <p:cNvPr id="8" name="Google Shape;61;p13">
            <a:extLst>
              <a:ext uri="{FF2B5EF4-FFF2-40B4-BE49-F238E27FC236}">
                <a16:creationId xmlns:a16="http://schemas.microsoft.com/office/drawing/2014/main" id="{6007C041-B986-0B77-15E1-EEEC38BC1709}"/>
              </a:ext>
            </a:extLst>
          </p:cNvPr>
          <p:cNvSpPr/>
          <p:nvPr/>
        </p:nvSpPr>
        <p:spPr>
          <a:xfrm>
            <a:off x="10582140" y="4130807"/>
            <a:ext cx="1523173" cy="798517"/>
          </a:xfrm>
          <a:prstGeom prst="rect">
            <a:avLst/>
          </a:prstGeom>
          <a:solidFill>
            <a:srgbClr val="00A3B6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9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Medium risk (told to contact </a:t>
            </a:r>
            <a:r>
              <a:rPr lang="en-AU" sz="900" b="1">
                <a:solidFill>
                  <a:srgbClr val="000000"/>
                </a:solidFill>
                <a:latin typeface="Arial" panose="020B0604020202020204"/>
              </a:rPr>
              <a:t>doctor </a:t>
            </a:r>
            <a:r>
              <a:rPr kumimoji="0" lang="en-AU" sz="9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within 24 hours and contact ED/virtual ED if cannot contact GP)</a:t>
            </a:r>
            <a:endParaRPr kumimoji="0" sz="9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cxnSp>
        <p:nvCxnSpPr>
          <p:cNvPr id="9" name="Google Shape;63;p13">
            <a:extLst>
              <a:ext uri="{FF2B5EF4-FFF2-40B4-BE49-F238E27FC236}">
                <a16:creationId xmlns:a16="http://schemas.microsoft.com/office/drawing/2014/main" id="{39ECDCF3-81E3-0818-E0AA-8F1BA0B8C960}"/>
              </a:ext>
            </a:extLst>
          </p:cNvPr>
          <p:cNvCxnSpPr>
            <a:cxnSpLocks/>
            <a:stCxn id="3" idx="2"/>
            <a:endCxn id="5" idx="0"/>
          </p:cNvCxnSpPr>
          <p:nvPr/>
        </p:nvCxnSpPr>
        <p:spPr>
          <a:xfrm flipH="1">
            <a:off x="1978273" y="4622171"/>
            <a:ext cx="2154" cy="39309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2" name="Google Shape;77;p13">
            <a:extLst>
              <a:ext uri="{FF2B5EF4-FFF2-40B4-BE49-F238E27FC236}">
                <a16:creationId xmlns:a16="http://schemas.microsoft.com/office/drawing/2014/main" id="{224F6DC5-A7EF-7553-3B6F-AC5AAEC5C01B}"/>
              </a:ext>
            </a:extLst>
          </p:cNvPr>
          <p:cNvCxnSpPr>
            <a:cxnSpLocks/>
            <a:stCxn id="2" idx="2"/>
            <a:endCxn id="3" idx="0"/>
          </p:cNvCxnSpPr>
          <p:nvPr/>
        </p:nvCxnSpPr>
        <p:spPr>
          <a:xfrm flipH="1">
            <a:off x="1980427" y="3187980"/>
            <a:ext cx="1544" cy="30831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EE1675AE-EDF2-4848-A0C3-9C77D2153E53}"/>
              </a:ext>
            </a:extLst>
          </p:cNvPr>
          <p:cNvCxnSpPr>
            <a:cxnSpLocks/>
          </p:cNvCxnSpPr>
          <p:nvPr/>
        </p:nvCxnSpPr>
        <p:spPr>
          <a:xfrm>
            <a:off x="3589747" y="2667095"/>
            <a:ext cx="6992395" cy="0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E811EA4C-7475-FC4C-8CE3-45489BB92BB0}"/>
              </a:ext>
            </a:extLst>
          </p:cNvPr>
          <p:cNvSpPr/>
          <p:nvPr/>
        </p:nvSpPr>
        <p:spPr>
          <a:xfrm>
            <a:off x="395195" y="1043830"/>
            <a:ext cx="3217326" cy="254213"/>
          </a:xfrm>
          <a:prstGeom prst="rect">
            <a:avLst/>
          </a:prstGeom>
          <a:solidFill>
            <a:srgbClr val="1F4759"/>
          </a:solidFill>
          <a:ln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Symptoms 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CB8ED40-054F-D695-3202-0B89F7E10324}"/>
              </a:ext>
            </a:extLst>
          </p:cNvPr>
          <p:cNvSpPr/>
          <p:nvPr/>
        </p:nvSpPr>
        <p:spPr>
          <a:xfrm>
            <a:off x="7288291" y="1046824"/>
            <a:ext cx="2904103" cy="248221"/>
          </a:xfrm>
          <a:prstGeom prst="rect">
            <a:avLst/>
          </a:prstGeom>
          <a:solidFill>
            <a:srgbClr val="1F4759"/>
          </a:solidFill>
          <a:ln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Comorbidities 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04031BBF-4EE1-87A6-8224-566703047196}"/>
              </a:ext>
            </a:extLst>
          </p:cNvPr>
          <p:cNvCxnSpPr>
            <a:cxnSpLocks/>
            <a:stCxn id="2" idx="2"/>
            <a:endCxn id="3" idx="0"/>
          </p:cNvCxnSpPr>
          <p:nvPr/>
        </p:nvCxnSpPr>
        <p:spPr>
          <a:xfrm flipH="1">
            <a:off x="1980427" y="3187980"/>
            <a:ext cx="1544" cy="308310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EE14385B-524C-5C1A-7479-545B32C963BF}"/>
              </a:ext>
            </a:extLst>
          </p:cNvPr>
          <p:cNvCxnSpPr>
            <a:cxnSpLocks/>
            <a:stCxn id="3" idx="2"/>
            <a:endCxn id="5" idx="0"/>
          </p:cNvCxnSpPr>
          <p:nvPr/>
        </p:nvCxnSpPr>
        <p:spPr>
          <a:xfrm flipH="1">
            <a:off x="1978273" y="4622171"/>
            <a:ext cx="2154" cy="393090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9EF06B87-8355-97CC-2697-4EC29C495C44}"/>
              </a:ext>
            </a:extLst>
          </p:cNvPr>
          <p:cNvSpPr/>
          <p:nvPr/>
        </p:nvSpPr>
        <p:spPr>
          <a:xfrm>
            <a:off x="10582141" y="1043830"/>
            <a:ext cx="1326425" cy="254213"/>
          </a:xfrm>
          <a:prstGeom prst="rect">
            <a:avLst/>
          </a:prstGeom>
          <a:solidFill>
            <a:srgbClr val="1F4759"/>
          </a:solidFill>
          <a:ln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Risk Stratification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6B7AB3A-79B5-9AB6-55DC-90715E889911}"/>
              </a:ext>
            </a:extLst>
          </p:cNvPr>
          <p:cNvSpPr/>
          <p:nvPr/>
        </p:nvSpPr>
        <p:spPr>
          <a:xfrm>
            <a:off x="4002268" y="1049822"/>
            <a:ext cx="2904103" cy="248221"/>
          </a:xfrm>
          <a:prstGeom prst="rect">
            <a:avLst/>
          </a:prstGeom>
          <a:solidFill>
            <a:srgbClr val="1F4759"/>
          </a:solidFill>
          <a:ln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Risk Factors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0CB8763-FE1D-E111-6136-2EB7E544E491}"/>
              </a:ext>
            </a:extLst>
          </p:cNvPr>
          <p:cNvSpPr txBox="1"/>
          <p:nvPr/>
        </p:nvSpPr>
        <p:spPr>
          <a:xfrm>
            <a:off x="3708746" y="2599588"/>
            <a:ext cx="205184" cy="1384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lIns="0" tIns="0" rIns="0" bIns="0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Yes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0193FDE-20D9-510D-7AD2-26A721E96F40}"/>
              </a:ext>
            </a:extLst>
          </p:cNvPr>
          <p:cNvSpPr/>
          <p:nvPr/>
        </p:nvSpPr>
        <p:spPr>
          <a:xfrm>
            <a:off x="3997760" y="1372744"/>
            <a:ext cx="2887770" cy="116626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114300" marR="0" lvl="0" indent="-952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AU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lt"/>
                <a:cs typeface="Arial" panose="020B0604020202020204"/>
              </a:rPr>
              <a:t>Aged 65 and over (if Aboriginal and Torres Strait Islander, 50 and over)</a:t>
            </a:r>
          </a:p>
          <a:p>
            <a:pPr marL="114300" indent="-95250">
              <a:buFont typeface="Arial"/>
              <a:buChar char="•"/>
              <a:defRPr/>
            </a:pPr>
            <a:r>
              <a:rPr kumimoji="0" lang="en-AU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lt"/>
                <a:cs typeface="+mn-lt"/>
              </a:rPr>
              <a:t>Unvaccinated or </a:t>
            </a:r>
            <a:r>
              <a:rPr lang="en-AU" sz="800" dirty="0">
                <a:solidFill>
                  <a:srgbClr val="000000"/>
                </a:solidFill>
                <a:ea typeface="+mn-lt"/>
                <a:cs typeface="+mn-lt"/>
              </a:rPr>
              <a:t>have received less than three doses of a COVID-19 vaccine</a:t>
            </a:r>
            <a:endParaRPr lang="en-AU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lt"/>
              <a:cs typeface="Arial" panose="020B0604020202020204"/>
            </a:endParaRPr>
          </a:p>
          <a:p>
            <a:pPr marL="114300" marR="0" lvl="0" indent="-952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AU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lt"/>
                <a:cs typeface="Arial" panose="020B0604020202020204"/>
              </a:rPr>
              <a:t>Pregnant</a:t>
            </a:r>
            <a:endParaRPr lang="en-AU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lt"/>
              <a:cs typeface="Arial" panose="020B0604020202020204"/>
            </a:endParaRPr>
          </a:p>
          <a:p>
            <a:pPr marL="114300" marR="0" lvl="0" indent="-952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AU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lt"/>
                <a:cs typeface="Arial" panose="020B0604020202020204"/>
              </a:rPr>
              <a:t>Rural or remote, or not close to medical care</a:t>
            </a:r>
            <a:endParaRPr lang="en-AU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lt"/>
              <a:cs typeface="Arial" panose="020B0604020202020204"/>
            </a:endParaRPr>
          </a:p>
          <a:p>
            <a:pPr marL="114300" marR="0" lvl="0" indent="-952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AU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lt"/>
                <a:cs typeface="Arial" panose="020B0604020202020204"/>
              </a:rPr>
              <a:t>Safety concerns or the person’s ability to manage COVID-19 at home</a:t>
            </a:r>
            <a:endParaRPr lang="en-AU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lt"/>
              <a:cs typeface="Arial" panose="020B0604020202020204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EB15BBE-584E-E0EE-9B05-D853C2253FCC}"/>
              </a:ext>
            </a:extLst>
          </p:cNvPr>
          <p:cNvSpPr/>
          <p:nvPr/>
        </p:nvSpPr>
        <p:spPr>
          <a:xfrm>
            <a:off x="7293543" y="1372762"/>
            <a:ext cx="2902509" cy="116625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114300" marR="0" lvl="0" indent="-952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lt"/>
                <a:cs typeface="Arial" panose="020B0604020202020204"/>
              </a:rPr>
              <a:t>Diabetes</a:t>
            </a:r>
          </a:p>
          <a:p>
            <a:pPr marL="114300" marR="0" lvl="0" indent="-952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lt"/>
                <a:cs typeface="Arial" panose="020B0604020202020204"/>
              </a:rPr>
              <a:t>Respiratory disease (including asthma, COPD and bronchiectasis)</a:t>
            </a:r>
          </a:p>
          <a:p>
            <a:pPr marL="114300" marR="0" lvl="0" indent="-952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lt"/>
                <a:cs typeface="Arial" panose="020B0604020202020204"/>
              </a:rPr>
              <a:t>Cardiovascular disease (including high blood pressure)</a:t>
            </a:r>
          </a:p>
          <a:p>
            <a:pPr marL="114300" marR="0" lvl="0" indent="-952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lt"/>
                <a:cs typeface="Arial" panose="020B0604020202020204"/>
              </a:rPr>
              <a:t>Obesity or is significantly overweight </a:t>
            </a:r>
          </a:p>
          <a:p>
            <a:pPr marL="114300" marR="0" lvl="0" indent="-952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lt"/>
                <a:cs typeface="Arial" panose="020B0604020202020204"/>
              </a:rPr>
              <a:t>Renal failure</a:t>
            </a:r>
          </a:p>
          <a:p>
            <a:pPr marL="114300" marR="0" lvl="0" indent="-952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lt"/>
                <a:cs typeface="Arial" panose="020B0604020202020204"/>
              </a:rPr>
              <a:t>Immunocompromising conditions (see below)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BD1CFFD-F67D-2902-CD95-6F070F0C8EEC}"/>
              </a:ext>
            </a:extLst>
          </p:cNvPr>
          <p:cNvSpPr txBox="1"/>
          <p:nvPr/>
        </p:nvSpPr>
        <p:spPr>
          <a:xfrm>
            <a:off x="1901266" y="4714977"/>
            <a:ext cx="205184" cy="1384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lIns="0" tIns="0" rIns="0" bIns="0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No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AF577C6-6E8B-A9EB-C54B-A6B72C1F3D1D}"/>
              </a:ext>
            </a:extLst>
          </p:cNvPr>
          <p:cNvSpPr txBox="1"/>
          <p:nvPr/>
        </p:nvSpPr>
        <p:spPr>
          <a:xfrm>
            <a:off x="1875681" y="3211536"/>
            <a:ext cx="205184" cy="1384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lIns="0" tIns="0" rIns="0" bIns="0" rtlCol="0" anchor="ctr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No</a:t>
            </a:r>
          </a:p>
        </p:txBody>
      </p:sp>
      <p:sp>
        <p:nvSpPr>
          <p:cNvPr id="25" name="Google Shape;62;p13">
            <a:extLst>
              <a:ext uri="{FF2B5EF4-FFF2-40B4-BE49-F238E27FC236}">
                <a16:creationId xmlns:a16="http://schemas.microsoft.com/office/drawing/2014/main" id="{9AF8CB9B-FD35-DB1B-5FBD-1E57C0F9BBD0}"/>
              </a:ext>
            </a:extLst>
          </p:cNvPr>
          <p:cNvSpPr/>
          <p:nvPr/>
        </p:nvSpPr>
        <p:spPr>
          <a:xfrm>
            <a:off x="10582140" y="5153630"/>
            <a:ext cx="1523173" cy="576072"/>
          </a:xfrm>
          <a:prstGeom prst="rect">
            <a:avLst/>
          </a:prstGeom>
          <a:solidFill>
            <a:srgbClr val="ACE6EF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9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Low risk with risk factors– information only</a:t>
            </a:r>
            <a:endParaRPr kumimoji="0" sz="9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6" name="Google Shape;62;p13">
            <a:extLst>
              <a:ext uri="{FF2B5EF4-FFF2-40B4-BE49-F238E27FC236}">
                <a16:creationId xmlns:a16="http://schemas.microsoft.com/office/drawing/2014/main" id="{6F9A6735-BA58-3669-BD60-CA88BE3A9394}"/>
              </a:ext>
            </a:extLst>
          </p:cNvPr>
          <p:cNvSpPr/>
          <p:nvPr/>
        </p:nvSpPr>
        <p:spPr>
          <a:xfrm>
            <a:off x="10582140" y="6022932"/>
            <a:ext cx="1523173" cy="576072"/>
          </a:xfrm>
          <a:prstGeom prst="rect">
            <a:avLst/>
          </a:prstGeom>
          <a:solidFill>
            <a:srgbClr val="ACE6EF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9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Low risk – information only</a:t>
            </a:r>
            <a:endParaRPr kumimoji="0" sz="9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7" name="Google Shape;57;p13">
            <a:extLst>
              <a:ext uri="{FF2B5EF4-FFF2-40B4-BE49-F238E27FC236}">
                <a16:creationId xmlns:a16="http://schemas.microsoft.com/office/drawing/2014/main" id="{9155A705-E511-6D63-E820-7B4AE4054A35}"/>
              </a:ext>
            </a:extLst>
          </p:cNvPr>
          <p:cNvSpPr/>
          <p:nvPr/>
        </p:nvSpPr>
        <p:spPr>
          <a:xfrm>
            <a:off x="4002268" y="4130807"/>
            <a:ext cx="2884718" cy="576072"/>
          </a:xfrm>
          <a:prstGeom prst="rect">
            <a:avLst/>
          </a:prstGeom>
          <a:solidFill>
            <a:schemeClr val="bg2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Do any of the above </a:t>
            </a:r>
            <a:r>
              <a:rPr kumimoji="0" lang="en-AU" sz="9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risk factors </a:t>
            </a:r>
            <a:r>
              <a:rPr kumimoji="0" lang="en-AU" sz="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apply?</a:t>
            </a:r>
          </a:p>
        </p:txBody>
      </p:sp>
      <p:sp>
        <p:nvSpPr>
          <p:cNvPr id="28" name="Google Shape;58;p13">
            <a:extLst>
              <a:ext uri="{FF2B5EF4-FFF2-40B4-BE49-F238E27FC236}">
                <a16:creationId xmlns:a16="http://schemas.microsoft.com/office/drawing/2014/main" id="{124E5B7A-EAAF-07EC-4364-48645AE084DD}"/>
              </a:ext>
            </a:extLst>
          </p:cNvPr>
          <p:cNvSpPr/>
          <p:nvPr/>
        </p:nvSpPr>
        <p:spPr>
          <a:xfrm>
            <a:off x="7332354" y="4130807"/>
            <a:ext cx="2586573" cy="576072"/>
          </a:xfrm>
          <a:prstGeom prst="rect">
            <a:avLst/>
          </a:prstGeom>
          <a:solidFill>
            <a:schemeClr val="bg2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Does the consumer have any of the above </a:t>
            </a:r>
            <a:r>
              <a:rPr kumimoji="0" lang="en" sz="9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comorbidities</a:t>
            </a:r>
            <a:r>
              <a:rPr kumimoji="0" lang="en" sz="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?</a:t>
            </a:r>
            <a:endParaRPr kumimoji="0" lang="en" sz="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Arial"/>
            </a:endParaRPr>
          </a:p>
        </p:txBody>
      </p:sp>
      <p:cxnSp>
        <p:nvCxnSpPr>
          <p:cNvPr id="29" name="Google Shape;64;p13">
            <a:extLst>
              <a:ext uri="{FF2B5EF4-FFF2-40B4-BE49-F238E27FC236}">
                <a16:creationId xmlns:a16="http://schemas.microsoft.com/office/drawing/2014/main" id="{0C790A3E-2FCF-E23E-2AD8-FF1C0A55893E}"/>
              </a:ext>
            </a:extLst>
          </p:cNvPr>
          <p:cNvCxnSpPr>
            <a:cxnSpLocks/>
            <a:endCxn id="27" idx="1"/>
          </p:cNvCxnSpPr>
          <p:nvPr/>
        </p:nvCxnSpPr>
        <p:spPr>
          <a:xfrm flipV="1">
            <a:off x="3577703" y="4418843"/>
            <a:ext cx="424565" cy="4013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30" name="Google Shape;65;p13">
            <a:extLst>
              <a:ext uri="{FF2B5EF4-FFF2-40B4-BE49-F238E27FC236}">
                <a16:creationId xmlns:a16="http://schemas.microsoft.com/office/drawing/2014/main" id="{D63CD151-5982-5247-3431-D8C2A3CAC0AC}"/>
              </a:ext>
            </a:extLst>
          </p:cNvPr>
          <p:cNvCxnSpPr>
            <a:cxnSpLocks/>
            <a:stCxn id="27" idx="3"/>
            <a:endCxn id="28" idx="1"/>
          </p:cNvCxnSpPr>
          <p:nvPr/>
        </p:nvCxnSpPr>
        <p:spPr>
          <a:xfrm>
            <a:off x="6886986" y="4418843"/>
            <a:ext cx="445368" cy="12700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31" name="Google Shape;66;p13">
            <a:extLst>
              <a:ext uri="{FF2B5EF4-FFF2-40B4-BE49-F238E27FC236}">
                <a16:creationId xmlns:a16="http://schemas.microsoft.com/office/drawing/2014/main" id="{1CFA1F97-6ACE-7FA7-48F8-C769F287108C}"/>
              </a:ext>
            </a:extLst>
          </p:cNvPr>
          <p:cNvCxnSpPr>
            <a:cxnSpLocks/>
            <a:stCxn id="27" idx="0"/>
          </p:cNvCxnSpPr>
          <p:nvPr/>
        </p:nvCxnSpPr>
        <p:spPr>
          <a:xfrm rot="5400000" flipH="1" flipV="1">
            <a:off x="7741178" y="1289844"/>
            <a:ext cx="544412" cy="5137514"/>
          </a:xfrm>
          <a:prstGeom prst="bentConnector2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32" name="Google Shape;68;p13">
            <a:extLst>
              <a:ext uri="{FF2B5EF4-FFF2-40B4-BE49-F238E27FC236}">
                <a16:creationId xmlns:a16="http://schemas.microsoft.com/office/drawing/2014/main" id="{D630B800-EAD9-6E3E-7F3A-112AE4A17795}"/>
              </a:ext>
            </a:extLst>
          </p:cNvPr>
          <p:cNvCxnSpPr>
            <a:cxnSpLocks/>
            <a:stCxn id="28" idx="0"/>
          </p:cNvCxnSpPr>
          <p:nvPr/>
        </p:nvCxnSpPr>
        <p:spPr>
          <a:xfrm rot="5400000" flipH="1" flipV="1">
            <a:off x="9331685" y="2880351"/>
            <a:ext cx="544412" cy="1956500"/>
          </a:xfrm>
          <a:prstGeom prst="bentConnector2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8360CED8-B7CC-C97A-294C-132C73B3159E}"/>
              </a:ext>
            </a:extLst>
          </p:cNvPr>
          <p:cNvCxnSpPr>
            <a:cxnSpLocks/>
            <a:endCxn id="27" idx="1"/>
          </p:cNvCxnSpPr>
          <p:nvPr/>
        </p:nvCxnSpPr>
        <p:spPr>
          <a:xfrm flipV="1">
            <a:off x="3577703" y="4418843"/>
            <a:ext cx="424565" cy="4013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34B30C22-2DD6-7C3A-178B-7915F8DF76EC}"/>
              </a:ext>
            </a:extLst>
          </p:cNvPr>
          <p:cNvCxnSpPr>
            <a:cxnSpLocks/>
            <a:stCxn id="27" idx="3"/>
            <a:endCxn id="28" idx="1"/>
          </p:cNvCxnSpPr>
          <p:nvPr/>
        </p:nvCxnSpPr>
        <p:spPr>
          <a:xfrm>
            <a:off x="6886986" y="4418843"/>
            <a:ext cx="445368" cy="0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4B1E966F-CB75-56B8-E4B1-626C5631BAFD}"/>
              </a:ext>
            </a:extLst>
          </p:cNvPr>
          <p:cNvCxnSpPr>
            <a:cxnSpLocks/>
            <a:stCxn id="28" idx="3"/>
          </p:cNvCxnSpPr>
          <p:nvPr/>
        </p:nvCxnSpPr>
        <p:spPr>
          <a:xfrm>
            <a:off x="9918927" y="4418843"/>
            <a:ext cx="663213" cy="0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nector: Elbow 35">
            <a:extLst>
              <a:ext uri="{FF2B5EF4-FFF2-40B4-BE49-F238E27FC236}">
                <a16:creationId xmlns:a16="http://schemas.microsoft.com/office/drawing/2014/main" id="{68E38349-17AB-7534-414F-C5807FE3CABA}"/>
              </a:ext>
            </a:extLst>
          </p:cNvPr>
          <p:cNvCxnSpPr>
            <a:cxnSpLocks/>
            <a:stCxn id="27" idx="0"/>
          </p:cNvCxnSpPr>
          <p:nvPr/>
        </p:nvCxnSpPr>
        <p:spPr>
          <a:xfrm rot="5400000" flipH="1" flipV="1">
            <a:off x="7741178" y="1289844"/>
            <a:ext cx="544412" cy="5137514"/>
          </a:xfrm>
          <a:prstGeom prst="bentConnector2">
            <a:avLst/>
          </a:prstGeom>
          <a:ln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A3B1505C-6A6B-CFCA-5D54-B2C38DCACF01}"/>
              </a:ext>
            </a:extLst>
          </p:cNvPr>
          <p:cNvSpPr txBox="1"/>
          <p:nvPr/>
        </p:nvSpPr>
        <p:spPr>
          <a:xfrm>
            <a:off x="3628503" y="4350075"/>
            <a:ext cx="205184" cy="1384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lIns="0" tIns="0" rIns="0" bIns="0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Yes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9708ED76-78CC-3825-68D3-8C02B18ACADF}"/>
              </a:ext>
            </a:extLst>
          </p:cNvPr>
          <p:cNvSpPr txBox="1"/>
          <p:nvPr/>
        </p:nvSpPr>
        <p:spPr>
          <a:xfrm>
            <a:off x="5455784" y="3714335"/>
            <a:ext cx="205184" cy="1384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lIns="0" tIns="0" rIns="0" bIns="0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Yes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54D58AC3-C8CB-1EE8-C5B6-0D8FC290945E}"/>
              </a:ext>
            </a:extLst>
          </p:cNvPr>
          <p:cNvSpPr txBox="1"/>
          <p:nvPr/>
        </p:nvSpPr>
        <p:spPr>
          <a:xfrm>
            <a:off x="8658490" y="3752334"/>
            <a:ext cx="205184" cy="1384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lIns="0" tIns="0" rIns="0" bIns="0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Yes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848207A6-6677-BA4E-940F-C3E7A8E078FD}"/>
              </a:ext>
            </a:extLst>
          </p:cNvPr>
          <p:cNvSpPr txBox="1"/>
          <p:nvPr/>
        </p:nvSpPr>
        <p:spPr>
          <a:xfrm>
            <a:off x="7007078" y="4341479"/>
            <a:ext cx="205184" cy="1384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lIns="0" tIns="0" rIns="0" bIns="0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No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D970D19A-B49B-F2D3-703C-FB39A7319613}"/>
              </a:ext>
            </a:extLst>
          </p:cNvPr>
          <p:cNvSpPr txBox="1"/>
          <p:nvPr/>
        </p:nvSpPr>
        <p:spPr>
          <a:xfrm>
            <a:off x="10147941" y="4336255"/>
            <a:ext cx="205184" cy="1384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lIns="0" tIns="0" rIns="0" bIns="0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No</a:t>
            </a:r>
          </a:p>
        </p:txBody>
      </p:sp>
      <p:sp>
        <p:nvSpPr>
          <p:cNvPr id="45" name="Google Shape;57;p13">
            <a:extLst>
              <a:ext uri="{FF2B5EF4-FFF2-40B4-BE49-F238E27FC236}">
                <a16:creationId xmlns:a16="http://schemas.microsoft.com/office/drawing/2014/main" id="{855D2608-3C97-DC19-6322-65E2DDDC5678}"/>
              </a:ext>
            </a:extLst>
          </p:cNvPr>
          <p:cNvSpPr/>
          <p:nvPr/>
        </p:nvSpPr>
        <p:spPr>
          <a:xfrm>
            <a:off x="4002268" y="6005989"/>
            <a:ext cx="2884718" cy="576072"/>
          </a:xfrm>
          <a:prstGeom prst="rect">
            <a:avLst/>
          </a:prstGeom>
          <a:solidFill>
            <a:schemeClr val="bg2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Do any of the above </a:t>
            </a:r>
            <a:r>
              <a:rPr kumimoji="0" lang="en-AU" sz="9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risk factors </a:t>
            </a:r>
            <a:r>
              <a:rPr kumimoji="0" lang="en-AU" sz="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apply?</a:t>
            </a:r>
          </a:p>
        </p:txBody>
      </p:sp>
      <p:sp>
        <p:nvSpPr>
          <p:cNvPr id="46" name="Google Shape;58;p13">
            <a:extLst>
              <a:ext uri="{FF2B5EF4-FFF2-40B4-BE49-F238E27FC236}">
                <a16:creationId xmlns:a16="http://schemas.microsoft.com/office/drawing/2014/main" id="{A5A7AE6D-A206-A809-6B59-8311F3AD1AAD}"/>
              </a:ext>
            </a:extLst>
          </p:cNvPr>
          <p:cNvSpPr/>
          <p:nvPr/>
        </p:nvSpPr>
        <p:spPr>
          <a:xfrm>
            <a:off x="7332354" y="5991272"/>
            <a:ext cx="2586573" cy="576072"/>
          </a:xfrm>
          <a:prstGeom prst="rect">
            <a:avLst/>
          </a:prstGeom>
          <a:solidFill>
            <a:schemeClr val="bg2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Does the consumer have any of the above </a:t>
            </a:r>
            <a:r>
              <a:rPr kumimoji="0" lang="en" sz="9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comorbidities</a:t>
            </a:r>
            <a:r>
              <a:rPr kumimoji="0" lang="en" sz="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?</a:t>
            </a:r>
            <a:endParaRPr kumimoji="0" lang="en" sz="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Arial"/>
            </a:endParaRPr>
          </a:p>
        </p:txBody>
      </p:sp>
      <p:cxnSp>
        <p:nvCxnSpPr>
          <p:cNvPr id="47" name="Google Shape;64;p13">
            <a:extLst>
              <a:ext uri="{FF2B5EF4-FFF2-40B4-BE49-F238E27FC236}">
                <a16:creationId xmlns:a16="http://schemas.microsoft.com/office/drawing/2014/main" id="{09BC0B73-4B8E-07A7-3CF1-9848C191C45E}"/>
              </a:ext>
            </a:extLst>
          </p:cNvPr>
          <p:cNvCxnSpPr>
            <a:cxnSpLocks/>
            <a:endCxn id="45" idx="1"/>
          </p:cNvCxnSpPr>
          <p:nvPr/>
        </p:nvCxnSpPr>
        <p:spPr>
          <a:xfrm flipV="1">
            <a:off x="3577703" y="6294025"/>
            <a:ext cx="424565" cy="4013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48" name="Google Shape;65;p13">
            <a:extLst>
              <a:ext uri="{FF2B5EF4-FFF2-40B4-BE49-F238E27FC236}">
                <a16:creationId xmlns:a16="http://schemas.microsoft.com/office/drawing/2014/main" id="{5535DBC1-2829-F5F8-D805-197011E83F17}"/>
              </a:ext>
            </a:extLst>
          </p:cNvPr>
          <p:cNvCxnSpPr>
            <a:cxnSpLocks/>
          </p:cNvCxnSpPr>
          <p:nvPr/>
        </p:nvCxnSpPr>
        <p:spPr>
          <a:xfrm>
            <a:off x="6863260" y="6260258"/>
            <a:ext cx="445368" cy="12700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49" name="Google Shape;66;p13">
            <a:extLst>
              <a:ext uri="{FF2B5EF4-FFF2-40B4-BE49-F238E27FC236}">
                <a16:creationId xmlns:a16="http://schemas.microsoft.com/office/drawing/2014/main" id="{63DA8592-51FA-D18F-6246-16CCD90121B5}"/>
              </a:ext>
            </a:extLst>
          </p:cNvPr>
          <p:cNvCxnSpPr>
            <a:cxnSpLocks/>
            <a:stCxn id="45" idx="0"/>
          </p:cNvCxnSpPr>
          <p:nvPr/>
        </p:nvCxnSpPr>
        <p:spPr>
          <a:xfrm rot="5400000" flipH="1" flipV="1">
            <a:off x="7741178" y="3165026"/>
            <a:ext cx="544412" cy="5137514"/>
          </a:xfrm>
          <a:prstGeom prst="bentConnector2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8C85D8D6-65D2-5024-0EAD-8C7521BF2B41}"/>
              </a:ext>
            </a:extLst>
          </p:cNvPr>
          <p:cNvCxnSpPr>
            <a:cxnSpLocks/>
            <a:endCxn id="45" idx="1"/>
          </p:cNvCxnSpPr>
          <p:nvPr/>
        </p:nvCxnSpPr>
        <p:spPr>
          <a:xfrm flipV="1">
            <a:off x="3577703" y="6294025"/>
            <a:ext cx="424565" cy="4013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3C0814DB-39C8-6423-2CBE-59D6C7834B27}"/>
              </a:ext>
            </a:extLst>
          </p:cNvPr>
          <p:cNvCxnSpPr>
            <a:cxnSpLocks/>
            <a:stCxn id="46" idx="3"/>
          </p:cNvCxnSpPr>
          <p:nvPr/>
        </p:nvCxnSpPr>
        <p:spPr>
          <a:xfrm>
            <a:off x="9918927" y="6279308"/>
            <a:ext cx="663213" cy="0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>
            <a:extLst>
              <a:ext uri="{FF2B5EF4-FFF2-40B4-BE49-F238E27FC236}">
                <a16:creationId xmlns:a16="http://schemas.microsoft.com/office/drawing/2014/main" id="{26EB90C2-3E19-6B5A-9789-111E1039F6C6}"/>
              </a:ext>
            </a:extLst>
          </p:cNvPr>
          <p:cNvSpPr txBox="1"/>
          <p:nvPr/>
        </p:nvSpPr>
        <p:spPr>
          <a:xfrm>
            <a:off x="3656023" y="6224775"/>
            <a:ext cx="205184" cy="1384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lIns="0" tIns="0" rIns="0" bIns="0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Yes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3C68DE87-88D0-08D4-3DA8-2E2DF3B06F60}"/>
              </a:ext>
            </a:extLst>
          </p:cNvPr>
          <p:cNvSpPr txBox="1"/>
          <p:nvPr/>
        </p:nvSpPr>
        <p:spPr>
          <a:xfrm>
            <a:off x="5455784" y="5574800"/>
            <a:ext cx="205184" cy="1384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lIns="0" tIns="0" rIns="0" bIns="0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Yes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4096B516-C4BF-5ADE-ECF0-95C07F2CFF4A}"/>
              </a:ext>
            </a:extLst>
          </p:cNvPr>
          <p:cNvSpPr txBox="1"/>
          <p:nvPr/>
        </p:nvSpPr>
        <p:spPr>
          <a:xfrm>
            <a:off x="8658490" y="5612799"/>
            <a:ext cx="205184" cy="1384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lIns="0" tIns="0" rIns="0" bIns="0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Yes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C350F15B-6F1C-16A0-2541-1AB47CFAC7DE}"/>
              </a:ext>
            </a:extLst>
          </p:cNvPr>
          <p:cNvSpPr txBox="1"/>
          <p:nvPr/>
        </p:nvSpPr>
        <p:spPr>
          <a:xfrm>
            <a:off x="6995215" y="6196722"/>
            <a:ext cx="205184" cy="1384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lIns="0" tIns="0" rIns="0" bIns="0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No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312858CB-2F77-AB82-63AB-7B14E89C5FBB}"/>
              </a:ext>
            </a:extLst>
          </p:cNvPr>
          <p:cNvSpPr txBox="1"/>
          <p:nvPr/>
        </p:nvSpPr>
        <p:spPr>
          <a:xfrm>
            <a:off x="10121040" y="6217417"/>
            <a:ext cx="205184" cy="1384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lIns="0" tIns="0" rIns="0" bIns="0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No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2930FD78-D6DD-D8A0-F649-54F39BE5DE6A}"/>
              </a:ext>
            </a:extLst>
          </p:cNvPr>
          <p:cNvSpPr txBox="1"/>
          <p:nvPr/>
        </p:nvSpPr>
        <p:spPr>
          <a:xfrm>
            <a:off x="9238701" y="6623256"/>
            <a:ext cx="298511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1F4759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Note: contact to ED may be physical attendance or virtual ED</a:t>
            </a:r>
          </a:p>
        </p:txBody>
      </p:sp>
      <p:cxnSp>
        <p:nvCxnSpPr>
          <p:cNvPr id="67" name="Google Shape;68;p13">
            <a:extLst>
              <a:ext uri="{FF2B5EF4-FFF2-40B4-BE49-F238E27FC236}">
                <a16:creationId xmlns:a16="http://schemas.microsoft.com/office/drawing/2014/main" id="{AA4F016F-5648-8F53-5520-29E86D2F7382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9331685" y="4755533"/>
            <a:ext cx="544412" cy="1956500"/>
          </a:xfrm>
          <a:prstGeom prst="bentConnector2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</p:spTree>
    <p:extLst>
      <p:ext uri="{BB962C8B-B14F-4D97-AF65-F5344CB8AC3E}">
        <p14:creationId xmlns:p14="http://schemas.microsoft.com/office/powerpoint/2010/main" val="17641008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3726C8EA7684D4A8C663219EA629CE7" ma:contentTypeVersion="12" ma:contentTypeDescription="Create a new document." ma:contentTypeScope="" ma:versionID="33b6379d76c61263a70da7185fd9f9b6">
  <xsd:schema xmlns:xsd="http://www.w3.org/2001/XMLSchema" xmlns:xs="http://www.w3.org/2001/XMLSchema" xmlns:p="http://schemas.microsoft.com/office/2006/metadata/properties" xmlns:ns2="2c5f5e2f-5335-42fe-adf6-a506dd5cc97c" xmlns:ns3="727a0045-b991-45c4-a3a6-32ef1027fc7d" targetNamespace="http://schemas.microsoft.com/office/2006/metadata/properties" ma:root="true" ma:fieldsID="1ea967df1d433010fea4f19b09031c17" ns2:_="" ns3:_="">
    <xsd:import namespace="2c5f5e2f-5335-42fe-adf6-a506dd5cc97c"/>
    <xsd:import namespace="727a0045-b991-45c4-a3a6-32ef1027fc7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lcf76f155ced4ddcb4097134ff3c332f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5f5e2f-5335-42fe-adf6-a506dd5cc97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c9513c6f-d7d3-4bba-9430-ae338114780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27a0045-b991-45c4-a3a6-32ef1027fc7d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c5f5e2f-5335-42fe-adf6-a506dd5cc97c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265015B9-57C6-4AF2-9CE7-724D9561C6C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c5f5e2f-5335-42fe-adf6-a506dd5cc97c"/>
    <ds:schemaRef ds:uri="727a0045-b991-45c4-a3a6-32ef1027fc7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7BEDAF6-9DBB-47F7-BBF6-959D02A4489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1820DEC-A28B-4F40-9F65-114F3A8EBE48}">
  <ds:schemaRefs>
    <ds:schemaRef ds:uri="http://schemas.openxmlformats.org/package/2006/metadata/core-properties"/>
    <ds:schemaRef ds:uri="http://schemas.microsoft.com/office/2006/metadata/properties"/>
    <ds:schemaRef ds:uri="http://purl.org/dc/dcmitype/"/>
    <ds:schemaRef ds:uri="2c5f5e2f-5335-42fe-adf6-a506dd5cc97c"/>
    <ds:schemaRef ds:uri="http://www.w3.org/XML/1998/namespace"/>
    <ds:schemaRef ds:uri="727a0045-b991-45c4-a3a6-32ef1027fc7d"/>
    <ds:schemaRef ds:uri="http://schemas.microsoft.com/office/2006/documentManagement/types"/>
    <ds:schemaRef ds:uri="http://schemas.microsoft.com/office/infopath/2007/PartnerControls"/>
    <ds:schemaRef ds:uri="http://purl.org/dc/terms/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</TotalTime>
  <Words>410</Words>
  <Application>Microsoft Office PowerPoint</Application>
  <PresentationFormat>Widescreen</PresentationFormat>
  <Paragraphs>65</Paragraphs>
  <Slides>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Georgia</vt:lpstr>
      <vt:lpstr>office theme</vt:lpstr>
      <vt:lpstr>think-cell Slide</vt:lpstr>
      <vt:lpstr>Supplementary File One: Risk stratification tool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Curtis Plate</dc:creator>
  <cp:lastModifiedBy>Alana Delaforce</cp:lastModifiedBy>
  <cp:revision>4</cp:revision>
  <dcterms:created xsi:type="dcterms:W3CDTF">2023-06-07T02:50:44Z</dcterms:created>
  <dcterms:modified xsi:type="dcterms:W3CDTF">2023-06-08T05:28:40Z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0x010100F3726C8EA7684D4A8C663219EA629CE7</vt:lpwstr>
  </property>
  <property fmtid="{D5CDD505-2E9C-101B-9397-08002B2CF9AE}" pid="3" name="MediaServiceImageTags">
    <vt:lpwstr/>
  </property>
  <property fmtid="{D5CDD505-2E9C-101B-9397-08002B2CF9AE}" pid="4" name="MSIP_Label_59e89ba6-b459-43e9-8bd5-7036dc30fb18_Enabled">
    <vt:lpwstr>true</vt:lpwstr>
  </property>
  <property fmtid="{D5CDD505-2E9C-101B-9397-08002B2CF9AE}" pid="5" name="MSIP_Label_59e89ba6-b459-43e9-8bd5-7036dc30fb18_SetDate">
    <vt:lpwstr>2023-06-08T05:03:38Z</vt:lpwstr>
  </property>
  <property fmtid="{D5CDD505-2E9C-101B-9397-08002B2CF9AE}" pid="6" name="MSIP_Label_59e89ba6-b459-43e9-8bd5-7036dc30fb18_Method">
    <vt:lpwstr>Standard</vt:lpwstr>
  </property>
  <property fmtid="{D5CDD505-2E9C-101B-9397-08002B2CF9AE}" pid="7" name="MSIP_Label_59e89ba6-b459-43e9-8bd5-7036dc30fb18_Name">
    <vt:lpwstr>59e89ba6-b459-43e9-8bd5-7036dc30fb18</vt:lpwstr>
  </property>
  <property fmtid="{D5CDD505-2E9C-101B-9397-08002B2CF9AE}" pid="8" name="MSIP_Label_59e89ba6-b459-43e9-8bd5-7036dc30fb18_SiteId">
    <vt:lpwstr>d7b8130b-1a54-46ee-9e09-e4fe7b5cbdf4</vt:lpwstr>
  </property>
  <property fmtid="{D5CDD505-2E9C-101B-9397-08002B2CF9AE}" pid="9" name="MSIP_Label_59e89ba6-b459-43e9-8bd5-7036dc30fb18_ActionId">
    <vt:lpwstr>a38cb9c5-1bbc-46ce-aba4-5e422c5d595a</vt:lpwstr>
  </property>
  <property fmtid="{D5CDD505-2E9C-101B-9397-08002B2CF9AE}" pid="10" name="MSIP_Label_59e89ba6-b459-43e9-8bd5-7036dc30fb18_ContentBits">
    <vt:lpwstr>2</vt:lpwstr>
  </property>
  <property fmtid="{D5CDD505-2E9C-101B-9397-08002B2CF9AE}" pid="11" name="ClassificationContentMarkingFooterLocations">
    <vt:lpwstr>office theme:8</vt:lpwstr>
  </property>
  <property fmtid="{D5CDD505-2E9C-101B-9397-08002B2CF9AE}" pid="12" name="ClassificationContentMarkingFooterText">
    <vt:lpwstr>OFFICIAL</vt:lpwstr>
  </property>
</Properties>
</file>