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6" r:id="rId9"/>
    <p:sldId id="262" r:id="rId10"/>
    <p:sldId id="263" r:id="rId11"/>
    <p:sldId id="264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D30A60-8239-51C7-022D-A7E6CF0D1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FAAC40-2720-0615-F32B-E489970C9A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7418C2-F587-2898-9870-686E30F97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39A10E-6621-412F-A155-E3061ADF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754BDF-E0DD-8284-21CB-BFD0B21F6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2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A605A-53F4-4079-D5D9-90FD50A3A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5204023-F050-260B-56A0-03F427F557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CE397A-8066-703A-DA36-7491A10A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350D04-B641-EB65-1341-4C52D0911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58E202-521E-B4C0-A201-CD49712D7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9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D0EF089-0FBC-6655-D8D1-0C5CE64D4C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D56430-6628-464C-81CF-97704B5875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D92039-8C16-544B-9689-DE2C06AA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272B3E-CE8F-458C-8960-4D4B09A8D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E70A26-C934-1C1B-004D-A74301AF8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1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086B17-7A20-91C2-4E4E-87C5C951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5CB1BA-6E83-9113-AAFE-0C6F69A4D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512A5-93FB-A4BB-3747-308BAE87E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981223-B63D-201A-6E82-166B85EE3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18436F-3F24-F63B-16BB-EB016588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1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8F909A-48AC-C277-5F2E-3F4A1951E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8561A7-079D-3569-3A70-A7D1801C7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DDBDD2-8A72-9E39-0D84-99586BB01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4F7CB3-83FA-81A1-19C0-039F7B2C9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645DC2-619A-2DFC-9805-B6544C33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24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17E6A-0D38-F0DE-ED8F-E08504B99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023E2E-2D37-5329-AF8F-77EC4B889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6312AD-97F1-404C-FE6E-7E8614A5C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186A8A-AB39-717A-23B6-27664D91E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94BA12-BA49-08BA-F5BA-8DF04C757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2B616A-B312-FEF7-2152-027F18BCE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610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81B26B-A0CF-3CD3-06D0-375B43EB2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4A0174-10C0-356B-21AA-546F5B5F2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CC0EBA3-B425-A672-27EA-E17870F6E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BC30796-7E4C-8F8B-43DF-A1DC3A528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98BC63-6B6D-2890-E07E-927862DBC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58A742-B606-5AE1-CDAA-E511A995C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9FB3E4-1ECB-D3E7-E770-9619EAF1D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15C74CC-EF4E-0611-F987-F147A194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31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642832-A52E-4F8B-CA98-4C7E311E8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0258CF-DB1B-D041-1421-3AE64A1A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953A23-278E-2965-EF44-B292CFE0E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C0F175-0D75-D5D3-6213-5DA1E01A5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25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22FE631-2885-F541-AFF9-DA7FA6AB3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A639AAB-1D6E-56C4-C980-70947C1F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87AE84-FD62-FD4D-A555-FCF247F73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26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E2E8B-D3F5-2B88-E517-27B29BA0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79E5A5-059C-8A69-D212-815014C3D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BEEAA4-8CB3-E2BD-921E-8FACBB328F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E0586B-657E-F100-E3F6-4E2478B38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409BCA-F37B-2794-F3FF-6DBFF9076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1D07D4A-2947-43DC-AFBB-3BE2B077A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6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F696E9-65A7-DCF3-63A2-B96B1EB25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E64566A-A4A0-E4AF-3E33-73CB8E2CB3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0491DE-992C-BF4C-9677-A7874202A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660474-443E-E2B5-C2EA-5A2778544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A534BE4-2694-64FB-F6F2-B0578225D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4431EB-0BF9-645E-BFA8-A89C4F1E8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82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7203A6E-BD2A-8D32-FCD3-B7D98D103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754B79-B543-F4B6-49BE-91C913E23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5B2535-9204-9C6D-2A7B-F55EACEDC2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5715B-D47E-4245-844B-D04B4C79A258}" type="datetimeFigureOut">
              <a:rPr lang="zh-CN" altLang="en-US" smtClean="0"/>
              <a:t>2022/12/19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71A095-A9FD-68F8-C5FC-89C88797D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250E5B-2E33-560F-4ACC-B6306930B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51E47-C396-423D-8189-6F357D6B7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09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52196AC4-6B6C-97FD-28B1-22F9A5967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688272"/>
              </p:ext>
            </p:extLst>
          </p:nvPr>
        </p:nvGraphicFramePr>
        <p:xfrm>
          <a:off x="3783013" y="1103313"/>
          <a:ext cx="4624387" cy="465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6" r:id="rId2" imgW="7630556" imgH="7679565" progId="Prism6.Document">
                  <p:embed/>
                </p:oleObj>
              </mc:Choice>
              <mc:Fallback>
                <p:oleObj name="Prism 6" r:id="rId2" imgW="7630556" imgH="7679565" progId="Prism6.Document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C8457F2C-3E81-4EC0-9328-7BE2FF712C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83013" y="1103313"/>
                        <a:ext cx="4624387" cy="465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47C2B4E-A4D6-5364-6A9A-78E76122ECDB}"/>
              </a:ext>
            </a:extLst>
          </p:cNvPr>
          <p:cNvSpPr txBox="1"/>
          <p:nvPr/>
        </p:nvSpPr>
        <p:spPr>
          <a:xfrm>
            <a:off x="3353010" y="89193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(A)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503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C4D7080-E6F2-443D-3E9C-6E9DBBE27770}"/>
              </a:ext>
            </a:extLst>
          </p:cNvPr>
          <p:cNvSpPr txBox="1"/>
          <p:nvPr/>
        </p:nvSpPr>
        <p:spPr>
          <a:xfrm>
            <a:off x="3771089" y="2186848"/>
            <a:ext cx="604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2. Synergistic inhibitory effect of </a:t>
            </a:r>
            <a:r>
              <a:rPr lang="en-US" altLang="zh-CN" sz="12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T-CUS</a:t>
            </a:r>
            <a:r>
              <a:rPr lang="en-US" altLang="zh-CN" sz="1200" u="none" strike="noStrike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245C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with </a:t>
            </a:r>
          </a:p>
          <a:p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CsA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SK-OV-3 cell apoptotic (n = 3,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941BB60-4696-C829-076E-763A0E927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473943"/>
              </p:ext>
            </p:extLst>
          </p:nvPr>
        </p:nvGraphicFramePr>
        <p:xfrm>
          <a:off x="3517900" y="2648513"/>
          <a:ext cx="5156200" cy="1722120"/>
        </p:xfrm>
        <a:graphic>
          <a:graphicData uri="http://schemas.openxmlformats.org/drawingml/2006/table">
            <a:tbl>
              <a:tblPr/>
              <a:tblGrid>
                <a:gridCol w="894683">
                  <a:extLst>
                    <a:ext uri="{9D8B030D-6E8A-4147-A177-3AD203B41FA5}">
                      <a16:colId xmlns:a16="http://schemas.microsoft.com/office/drawing/2014/main" val="2624171540"/>
                    </a:ext>
                  </a:extLst>
                </a:gridCol>
                <a:gridCol w="1153670">
                  <a:extLst>
                    <a:ext uri="{9D8B030D-6E8A-4147-A177-3AD203B41FA5}">
                      <a16:colId xmlns:a16="http://schemas.microsoft.com/office/drawing/2014/main" val="2694328540"/>
                    </a:ext>
                  </a:extLst>
                </a:gridCol>
                <a:gridCol w="1188987">
                  <a:extLst>
                    <a:ext uri="{9D8B030D-6E8A-4147-A177-3AD203B41FA5}">
                      <a16:colId xmlns:a16="http://schemas.microsoft.com/office/drawing/2014/main" val="1163052728"/>
                    </a:ext>
                  </a:extLst>
                </a:gridCol>
                <a:gridCol w="1188987">
                  <a:extLst>
                    <a:ext uri="{9D8B030D-6E8A-4147-A177-3AD203B41FA5}">
                      <a16:colId xmlns:a16="http://schemas.microsoft.com/office/drawing/2014/main" val="2371388812"/>
                    </a:ext>
                  </a:extLst>
                </a:gridCol>
                <a:gridCol w="729873">
                  <a:extLst>
                    <a:ext uri="{9D8B030D-6E8A-4147-A177-3AD203B41FA5}">
                      <a16:colId xmlns:a16="http://schemas.microsoft.com/office/drawing/2014/main" val="196166026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Drug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（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nmol/L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）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Apoptotic rate of SKOV3 cells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Synergistic level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345687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T-CUS</a:t>
                      </a:r>
                      <a:r>
                        <a:rPr lang="en-US" sz="10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7.06±0.13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63977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6.31±0.21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370703"/>
                  </a:ext>
                </a:extLst>
              </a:tr>
              <a:tr h="1676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CsA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10.63±0.15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022234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9.65±0.17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702061"/>
                  </a:ext>
                </a:extLst>
              </a:tr>
              <a:tr h="19812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T-CUS</a:t>
                      </a:r>
                      <a:r>
                        <a:rPr lang="en-US" sz="10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245C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+CsA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0.001+8000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32.63±2.91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,&lt;0.1****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+++++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20700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0.001+16000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24.97±0.69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,&lt;0.1****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+++++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31735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0.01+8000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24.66±0.07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,&lt;0.1****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+++++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408282"/>
                  </a:ext>
                </a:extLst>
              </a:tr>
              <a:tr h="1752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0.01+16000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23.82±1.45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,&lt;0.1****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+++++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80661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7C9A825-B972-C7A5-44CC-8B33C2AF8C74}"/>
              </a:ext>
            </a:extLst>
          </p:cNvPr>
          <p:cNvSpPr txBox="1"/>
          <p:nvPr/>
        </p:nvSpPr>
        <p:spPr>
          <a:xfrm>
            <a:off x="3517900" y="4555299"/>
            <a:ext cx="21547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****: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VS.single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agent,</a:t>
            </a:r>
            <a:r>
              <a:rPr lang="en-US" altLang="zh-CN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&lt;0.0001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05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EC9F591-A1FC-21C3-A985-795A1CA3A784}"/>
              </a:ext>
            </a:extLst>
          </p:cNvPr>
          <p:cNvSpPr txBox="1"/>
          <p:nvPr/>
        </p:nvSpPr>
        <p:spPr>
          <a:xfrm>
            <a:off x="3495941" y="1856252"/>
            <a:ext cx="604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3. Synergistic inhibitory effect of </a:t>
            </a:r>
            <a:r>
              <a:rPr lang="en-US" altLang="zh-CN" sz="12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T-CUS</a:t>
            </a:r>
            <a:r>
              <a:rPr lang="en-US" altLang="zh-CN" sz="1200" u="none" strike="noStrike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245C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with </a:t>
            </a:r>
          </a:p>
          <a:p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CsA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SK-OV-3 cell colony (n = 3,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952DBF8-3D69-14DD-64C1-A318DC879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100873"/>
              </p:ext>
            </p:extLst>
          </p:nvPr>
        </p:nvGraphicFramePr>
        <p:xfrm>
          <a:off x="3495941" y="2440193"/>
          <a:ext cx="5458120" cy="2222166"/>
        </p:xfrm>
        <a:graphic>
          <a:graphicData uri="http://schemas.openxmlformats.org/drawingml/2006/table">
            <a:tbl>
              <a:tblPr/>
              <a:tblGrid>
                <a:gridCol w="878665">
                  <a:extLst>
                    <a:ext uri="{9D8B030D-6E8A-4147-A177-3AD203B41FA5}">
                      <a16:colId xmlns:a16="http://schemas.microsoft.com/office/drawing/2014/main" val="3557391968"/>
                    </a:ext>
                  </a:extLst>
                </a:gridCol>
                <a:gridCol w="624097">
                  <a:extLst>
                    <a:ext uri="{9D8B030D-6E8A-4147-A177-3AD203B41FA5}">
                      <a16:colId xmlns:a16="http://schemas.microsoft.com/office/drawing/2014/main" val="1606546454"/>
                    </a:ext>
                  </a:extLst>
                </a:gridCol>
                <a:gridCol w="1505500">
                  <a:extLst>
                    <a:ext uri="{9D8B030D-6E8A-4147-A177-3AD203B41FA5}">
                      <a16:colId xmlns:a16="http://schemas.microsoft.com/office/drawing/2014/main" val="3995307643"/>
                    </a:ext>
                  </a:extLst>
                </a:gridCol>
                <a:gridCol w="656946">
                  <a:extLst>
                    <a:ext uri="{9D8B030D-6E8A-4147-A177-3AD203B41FA5}">
                      <a16:colId xmlns:a16="http://schemas.microsoft.com/office/drawing/2014/main" val="2378812025"/>
                    </a:ext>
                  </a:extLst>
                </a:gridCol>
                <a:gridCol w="656946">
                  <a:extLst>
                    <a:ext uri="{9D8B030D-6E8A-4147-A177-3AD203B41FA5}">
                      <a16:colId xmlns:a16="http://schemas.microsoft.com/office/drawing/2014/main" val="100092988"/>
                    </a:ext>
                  </a:extLst>
                </a:gridCol>
                <a:gridCol w="1135966">
                  <a:extLst>
                    <a:ext uri="{9D8B030D-6E8A-4147-A177-3AD203B41FA5}">
                      <a16:colId xmlns:a16="http://schemas.microsoft.com/office/drawing/2014/main" val="3559169455"/>
                    </a:ext>
                  </a:extLst>
                </a:gridCol>
              </a:tblGrid>
              <a:tr h="41089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Drug(nmol/L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）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number of </a:t>
                      </a:r>
                    </a:p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colony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IC（%）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Synergistic </a:t>
                      </a:r>
                    </a:p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level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125532"/>
                  </a:ext>
                </a:extLst>
              </a:tr>
              <a:tr h="251566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T-CUS</a:t>
                      </a:r>
                      <a:r>
                        <a:rPr lang="en-US" sz="1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245C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209.5±2.12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42.0±0.6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5659073"/>
                  </a:ext>
                </a:extLst>
              </a:tr>
              <a:tr h="218024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241±2.83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33.3±0.8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251362"/>
                  </a:ext>
                </a:extLst>
              </a:tr>
              <a:tr h="218024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CsA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16000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219±8.49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39.4±2.3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532714"/>
                  </a:ext>
                </a:extLst>
              </a:tr>
              <a:tr h="218024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8000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285.5±7.78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21.0±2.2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013951"/>
                  </a:ext>
                </a:extLst>
              </a:tr>
              <a:tr h="251566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T-CUS</a:t>
                      </a:r>
                      <a:r>
                        <a:rPr lang="en-US" sz="1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245C</a:t>
                      </a:r>
                    </a:p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+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CsA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l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0.01+16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51±1.41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85.9±0.4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0.1766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++++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334014"/>
                  </a:ext>
                </a:extLst>
              </a:tr>
              <a:tr h="218024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0.001+16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109±1.41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69.8±0.4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0.3743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691187"/>
                  </a:ext>
                </a:extLst>
              </a:tr>
              <a:tr h="218024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0.01+8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56±1.41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84.5±0.4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+++++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245198"/>
                  </a:ext>
                </a:extLst>
              </a:tr>
              <a:tr h="218024">
                <a:tc vMerge="1">
                  <a:txBody>
                    <a:bodyPr/>
                    <a:lstStyle/>
                    <a:p>
                      <a:pPr algn="l" fontAlgn="b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0.001+8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99.5±0.71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72.5±0.2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0.1690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++++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270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15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79835A39-DD53-FF50-6ED1-95F7E474B8B7}"/>
              </a:ext>
            </a:extLst>
          </p:cNvPr>
          <p:cNvGrpSpPr/>
          <p:nvPr/>
        </p:nvGrpSpPr>
        <p:grpSpPr>
          <a:xfrm>
            <a:off x="5910603" y="1314418"/>
            <a:ext cx="5675527" cy="3578870"/>
            <a:chOff x="3546294" y="559630"/>
            <a:chExt cx="5675527" cy="357887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8F62374-E893-7170-B0F9-C8B5AECFABCB}"/>
                </a:ext>
              </a:extLst>
            </p:cNvPr>
            <p:cNvSpPr txBox="1"/>
            <p:nvPr/>
          </p:nvSpPr>
          <p:spPr>
            <a:xfrm rot="18022912">
              <a:off x="6580906" y="1332961"/>
              <a:ext cx="2008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T-CUS</a:t>
              </a:r>
              <a:r>
                <a:rPr lang="en-US" altLang="zh-CN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245C</a:t>
              </a:r>
            </a:p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0.01nmol/L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D5A5AD1-0607-9C28-3BF2-F5722CC8BC28}"/>
                </a:ext>
              </a:extLst>
            </p:cNvPr>
            <p:cNvGrpSpPr/>
            <p:nvPr/>
          </p:nvGrpSpPr>
          <p:grpSpPr>
            <a:xfrm>
              <a:off x="3546294" y="608389"/>
              <a:ext cx="5675527" cy="3530111"/>
              <a:chOff x="3546294" y="608389"/>
              <a:chExt cx="5675527" cy="3530111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4124140-82F8-9FBC-EBBC-12CAB2424403}"/>
                  </a:ext>
                </a:extLst>
              </p:cNvPr>
              <p:cNvGrpSpPr/>
              <p:nvPr/>
            </p:nvGrpSpPr>
            <p:grpSpPr>
              <a:xfrm>
                <a:off x="5007788" y="3429000"/>
                <a:ext cx="3639942" cy="709500"/>
                <a:chOff x="4885816" y="3154443"/>
                <a:chExt cx="2420367" cy="332295"/>
              </a:xfrm>
            </p:grpSpPr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145E8439-088E-88F4-1E8D-B83ED7BD1B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951394" y="3212184"/>
                  <a:ext cx="2289212" cy="216817"/>
                </a:xfrm>
                <a:prstGeom prst="rect">
                  <a:avLst/>
                </a:prstGeom>
              </p:spPr>
            </p:pic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7520C596-EB51-18B3-B971-9A622395BCCD}"/>
                    </a:ext>
                  </a:extLst>
                </p:cNvPr>
                <p:cNvSpPr/>
                <p:nvPr/>
              </p:nvSpPr>
              <p:spPr>
                <a:xfrm>
                  <a:off x="4885816" y="3154443"/>
                  <a:ext cx="2420367" cy="3322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AD6D246-7071-CE5D-F97B-A5CFD89AB36E}"/>
                  </a:ext>
                </a:extLst>
              </p:cNvPr>
              <p:cNvGrpSpPr/>
              <p:nvPr/>
            </p:nvGrpSpPr>
            <p:grpSpPr>
              <a:xfrm>
                <a:off x="4643748" y="2473549"/>
                <a:ext cx="4578073" cy="776436"/>
                <a:chOff x="4643748" y="2473549"/>
                <a:chExt cx="3044173" cy="334869"/>
              </a:xfrm>
            </p:grpSpPr>
            <p:pic>
              <p:nvPicPr>
                <p:cNvPr id="15" name="图片 14">
                  <a:extLst>
                    <a:ext uri="{FF2B5EF4-FFF2-40B4-BE49-F238E27FC236}">
                      <a16:creationId xmlns:a16="http://schemas.microsoft.com/office/drawing/2014/main" id="{5A843F1F-3A15-FCD4-A0C2-C8EE6531AC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643748" y="2473549"/>
                  <a:ext cx="3044173" cy="306000"/>
                </a:xfrm>
                <a:prstGeom prst="rect">
                  <a:avLst/>
                </a:prstGeom>
              </p:spPr>
            </p:pic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8813AA4C-E56C-8F17-2CA9-AB6C269049FD}"/>
                    </a:ext>
                  </a:extLst>
                </p:cNvPr>
                <p:cNvSpPr/>
                <p:nvPr/>
              </p:nvSpPr>
              <p:spPr>
                <a:xfrm>
                  <a:off x="4885815" y="2476123"/>
                  <a:ext cx="2420367" cy="3322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3E6603E-E675-595F-265B-53512AB041D8}"/>
                  </a:ext>
                </a:extLst>
              </p:cNvPr>
              <p:cNvSpPr txBox="1"/>
              <p:nvPr/>
            </p:nvSpPr>
            <p:spPr>
              <a:xfrm>
                <a:off x="4265439" y="3645250"/>
                <a:ext cx="61587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β-actin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353361C-39D1-E128-2A3E-C8B04179A74D}"/>
                  </a:ext>
                </a:extLst>
              </p:cNvPr>
              <p:cNvSpPr txBox="1"/>
              <p:nvPr/>
            </p:nvSpPr>
            <p:spPr>
              <a:xfrm>
                <a:off x="3546294" y="2689798"/>
                <a:ext cx="136287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Cleaved Caspase-3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EED37EC-911C-79C2-95A9-65CF131A7C1E}"/>
                  </a:ext>
                </a:extLst>
              </p:cNvPr>
              <p:cNvSpPr txBox="1"/>
              <p:nvPr/>
            </p:nvSpPr>
            <p:spPr>
              <a:xfrm rot="18126111">
                <a:off x="5159968" y="1839787"/>
                <a:ext cx="10830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418958A-77D6-D448-247C-2C9972937293}"/>
                  </a:ext>
                </a:extLst>
              </p:cNvPr>
              <p:cNvSpPr txBox="1"/>
              <p:nvPr/>
            </p:nvSpPr>
            <p:spPr>
              <a:xfrm rot="18092769">
                <a:off x="5663237" y="1783374"/>
                <a:ext cx="15335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CsA</a:t>
                </a:r>
                <a:endPara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8000nmol/L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BACEF85-6229-F788-C190-3E6CA9D3F2B9}"/>
                  </a:ext>
                </a:extLst>
              </p:cNvPr>
              <p:cNvSpPr txBox="1"/>
              <p:nvPr/>
            </p:nvSpPr>
            <p:spPr>
              <a:xfrm rot="18167866">
                <a:off x="7398878" y="1350402"/>
                <a:ext cx="19456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CsA+T-CUS</a:t>
                </a:r>
                <a:r>
                  <a:rPr lang="en-US" altLang="zh-CN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245C</a:t>
                </a:r>
              </a:p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8000+0.01nmol/L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D54AD1B-F29D-1AEC-1EEE-9AE29416EE45}"/>
              </a:ext>
            </a:extLst>
          </p:cNvPr>
          <p:cNvGrpSpPr/>
          <p:nvPr/>
        </p:nvGrpSpPr>
        <p:grpSpPr>
          <a:xfrm>
            <a:off x="872975" y="560572"/>
            <a:ext cx="4578992" cy="5768028"/>
            <a:chOff x="866548" y="0"/>
            <a:chExt cx="4578992" cy="576802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4A0CA01-4771-18EC-7D05-D75F8D324A3F}"/>
                </a:ext>
              </a:extLst>
            </p:cNvPr>
            <p:cNvGrpSpPr/>
            <p:nvPr/>
          </p:nvGrpSpPr>
          <p:grpSpPr>
            <a:xfrm>
              <a:off x="1764555" y="0"/>
              <a:ext cx="3680985" cy="5768028"/>
              <a:chOff x="1608739" y="-656603"/>
              <a:chExt cx="3680985" cy="5768028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B66D6952-3091-2710-B343-3E461502A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8739" y="1240935"/>
                <a:ext cx="3680985" cy="3870490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A84E56E-D098-59CF-3CFB-DA924C9609BB}"/>
                  </a:ext>
                </a:extLst>
              </p:cNvPr>
              <p:cNvSpPr txBox="1"/>
              <p:nvPr/>
            </p:nvSpPr>
            <p:spPr>
              <a:xfrm rot="18199461">
                <a:off x="1682684" y="810153"/>
                <a:ext cx="62228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marker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F4E8B38-6B89-CB08-2C53-10B0C5570915}"/>
                  </a:ext>
                </a:extLst>
              </p:cNvPr>
              <p:cNvSpPr txBox="1"/>
              <p:nvPr/>
            </p:nvSpPr>
            <p:spPr>
              <a:xfrm rot="18167866">
                <a:off x="1840804" y="170112"/>
                <a:ext cx="19456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CsA+T-CUS</a:t>
                </a:r>
                <a:r>
                  <a:rPr lang="en-US" altLang="zh-CN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245C</a:t>
                </a:r>
              </a:p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8000+0.01nmol/L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09E6E3D-4F47-C5B8-D7E5-DD147A23DC85}"/>
                  </a:ext>
                </a:extLst>
              </p:cNvPr>
              <p:cNvSpPr txBox="1"/>
              <p:nvPr/>
            </p:nvSpPr>
            <p:spPr>
              <a:xfrm rot="18022912">
                <a:off x="2448388" y="116728"/>
                <a:ext cx="20083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T-CUS</a:t>
                </a:r>
                <a:r>
                  <a:rPr lang="en-US" altLang="zh-CN" sz="12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245C</a:t>
                </a:r>
              </a:p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0.01nmol/L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DC29064-B572-402D-BF4B-5E73B8FDD29D}"/>
                  </a:ext>
                </a:extLst>
              </p:cNvPr>
              <p:cNvSpPr txBox="1"/>
              <p:nvPr/>
            </p:nvSpPr>
            <p:spPr>
              <a:xfrm rot="18092769">
                <a:off x="2922012" y="543397"/>
                <a:ext cx="15335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CsA</a:t>
                </a:r>
                <a:endPara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8000nmol/L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DED9530-629E-D066-8C07-805FFD978A75}"/>
                  </a:ext>
                </a:extLst>
              </p:cNvPr>
              <p:cNvSpPr txBox="1"/>
              <p:nvPr/>
            </p:nvSpPr>
            <p:spPr>
              <a:xfrm rot="18126111">
                <a:off x="3746565" y="640303"/>
                <a:ext cx="10830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control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CA3C42-0A66-A083-9680-D47D1C51DFA0}"/>
                </a:ext>
              </a:extLst>
            </p:cNvPr>
            <p:cNvSpPr txBox="1"/>
            <p:nvPr/>
          </p:nvSpPr>
          <p:spPr>
            <a:xfrm>
              <a:off x="968361" y="1941328"/>
              <a:ext cx="5693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100bp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331C86B-B8B4-EB98-C1F5-E884F103E427}"/>
                </a:ext>
              </a:extLst>
            </p:cNvPr>
            <p:cNvSpPr txBox="1"/>
            <p:nvPr/>
          </p:nvSpPr>
          <p:spPr>
            <a:xfrm>
              <a:off x="971836" y="3253435"/>
              <a:ext cx="5693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500bp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B641DC0-2B57-F202-5D3E-B23041DFDDEA}"/>
                </a:ext>
              </a:extLst>
            </p:cNvPr>
            <p:cNvSpPr txBox="1"/>
            <p:nvPr/>
          </p:nvSpPr>
          <p:spPr>
            <a:xfrm>
              <a:off x="866548" y="440954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3000bp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76691B85-412F-C334-7EFA-BC84685764AA}"/>
                </a:ext>
              </a:extLst>
            </p:cNvPr>
            <p:cNvCxnSpPr>
              <a:cxnSpLocks/>
            </p:cNvCxnSpPr>
            <p:nvPr/>
          </p:nvCxnSpPr>
          <p:spPr>
            <a:xfrm>
              <a:off x="1446915" y="2096617"/>
              <a:ext cx="20112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>
              <a:extLst>
                <a:ext uri="{FF2B5EF4-FFF2-40B4-BE49-F238E27FC236}">
                  <a16:creationId xmlns:a16="http://schemas.microsoft.com/office/drawing/2014/main" id="{EB848CA5-40CF-9CDC-7554-27FA2A4DC32E}"/>
                </a:ext>
              </a:extLst>
            </p:cNvPr>
            <p:cNvCxnSpPr>
              <a:cxnSpLocks/>
            </p:cNvCxnSpPr>
            <p:nvPr/>
          </p:nvCxnSpPr>
          <p:spPr>
            <a:xfrm>
              <a:off x="1453889" y="3402645"/>
              <a:ext cx="20112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83FD6575-98F9-892D-3DE7-0EEB954780EF}"/>
                </a:ext>
              </a:extLst>
            </p:cNvPr>
            <p:cNvCxnSpPr>
              <a:cxnSpLocks/>
            </p:cNvCxnSpPr>
            <p:nvPr/>
          </p:nvCxnSpPr>
          <p:spPr>
            <a:xfrm>
              <a:off x="1421722" y="4567502"/>
              <a:ext cx="20112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0087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2697CD-6581-6CFB-9A47-1A86934030D8}"/>
              </a:ext>
            </a:extLst>
          </p:cNvPr>
          <p:cNvGrpSpPr/>
          <p:nvPr/>
        </p:nvGrpSpPr>
        <p:grpSpPr>
          <a:xfrm>
            <a:off x="1439694" y="682204"/>
            <a:ext cx="9081144" cy="4426074"/>
            <a:chOff x="1439694" y="682204"/>
            <a:chExt cx="9081144" cy="442607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63815B9-9F1A-B182-B67F-19EA70DE1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7487" y="682204"/>
              <a:ext cx="2834940" cy="442607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B69C9E6-8CAA-D92A-8492-B37928D41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07266" y="682204"/>
              <a:ext cx="4813572" cy="302656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B309C9D-A48E-B9A2-5B47-04AD50CD4C0C}"/>
                </a:ext>
              </a:extLst>
            </p:cNvPr>
            <p:cNvSpPr txBox="1"/>
            <p:nvPr/>
          </p:nvSpPr>
          <p:spPr>
            <a:xfrm>
              <a:off x="1439694" y="1595336"/>
              <a:ext cx="3978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9C31552-E236-9669-FF7E-134E15598EB7}"/>
                </a:ext>
              </a:extLst>
            </p:cNvPr>
            <p:cNvSpPr txBox="1"/>
            <p:nvPr/>
          </p:nvSpPr>
          <p:spPr>
            <a:xfrm>
              <a:off x="5512341" y="1595335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B20200E-E705-3152-8CB4-814B8B35757F}"/>
              </a:ext>
            </a:extLst>
          </p:cNvPr>
          <p:cNvSpPr txBox="1"/>
          <p:nvPr/>
        </p:nvSpPr>
        <p:spPr>
          <a:xfrm>
            <a:off x="1293042" y="2121467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100bp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C0A7B2F-C7D3-B0EC-C236-0A7DA0991099}"/>
              </a:ext>
            </a:extLst>
          </p:cNvPr>
          <p:cNvSpPr txBox="1"/>
          <p:nvPr/>
        </p:nvSpPr>
        <p:spPr>
          <a:xfrm>
            <a:off x="1296517" y="3132013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500bp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E6C8594-B1EB-D807-8D82-A258DCB06A17}"/>
              </a:ext>
            </a:extLst>
          </p:cNvPr>
          <p:cNvSpPr txBox="1"/>
          <p:nvPr/>
        </p:nvSpPr>
        <p:spPr>
          <a:xfrm>
            <a:off x="1191229" y="402548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3000bp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81F957C6-FFD6-0A94-9920-FB4FF846B568}"/>
              </a:ext>
            </a:extLst>
          </p:cNvPr>
          <p:cNvCxnSpPr>
            <a:cxnSpLocks/>
          </p:cNvCxnSpPr>
          <p:nvPr/>
        </p:nvCxnSpPr>
        <p:spPr>
          <a:xfrm>
            <a:off x="1771596" y="2276756"/>
            <a:ext cx="20112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3BD7825C-F901-9942-E525-81C3793C2C87}"/>
              </a:ext>
            </a:extLst>
          </p:cNvPr>
          <p:cNvCxnSpPr>
            <a:cxnSpLocks/>
          </p:cNvCxnSpPr>
          <p:nvPr/>
        </p:nvCxnSpPr>
        <p:spPr>
          <a:xfrm>
            <a:off x="1778570" y="3281223"/>
            <a:ext cx="20112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D53EDD2B-AAFD-232C-212E-FCC779C85419}"/>
              </a:ext>
            </a:extLst>
          </p:cNvPr>
          <p:cNvCxnSpPr>
            <a:cxnSpLocks/>
          </p:cNvCxnSpPr>
          <p:nvPr/>
        </p:nvCxnSpPr>
        <p:spPr>
          <a:xfrm>
            <a:off x="1746403" y="4183436"/>
            <a:ext cx="20112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376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277646F-1AAC-E71B-96F2-36CEDD8ED3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713748"/>
              </p:ext>
            </p:extLst>
          </p:nvPr>
        </p:nvGraphicFramePr>
        <p:xfrm>
          <a:off x="3629025" y="1079500"/>
          <a:ext cx="4933950" cy="511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6" r:id="rId2" imgW="6738499" imgH="6983027" progId="Prism6.Document">
                  <p:embed/>
                </p:oleObj>
              </mc:Choice>
              <mc:Fallback>
                <p:oleObj name="Prism 6" r:id="rId2" imgW="6738499" imgH="6983027" progId="Prism6.Document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F9C0E6E1-19D8-4E5B-86C5-9ADC2D7944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29025" y="1079500"/>
                        <a:ext cx="4933950" cy="511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81FE8244-3AAE-EA30-B69A-84179317B741}"/>
              </a:ext>
            </a:extLst>
          </p:cNvPr>
          <p:cNvSpPr txBox="1"/>
          <p:nvPr/>
        </p:nvSpPr>
        <p:spPr>
          <a:xfrm>
            <a:off x="3353010" y="891938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(B)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220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5AA582-4416-41F9-E6B2-438BA0794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789" y="1076604"/>
            <a:ext cx="7776797" cy="353310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770350-262D-DCC5-39FB-5941C3A769BB}"/>
              </a:ext>
            </a:extLst>
          </p:cNvPr>
          <p:cNvSpPr txBox="1"/>
          <p:nvPr/>
        </p:nvSpPr>
        <p:spPr>
          <a:xfrm>
            <a:off x="3353010" y="891938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(C)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3795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B53EE8C0-413A-FF93-8D25-67277AB3C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018" y="1076603"/>
            <a:ext cx="7305368" cy="355291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2DE20642-EE62-C36A-9EDC-0F98B46D1798}"/>
              </a:ext>
            </a:extLst>
          </p:cNvPr>
          <p:cNvSpPr txBox="1"/>
          <p:nvPr/>
        </p:nvSpPr>
        <p:spPr>
          <a:xfrm>
            <a:off x="3353010" y="891938"/>
            <a:ext cx="47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(D)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7274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1F8B2019-1C1B-09AE-86B4-735F3DBC35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433870"/>
              </p:ext>
            </p:extLst>
          </p:nvPr>
        </p:nvGraphicFramePr>
        <p:xfrm>
          <a:off x="3570377" y="1082675"/>
          <a:ext cx="4574382" cy="516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6" r:id="rId2" imgW="6231068" imgH="7030207" progId="Prism6.Document">
                  <p:embed/>
                </p:oleObj>
              </mc:Choice>
              <mc:Fallback>
                <p:oleObj name="Prism 6" r:id="rId2" imgW="6231068" imgH="7030207" progId="Prism6.Document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E222C215-AFBD-43C1-8186-5250235626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70377" y="1082675"/>
                        <a:ext cx="4574382" cy="516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98B7ECC5-13FF-CB16-8E11-0BEC5AAFA6E5}"/>
              </a:ext>
            </a:extLst>
          </p:cNvPr>
          <p:cNvSpPr txBox="1"/>
          <p:nvPr/>
        </p:nvSpPr>
        <p:spPr>
          <a:xfrm>
            <a:off x="3353010" y="891938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(E)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901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D3F3631E-D8E1-21F6-F241-D41EE20CB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29632"/>
              </p:ext>
            </p:extLst>
          </p:nvPr>
        </p:nvGraphicFramePr>
        <p:xfrm>
          <a:off x="3851275" y="809625"/>
          <a:ext cx="5384800" cy="523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6" r:id="rId2" imgW="8069561" imgH="7848837" progId="Prism6.Document">
                  <p:embed/>
                </p:oleObj>
              </mc:Choice>
              <mc:Fallback>
                <p:oleObj name="Prism 6" r:id="rId2" imgW="8069561" imgH="7848837" progId="Prism6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1275" y="809625"/>
                        <a:ext cx="5384800" cy="523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903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FE873F9-B547-7BDD-443B-3DF6E99228D2}"/>
              </a:ext>
            </a:extLst>
          </p:cNvPr>
          <p:cNvGrpSpPr/>
          <p:nvPr/>
        </p:nvGrpSpPr>
        <p:grpSpPr>
          <a:xfrm>
            <a:off x="357507" y="277935"/>
            <a:ext cx="9069103" cy="6551447"/>
            <a:chOff x="357507" y="277935"/>
            <a:chExt cx="9069103" cy="655144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C27AECA-9F57-56CF-D4B5-C2B233BAC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630" y="359426"/>
              <a:ext cx="2930248" cy="2880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E92E48E-92D5-6E8E-96FF-B196F9C02436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6344" y="359426"/>
              <a:ext cx="2930400" cy="28800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92445D1-FD58-A751-BA78-29CE218F0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6630" y="3239425"/>
              <a:ext cx="7905344" cy="3589957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A79BFBB-D743-1E2B-1007-DAB186D9C91B}"/>
                </a:ext>
              </a:extLst>
            </p:cNvPr>
            <p:cNvSpPr txBox="1"/>
            <p:nvPr/>
          </p:nvSpPr>
          <p:spPr>
            <a:xfrm>
              <a:off x="363233" y="277935"/>
              <a:ext cx="3978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4067AE-0F93-E21E-7DCB-CBDA89CA43EE}"/>
                </a:ext>
              </a:extLst>
            </p:cNvPr>
            <p:cNvSpPr txBox="1"/>
            <p:nvPr/>
          </p:nvSpPr>
          <p:spPr>
            <a:xfrm>
              <a:off x="3351240" y="277935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4C2D53-8118-5AA3-3E77-B91344A4FF63}"/>
                </a:ext>
              </a:extLst>
            </p:cNvPr>
            <p:cNvSpPr txBox="1"/>
            <p:nvPr/>
          </p:nvSpPr>
          <p:spPr>
            <a:xfrm>
              <a:off x="357507" y="2900872"/>
              <a:ext cx="3978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(D)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581257D-A281-1535-69BC-127932D36289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96210" y="359424"/>
              <a:ext cx="2930400" cy="288000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38EFC48-5377-D520-00C9-3439E4C4A3C1}"/>
                </a:ext>
              </a:extLst>
            </p:cNvPr>
            <p:cNvSpPr txBox="1"/>
            <p:nvPr/>
          </p:nvSpPr>
          <p:spPr>
            <a:xfrm>
              <a:off x="6331231" y="277935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863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1F8FB27-08E5-0039-3D37-98531A0814CA}"/>
              </a:ext>
            </a:extLst>
          </p:cNvPr>
          <p:cNvGrpSpPr/>
          <p:nvPr/>
        </p:nvGrpSpPr>
        <p:grpSpPr>
          <a:xfrm>
            <a:off x="1957664" y="1289610"/>
            <a:ext cx="8099725" cy="3328990"/>
            <a:chOff x="945988" y="443304"/>
            <a:chExt cx="8099725" cy="332899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AEC4597-5953-0C72-CC4C-7B2F284E9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371" y="627971"/>
              <a:ext cx="4624854" cy="224492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285DB1F-0AD1-9597-B08A-50CA42D31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443304"/>
              <a:ext cx="2949713" cy="332899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F0E157B-A463-04EB-DE1B-4126F3D0EA7C}"/>
                </a:ext>
              </a:extLst>
            </p:cNvPr>
            <p:cNvSpPr txBox="1"/>
            <p:nvPr/>
          </p:nvSpPr>
          <p:spPr>
            <a:xfrm>
              <a:off x="945988" y="443304"/>
              <a:ext cx="3978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61E2CB2-55E8-D939-AE07-4A0CF9E6465E}"/>
                </a:ext>
              </a:extLst>
            </p:cNvPr>
            <p:cNvSpPr txBox="1"/>
            <p:nvPr/>
          </p:nvSpPr>
          <p:spPr>
            <a:xfrm>
              <a:off x="5776609" y="446018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138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7B81FDB-C5BE-D69F-6073-4B83599BA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153534"/>
              </p:ext>
            </p:extLst>
          </p:nvPr>
        </p:nvGraphicFramePr>
        <p:xfrm>
          <a:off x="4212750" y="1728670"/>
          <a:ext cx="4051300" cy="3086100"/>
        </p:xfrm>
        <a:graphic>
          <a:graphicData uri="http://schemas.openxmlformats.org/drawingml/2006/table">
            <a:tbl>
              <a:tblPr/>
              <a:tblGrid>
                <a:gridCol w="758084">
                  <a:extLst>
                    <a:ext uri="{9D8B030D-6E8A-4147-A177-3AD203B41FA5}">
                      <a16:colId xmlns:a16="http://schemas.microsoft.com/office/drawing/2014/main" val="3353272276"/>
                    </a:ext>
                  </a:extLst>
                </a:gridCol>
                <a:gridCol w="778616">
                  <a:extLst>
                    <a:ext uri="{9D8B030D-6E8A-4147-A177-3AD203B41FA5}">
                      <a16:colId xmlns:a16="http://schemas.microsoft.com/office/drawing/2014/main" val="2583099739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127787392"/>
                    </a:ext>
                  </a:extLst>
                </a:gridCol>
                <a:gridCol w="655133">
                  <a:extLst>
                    <a:ext uri="{9D8B030D-6E8A-4147-A177-3AD203B41FA5}">
                      <a16:colId xmlns:a16="http://schemas.microsoft.com/office/drawing/2014/main" val="1643775369"/>
                    </a:ext>
                  </a:extLst>
                </a:gridCol>
                <a:gridCol w="919667">
                  <a:extLst>
                    <a:ext uri="{9D8B030D-6E8A-4147-A177-3AD203B41FA5}">
                      <a16:colId xmlns:a16="http://schemas.microsoft.com/office/drawing/2014/main" val="224302914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CsA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（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µmol/L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）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T-CUS</a:t>
                      </a:r>
                    </a:p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（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nmol/L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）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Inhibitory</a:t>
                      </a:r>
                    </a:p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rate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（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%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）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Synergistic level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61784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3.69±0.51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0.8579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3579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17.95±0.25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0.5631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73941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37.82±10.97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0.6934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36607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81.95±8.16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0.4017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33230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85.89±5.25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1.7564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16285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17.59±3.50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0.8131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144052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27.69±1.88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0.7447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95564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45.95±7.46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0.7780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00324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83.76±7.43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0.5092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47706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88.37±4.60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1.4541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31431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57.46±12.37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0.9164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51930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63.07±13.99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0.8624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63166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78.02±12.22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0.7191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79099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93.02±3.87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0.5144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9711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95.17±2.71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0.7215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++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05898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6427A07D-A2F8-789E-C227-75AD7ED471D6}"/>
              </a:ext>
            </a:extLst>
          </p:cNvPr>
          <p:cNvSpPr txBox="1"/>
          <p:nvPr/>
        </p:nvSpPr>
        <p:spPr>
          <a:xfrm>
            <a:off x="4017224" y="1267005"/>
            <a:ext cx="604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1. Synergistic inhibitory effect of </a:t>
            </a:r>
            <a:r>
              <a:rPr lang="en-US" altLang="zh-CN" sz="120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T-CUS</a:t>
            </a:r>
            <a:r>
              <a:rPr lang="en-US" altLang="zh-CN" sz="1200" u="none" strike="noStrike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245C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with </a:t>
            </a:r>
          </a:p>
          <a:p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CsA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SK-OV-3 cell proliferation (n = 3,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754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366</Words>
  <Application>Microsoft Office PowerPoint</Application>
  <PresentationFormat>宽屏</PresentationFormat>
  <Paragraphs>205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Times New Roman</vt:lpstr>
      <vt:lpstr>Office 主题​​</vt:lpstr>
      <vt:lpstr>Prism 6</vt:lpstr>
      <vt:lpstr>GraphPad Prism 6 Project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慧龙</dc:creator>
  <cp:lastModifiedBy>谢 慧龙</cp:lastModifiedBy>
  <cp:revision>6</cp:revision>
  <dcterms:created xsi:type="dcterms:W3CDTF">2022-05-05T02:58:35Z</dcterms:created>
  <dcterms:modified xsi:type="dcterms:W3CDTF">2022-12-19T09:08:25Z</dcterms:modified>
</cp:coreProperties>
</file>