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
  </p:notesMasterIdLst>
  <p:sldIdLst>
    <p:sldId id="260" r:id="rId2"/>
    <p:sldId id="277" r:id="rId3"/>
    <p:sldId id="278" r:id="rId4"/>
  </p:sldIdLst>
  <p:sldSz cx="6858000" cy="9144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57"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00B050"/>
    <a:srgbClr val="00CD00"/>
    <a:srgbClr val="249256"/>
    <a:srgbClr val="595998"/>
    <a:srgbClr val="FF6BFF"/>
    <a:srgbClr val="191970"/>
    <a:srgbClr val="01665E"/>
    <a:srgbClr val="6565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72" autoAdjust="0"/>
    <p:restoredTop sz="93906" autoAdjust="0"/>
  </p:normalViewPr>
  <p:slideViewPr>
    <p:cSldViewPr snapToGrid="0" showGuides="1">
      <p:cViewPr varScale="1">
        <p:scale>
          <a:sx n="67" d="100"/>
          <a:sy n="67" d="100"/>
        </p:scale>
        <p:origin x="2525" y="77"/>
      </p:cViewPr>
      <p:guideLst>
        <p:guide orient="horz" pos="2857"/>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86BBDAC7-DBB7-4FEE-8F71-48DD2E3613A2}" type="datetimeFigureOut">
              <a:rPr kumimoji="1" lang="ja-JP" altLang="en-US" smtClean="0"/>
              <a:t>2023/5/24</a:t>
            </a:fld>
            <a:endParaRPr kumimoji="1" lang="ja-JP" altLang="en-US"/>
          </a:p>
        </p:txBody>
      </p:sp>
      <p:sp>
        <p:nvSpPr>
          <p:cNvPr id="4" name="スライド イメージ プレースホルダー 3"/>
          <p:cNvSpPr>
            <a:spLocks noGrp="1" noRot="1" noChangeAspect="1"/>
          </p:cNvSpPr>
          <p:nvPr>
            <p:ph type="sldImg" idx="2"/>
          </p:nvPr>
        </p:nvSpPr>
        <p:spPr>
          <a:xfrm>
            <a:off x="2146300" y="1243013"/>
            <a:ext cx="25146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2AC0CF20-00AB-4FA0-8567-B9CCAFA02441}" type="slidenum">
              <a:rPr kumimoji="1" lang="ja-JP" altLang="en-US" smtClean="0"/>
              <a:t>‹#›</a:t>
            </a:fld>
            <a:endParaRPr kumimoji="1" lang="ja-JP" altLang="en-US"/>
          </a:p>
        </p:txBody>
      </p:sp>
    </p:spTree>
    <p:extLst>
      <p:ext uri="{BB962C8B-B14F-4D97-AF65-F5344CB8AC3E}">
        <p14:creationId xmlns:p14="http://schemas.microsoft.com/office/powerpoint/2010/main" val="102102431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46300" y="1243013"/>
            <a:ext cx="251460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AC0CF20-00AB-4FA0-8567-B9CCAFA02441}" type="slidenum">
              <a:rPr kumimoji="1" lang="ja-JP" altLang="en-US" smtClean="0"/>
              <a:t>2</a:t>
            </a:fld>
            <a:endParaRPr kumimoji="1" lang="ja-JP" altLang="en-US"/>
          </a:p>
        </p:txBody>
      </p:sp>
    </p:spTree>
    <p:extLst>
      <p:ext uri="{BB962C8B-B14F-4D97-AF65-F5344CB8AC3E}">
        <p14:creationId xmlns:p14="http://schemas.microsoft.com/office/powerpoint/2010/main" val="952909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46300" y="1243013"/>
            <a:ext cx="251460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2AC0CF20-00AB-4FA0-8567-B9CCAFA02441}" type="slidenum">
              <a:rPr kumimoji="1" lang="ja-JP" altLang="en-US" smtClean="0"/>
              <a:t>3</a:t>
            </a:fld>
            <a:endParaRPr kumimoji="1" lang="ja-JP" altLang="en-US"/>
          </a:p>
        </p:txBody>
      </p:sp>
    </p:spTree>
    <p:extLst>
      <p:ext uri="{BB962C8B-B14F-4D97-AF65-F5344CB8AC3E}">
        <p14:creationId xmlns:p14="http://schemas.microsoft.com/office/powerpoint/2010/main" val="11354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5"/>
            <a:ext cx="5829300" cy="3183467"/>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421133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246130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8" y="486835"/>
            <a:ext cx="1478756" cy="77491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9" y="486835"/>
            <a:ext cx="4350544" cy="77491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397902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527801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7" y="2279654"/>
            <a:ext cx="5915025" cy="3803649"/>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7" y="6119288"/>
            <a:ext cx="5915025" cy="2000249"/>
          </a:xfrm>
        </p:spPr>
        <p:txBody>
          <a:bodyPr/>
          <a:lstStyle>
            <a:lvl1pPr marL="0" indent="0">
              <a:buNone/>
              <a:defRPr sz="1800">
                <a:solidFill>
                  <a:schemeClr val="tx1"/>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2224774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1384562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2" y="486837"/>
            <a:ext cx="5915025" cy="176741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241552"/>
            <a:ext cx="2901255" cy="1098549"/>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340100"/>
            <a:ext cx="2901255"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4" y="2241552"/>
            <a:ext cx="2915543" cy="1098549"/>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4" y="3340100"/>
            <a:ext cx="2915543" cy="491278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175737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2550599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377181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4" y="1316570"/>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4220189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4" y="1316570"/>
            <a:ext cx="3471863" cy="6498167"/>
          </a:xfrm>
        </p:spPr>
        <p:txBody>
          <a:bodyPr anchor="t"/>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1C55A2-51D5-4C75-80C6-C1D96BD79845}" type="datetimeFigureOut">
              <a:rPr kumimoji="1" lang="ja-JP" altLang="en-US" smtClean="0"/>
              <a:t>2023/5/24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99799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7"/>
            <a:ext cx="5915025" cy="176741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8475137"/>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D01C55A2-51D5-4C75-80C6-C1D96BD79845}" type="datetimeFigureOut">
              <a:rPr kumimoji="1" lang="ja-JP" altLang="en-US" smtClean="0"/>
              <a:t>2023/5/24</a:t>
            </a:fld>
            <a:endParaRPr kumimoji="1" lang="ja-JP" altLang="en-US"/>
          </a:p>
        </p:txBody>
      </p:sp>
      <p:sp>
        <p:nvSpPr>
          <p:cNvPr id="5" name="Footer Placeholder 4"/>
          <p:cNvSpPr>
            <a:spLocks noGrp="1"/>
          </p:cNvSpPr>
          <p:nvPr>
            <p:ph type="ftr" sz="quarter" idx="3"/>
          </p:nvPr>
        </p:nvSpPr>
        <p:spPr>
          <a:xfrm>
            <a:off x="2271713" y="8475137"/>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8475137"/>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B81D8A4A-6198-464F-92A6-2C257027E163}" type="slidenum">
              <a:rPr kumimoji="1" lang="ja-JP" altLang="en-US" smtClean="0"/>
              <a:t>‹#›</a:t>
            </a:fld>
            <a:endParaRPr kumimoji="1" lang="ja-JP" altLang="en-US"/>
          </a:p>
        </p:txBody>
      </p:sp>
    </p:spTree>
    <p:extLst>
      <p:ext uri="{BB962C8B-B14F-4D97-AF65-F5344CB8AC3E}">
        <p14:creationId xmlns:p14="http://schemas.microsoft.com/office/powerpoint/2010/main" val="31250181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783"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kumimoji="1"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kumimoji="1"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kumimoji="1"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kumimoji="1"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kumimoji="1"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kumimoji="1"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kumimoji="1" sz="1351" kern="1200">
          <a:solidFill>
            <a:schemeClr val="tx1"/>
          </a:solidFill>
          <a:latin typeface="+mn-lt"/>
          <a:ea typeface="+mn-ea"/>
          <a:cs typeface="+mn-cs"/>
        </a:defRPr>
      </a:lvl9pPr>
    </p:bodyStyle>
    <p:otherStyle>
      <a:defPPr>
        <a:defRPr lang="en-US"/>
      </a:defPPr>
      <a:lvl1pPr marL="0" algn="l" defTabSz="685783" rtl="0" eaLnBrk="1" latinLnBrk="0" hangingPunct="1">
        <a:defRPr kumimoji="1" sz="1351" kern="1200">
          <a:solidFill>
            <a:schemeClr val="tx1"/>
          </a:solidFill>
          <a:latin typeface="+mn-lt"/>
          <a:ea typeface="+mn-ea"/>
          <a:cs typeface="+mn-cs"/>
        </a:defRPr>
      </a:lvl1pPr>
      <a:lvl2pPr marL="342891" algn="l" defTabSz="685783" rtl="0" eaLnBrk="1" latinLnBrk="0" hangingPunct="1">
        <a:defRPr kumimoji="1" sz="1351" kern="1200">
          <a:solidFill>
            <a:schemeClr val="tx1"/>
          </a:solidFill>
          <a:latin typeface="+mn-lt"/>
          <a:ea typeface="+mn-ea"/>
          <a:cs typeface="+mn-cs"/>
        </a:defRPr>
      </a:lvl2pPr>
      <a:lvl3pPr marL="685783" algn="l" defTabSz="685783" rtl="0" eaLnBrk="1" latinLnBrk="0" hangingPunct="1">
        <a:defRPr kumimoji="1" sz="1351" kern="1200">
          <a:solidFill>
            <a:schemeClr val="tx1"/>
          </a:solidFill>
          <a:latin typeface="+mn-lt"/>
          <a:ea typeface="+mn-ea"/>
          <a:cs typeface="+mn-cs"/>
        </a:defRPr>
      </a:lvl3pPr>
      <a:lvl4pPr marL="1028674" algn="l" defTabSz="685783" rtl="0" eaLnBrk="1" latinLnBrk="0" hangingPunct="1">
        <a:defRPr kumimoji="1" sz="1351" kern="1200">
          <a:solidFill>
            <a:schemeClr val="tx1"/>
          </a:solidFill>
          <a:latin typeface="+mn-lt"/>
          <a:ea typeface="+mn-ea"/>
          <a:cs typeface="+mn-cs"/>
        </a:defRPr>
      </a:lvl4pPr>
      <a:lvl5pPr marL="1371566" algn="l" defTabSz="685783" rtl="0" eaLnBrk="1" latinLnBrk="0" hangingPunct="1">
        <a:defRPr kumimoji="1" sz="1351" kern="1200">
          <a:solidFill>
            <a:schemeClr val="tx1"/>
          </a:solidFill>
          <a:latin typeface="+mn-lt"/>
          <a:ea typeface="+mn-ea"/>
          <a:cs typeface="+mn-cs"/>
        </a:defRPr>
      </a:lvl5pPr>
      <a:lvl6pPr marL="1714457" algn="l" defTabSz="685783" rtl="0" eaLnBrk="1" latinLnBrk="0" hangingPunct="1">
        <a:defRPr kumimoji="1" sz="1351" kern="1200">
          <a:solidFill>
            <a:schemeClr val="tx1"/>
          </a:solidFill>
          <a:latin typeface="+mn-lt"/>
          <a:ea typeface="+mn-ea"/>
          <a:cs typeface="+mn-cs"/>
        </a:defRPr>
      </a:lvl6pPr>
      <a:lvl7pPr marL="2057349" algn="l" defTabSz="685783" rtl="0" eaLnBrk="1" latinLnBrk="0" hangingPunct="1">
        <a:defRPr kumimoji="1" sz="1351" kern="1200">
          <a:solidFill>
            <a:schemeClr val="tx1"/>
          </a:solidFill>
          <a:latin typeface="+mn-lt"/>
          <a:ea typeface="+mn-ea"/>
          <a:cs typeface="+mn-cs"/>
        </a:defRPr>
      </a:lvl7pPr>
      <a:lvl8pPr marL="2400240" algn="l" defTabSz="685783" rtl="0" eaLnBrk="1" latinLnBrk="0" hangingPunct="1">
        <a:defRPr kumimoji="1" sz="1351" kern="1200">
          <a:solidFill>
            <a:schemeClr val="tx1"/>
          </a:solidFill>
          <a:latin typeface="+mn-lt"/>
          <a:ea typeface="+mn-ea"/>
          <a:cs typeface="+mn-cs"/>
        </a:defRPr>
      </a:lvl8pPr>
      <a:lvl9pPr marL="2743131" algn="l" defTabSz="685783" rtl="0" eaLnBrk="1" latinLnBrk="0" hangingPunct="1">
        <a:defRPr kumimoji="1"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F1E8481-4781-4ED0-996C-7420CA3659CD}"/>
              </a:ext>
            </a:extLst>
          </p:cNvPr>
          <p:cNvSpPr txBox="1"/>
          <p:nvPr/>
        </p:nvSpPr>
        <p:spPr>
          <a:xfrm>
            <a:off x="1" y="1"/>
            <a:ext cx="6768935"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Supplemental Figure 1. Patient</a:t>
            </a:r>
            <a:r>
              <a:rPr lang="ja-JP" altLang="en-US" sz="1200" dirty="0">
                <a:latin typeface="Times New Roman" panose="02020603050405020304" pitchFamily="18" charset="0"/>
                <a:cs typeface="Times New Roman" panose="02020603050405020304" pitchFamily="18" charset="0"/>
              </a:rPr>
              <a:t> </a:t>
            </a:r>
            <a:r>
              <a:rPr lang="en-US" altLang="ja-JP" sz="1200" dirty="0">
                <a:latin typeface="Times New Roman" panose="02020603050405020304" pitchFamily="18" charset="0"/>
                <a:cs typeface="Times New Roman" panose="02020603050405020304" pitchFamily="18" charset="0"/>
              </a:rPr>
              <a:t>selection flowchart </a:t>
            </a:r>
            <a:endParaRPr lang="ja-JP" altLang="en-US" sz="1200" dirty="0">
              <a:latin typeface="Times New Roman" panose="02020603050405020304" pitchFamily="18" charset="0"/>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846EF94-E311-49EA-80FF-545295883514}"/>
              </a:ext>
            </a:extLst>
          </p:cNvPr>
          <p:cNvSpPr txBox="1"/>
          <p:nvPr/>
        </p:nvSpPr>
        <p:spPr>
          <a:xfrm>
            <a:off x="186856" y="1232348"/>
            <a:ext cx="2803477" cy="1138773"/>
          </a:xfrm>
          <a:prstGeom prst="rect">
            <a:avLst/>
          </a:prstGeom>
          <a:noFill/>
          <a:ln w="57150">
            <a:solidFill>
              <a:schemeClr val="tx1"/>
            </a:solidFill>
          </a:ln>
        </p:spPr>
        <p:txBody>
          <a:bodyPr wrap="square" rtlCol="0">
            <a:spAutoFit/>
          </a:bodyPr>
          <a:lstStyle/>
          <a:p>
            <a:pPr algn="ctr"/>
            <a:r>
              <a:rPr kumimoji="1" lang="en-US" altLang="ja-JP" sz="2000" dirty="0">
                <a:latin typeface="Times New Roman" panose="02020603050405020304" pitchFamily="18" charset="0"/>
                <a:cs typeface="Times New Roman" panose="02020603050405020304" pitchFamily="18" charset="0"/>
              </a:rPr>
              <a:t>N=1288 </a:t>
            </a:r>
            <a:endParaRPr kumimoji="1" lang="en-US" altLang="ja-JP" dirty="0">
              <a:latin typeface="Times New Roman" panose="02020603050405020304" pitchFamily="18" charset="0"/>
              <a:cs typeface="Times New Roman" panose="02020603050405020304" pitchFamily="18" charset="0"/>
            </a:endParaRPr>
          </a:p>
          <a:p>
            <a:r>
              <a:rPr kumimoji="1" lang="ja-JP" altLang="en-US" sz="1600" dirty="0">
                <a:latin typeface="Times New Roman" panose="02020603050405020304" pitchFamily="18" charset="0"/>
                <a:cs typeface="Times New Roman" panose="02020603050405020304" pitchFamily="18" charset="0"/>
              </a:rPr>
              <a:t>･ </a:t>
            </a:r>
            <a:r>
              <a:rPr kumimoji="1" lang="en-US" altLang="ja-JP" sz="1600" dirty="0">
                <a:latin typeface="Times New Roman" panose="02020603050405020304" pitchFamily="18" charset="0"/>
                <a:cs typeface="Times New Roman" panose="02020603050405020304" pitchFamily="18" charset="0"/>
              </a:rPr>
              <a:t>2011/1/1 – 2016/12/31</a:t>
            </a:r>
          </a:p>
          <a:p>
            <a:r>
              <a:rPr kumimoji="1" lang="ja-JP" altLang="en-US" sz="1600" dirty="0">
                <a:latin typeface="Times New Roman" panose="02020603050405020304" pitchFamily="18" charset="0"/>
                <a:cs typeface="Times New Roman" panose="02020603050405020304" pitchFamily="18" charset="0"/>
              </a:rPr>
              <a:t>･ </a:t>
            </a:r>
            <a:r>
              <a:rPr kumimoji="1" lang="en-US" altLang="ja-JP" sz="1600" dirty="0">
                <a:latin typeface="Times New Roman" panose="02020603050405020304" pitchFamily="18" charset="0"/>
                <a:cs typeface="Times New Roman" panose="02020603050405020304" pitchFamily="18" charset="0"/>
              </a:rPr>
              <a:t>Consecutive resected cases</a:t>
            </a:r>
          </a:p>
          <a:p>
            <a:r>
              <a:rPr kumimoji="1" lang="ja-JP" altLang="en-US" sz="1600" dirty="0">
                <a:latin typeface="Times New Roman" panose="02020603050405020304" pitchFamily="18" charset="0"/>
                <a:cs typeface="Times New Roman" panose="02020603050405020304" pitchFamily="18" charset="0"/>
              </a:rPr>
              <a:t>･ </a:t>
            </a:r>
            <a:r>
              <a:rPr kumimoji="1" lang="en-US" altLang="ja-JP" sz="1600" dirty="0">
                <a:latin typeface="Times New Roman" panose="02020603050405020304" pitchFamily="18" charset="0"/>
                <a:cs typeface="Times New Roman" panose="02020603050405020304" pitchFamily="18" charset="0"/>
              </a:rPr>
              <a:t>Primary lung adenocarcinoma</a:t>
            </a:r>
          </a:p>
        </p:txBody>
      </p:sp>
      <p:sp>
        <p:nvSpPr>
          <p:cNvPr id="4" name="テキスト ボックス 3">
            <a:extLst>
              <a:ext uri="{FF2B5EF4-FFF2-40B4-BE49-F238E27FC236}">
                <a16:creationId xmlns:a16="http://schemas.microsoft.com/office/drawing/2014/main" id="{4B7B6602-31CC-401E-A320-8917C02B3076}"/>
              </a:ext>
            </a:extLst>
          </p:cNvPr>
          <p:cNvSpPr txBox="1"/>
          <p:nvPr/>
        </p:nvSpPr>
        <p:spPr>
          <a:xfrm>
            <a:off x="3291367" y="3593429"/>
            <a:ext cx="3477560" cy="954107"/>
          </a:xfrm>
          <a:prstGeom prst="rect">
            <a:avLst/>
          </a:prstGeom>
          <a:noFill/>
          <a:ln w="19050">
            <a:solidFill>
              <a:schemeClr val="tx1"/>
            </a:solidFill>
          </a:ln>
        </p:spPr>
        <p:txBody>
          <a:bodyPr wrap="square" rtlCol="0">
            <a:spAutoFit/>
          </a:bodyPr>
          <a:lstStyle/>
          <a:p>
            <a:r>
              <a:rPr kumimoji="1" lang="en-US" altLang="ja-JP" sz="1400" dirty="0">
                <a:latin typeface="Times New Roman" panose="02020603050405020304" pitchFamily="18" charset="0"/>
                <a:cs typeface="Times New Roman" panose="02020603050405020304" pitchFamily="18" charset="0"/>
              </a:rPr>
              <a:t>Excluded</a:t>
            </a:r>
          </a:p>
          <a:p>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a:latin typeface="Times New Roman" panose="02020603050405020304" pitchFamily="18" charset="0"/>
                <a:cs typeface="Times New Roman" panose="02020603050405020304" pitchFamily="18" charset="0"/>
              </a:rPr>
              <a:t>Invasive mucinous and other variant </a:t>
            </a:r>
          </a:p>
          <a:p>
            <a:r>
              <a:rPr kumimoji="1" lang="en-US" altLang="ja-JP" sz="1400" dirty="0">
                <a:latin typeface="Times New Roman" panose="02020603050405020304" pitchFamily="18" charset="0"/>
                <a:cs typeface="Times New Roman" panose="02020603050405020304" pitchFamily="18" charset="0"/>
              </a:rPr>
              <a:t>   adenocarcinoma (n=59)</a:t>
            </a:r>
          </a:p>
          <a:p>
            <a:r>
              <a:rPr kumimoji="1" lang="ja-JP" altLang="en-US" sz="1400" dirty="0">
                <a:latin typeface="Times New Roman" panose="02020603050405020304" pitchFamily="18" charset="0"/>
                <a:cs typeface="Times New Roman" panose="02020603050405020304" pitchFamily="18" charset="0"/>
              </a:rPr>
              <a:t>・</a:t>
            </a:r>
            <a:r>
              <a:rPr kumimoji="1" lang="en-US" altLang="ja-JP" sz="1400" dirty="0">
                <a:latin typeface="Times New Roman" panose="02020603050405020304" pitchFamily="18" charset="0"/>
                <a:cs typeface="Times New Roman" panose="02020603050405020304" pitchFamily="18" charset="0"/>
              </a:rPr>
              <a:t>Unevaluable </a:t>
            </a:r>
            <a:r>
              <a:rPr kumimoji="1" lang="en-US" altLang="ja-JP" sz="1400" i="1" dirty="0">
                <a:latin typeface="Times New Roman" panose="02020603050405020304" pitchFamily="18" charset="0"/>
                <a:cs typeface="Times New Roman" panose="02020603050405020304" pitchFamily="18" charset="0"/>
              </a:rPr>
              <a:t>EGFR</a:t>
            </a:r>
            <a:r>
              <a:rPr kumimoji="1" lang="en-US" altLang="ja-JP" sz="1400" dirty="0">
                <a:latin typeface="Times New Roman" panose="02020603050405020304" pitchFamily="18" charset="0"/>
                <a:cs typeface="Times New Roman" panose="02020603050405020304" pitchFamily="18" charset="0"/>
              </a:rPr>
              <a:t> mutation status (n=4)</a:t>
            </a:r>
          </a:p>
        </p:txBody>
      </p:sp>
      <p:sp>
        <p:nvSpPr>
          <p:cNvPr id="5" name="テキスト ボックス 4">
            <a:extLst>
              <a:ext uri="{FF2B5EF4-FFF2-40B4-BE49-F238E27FC236}">
                <a16:creationId xmlns:a16="http://schemas.microsoft.com/office/drawing/2014/main" id="{B304E37A-FD45-4794-B068-C9BAB309CA83}"/>
              </a:ext>
            </a:extLst>
          </p:cNvPr>
          <p:cNvSpPr txBox="1"/>
          <p:nvPr/>
        </p:nvSpPr>
        <p:spPr>
          <a:xfrm>
            <a:off x="186855" y="2834445"/>
            <a:ext cx="2803477" cy="892552"/>
          </a:xfrm>
          <a:prstGeom prst="rect">
            <a:avLst/>
          </a:prstGeom>
          <a:noFill/>
          <a:ln w="57150">
            <a:solidFill>
              <a:schemeClr val="tx1"/>
            </a:solidFill>
          </a:ln>
        </p:spPr>
        <p:txBody>
          <a:bodyPr wrap="square" rtlCol="0">
            <a:spAutoFit/>
          </a:bodyPr>
          <a:lstStyle/>
          <a:p>
            <a:pPr algn="ctr"/>
            <a:r>
              <a:rPr kumimoji="1" lang="en-US" altLang="ja-JP" sz="2000" dirty="0">
                <a:latin typeface="Times New Roman" panose="02020603050405020304" pitchFamily="18" charset="0"/>
                <a:cs typeface="Times New Roman" panose="02020603050405020304" pitchFamily="18" charset="0"/>
              </a:rPr>
              <a:t>N=557</a:t>
            </a:r>
          </a:p>
          <a:p>
            <a:r>
              <a:rPr kumimoji="1" lang="ja-JP" altLang="en-US" sz="1600" dirty="0">
                <a:latin typeface="Times New Roman" panose="02020603050405020304" pitchFamily="18" charset="0"/>
                <a:cs typeface="Times New Roman" panose="02020603050405020304" pitchFamily="18" charset="0"/>
              </a:rPr>
              <a:t>･ </a:t>
            </a:r>
            <a:r>
              <a:rPr kumimoji="1" lang="en-US" altLang="ja-JP" sz="1600" dirty="0">
                <a:latin typeface="Times New Roman" panose="02020603050405020304" pitchFamily="18" charset="0"/>
                <a:cs typeface="Times New Roman" panose="02020603050405020304" pitchFamily="18" charset="0"/>
              </a:rPr>
              <a:t>Pathological pT1a–2aN0M0</a:t>
            </a:r>
          </a:p>
          <a:p>
            <a:r>
              <a:rPr kumimoji="1" lang="ja-JP" altLang="en-US" sz="1600" dirty="0">
                <a:latin typeface="Times New Roman" panose="02020603050405020304" pitchFamily="18" charset="0"/>
                <a:cs typeface="Times New Roman" panose="02020603050405020304" pitchFamily="18" charset="0"/>
              </a:rPr>
              <a:t>･ </a:t>
            </a:r>
            <a:r>
              <a:rPr kumimoji="1" lang="en-US" altLang="ja-JP" sz="1600" dirty="0">
                <a:latin typeface="Times New Roman" panose="02020603050405020304" pitchFamily="18" charset="0"/>
                <a:cs typeface="Times New Roman" panose="02020603050405020304" pitchFamily="18" charset="0"/>
              </a:rPr>
              <a:t>Completely resected</a:t>
            </a:r>
          </a:p>
        </p:txBody>
      </p:sp>
      <p:sp>
        <p:nvSpPr>
          <p:cNvPr id="6" name="テキスト ボックス 5">
            <a:extLst>
              <a:ext uri="{FF2B5EF4-FFF2-40B4-BE49-F238E27FC236}">
                <a16:creationId xmlns:a16="http://schemas.microsoft.com/office/drawing/2014/main" id="{75E9083E-830B-400D-8C21-1B98A3792CF8}"/>
              </a:ext>
            </a:extLst>
          </p:cNvPr>
          <p:cNvSpPr txBox="1"/>
          <p:nvPr/>
        </p:nvSpPr>
        <p:spPr>
          <a:xfrm>
            <a:off x="3291367" y="1801850"/>
            <a:ext cx="3477564" cy="1600438"/>
          </a:xfrm>
          <a:prstGeom prst="rect">
            <a:avLst/>
          </a:prstGeom>
          <a:noFill/>
          <a:ln w="19050">
            <a:solidFill>
              <a:schemeClr val="tx1"/>
            </a:solidFill>
          </a:ln>
        </p:spPr>
        <p:txBody>
          <a:bodyPr wrap="square" rtlCol="0">
            <a:spAutoFit/>
          </a:bodyPr>
          <a:lstStyle/>
          <a:p>
            <a:r>
              <a:rPr kumimoji="1" lang="en-US" altLang="ja-JP" sz="1400" dirty="0">
                <a:latin typeface="Times New Roman" panose="02020603050405020304" pitchFamily="18" charset="0"/>
                <a:cs typeface="Times New Roman" panose="02020603050405020304" pitchFamily="18" charset="0"/>
              </a:rPr>
              <a:t>Excluded</a:t>
            </a:r>
          </a:p>
          <a:p>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a:latin typeface="Times New Roman" panose="02020603050405020304" pitchFamily="18" charset="0"/>
                <a:cs typeface="Times New Roman" panose="02020603050405020304" pitchFamily="18" charset="0"/>
              </a:rPr>
              <a:t>AIS, MIA, Pathological stage Ⅱ–Ⅳ</a:t>
            </a:r>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a:latin typeface="Times New Roman" panose="02020603050405020304" pitchFamily="18" charset="0"/>
                <a:cs typeface="Times New Roman" panose="02020603050405020304" pitchFamily="18" charset="0"/>
              </a:rPr>
              <a:t>(n=449)</a:t>
            </a:r>
          </a:p>
          <a:p>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a:latin typeface="Times New Roman" panose="02020603050405020304" pitchFamily="18" charset="0"/>
                <a:cs typeface="Times New Roman" panose="02020603050405020304" pitchFamily="18" charset="0"/>
              </a:rPr>
              <a:t>Incomplete resection (n=87)</a:t>
            </a:r>
          </a:p>
          <a:p>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a:latin typeface="Times New Roman" panose="02020603050405020304" pitchFamily="18" charset="0"/>
                <a:cs typeface="Times New Roman" panose="02020603050405020304" pitchFamily="18" charset="0"/>
              </a:rPr>
              <a:t>Preoperative therapy (n=10)</a:t>
            </a:r>
          </a:p>
          <a:p>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err="1">
                <a:latin typeface="Times New Roman" panose="02020603050405020304" pitchFamily="18" charset="0"/>
                <a:cs typeface="Times New Roman" panose="02020603050405020304" pitchFamily="18" charset="0"/>
              </a:rPr>
              <a:t>Sublober</a:t>
            </a:r>
            <a:r>
              <a:rPr kumimoji="1" lang="en-US" altLang="ja-JP" sz="1400" dirty="0">
                <a:latin typeface="Times New Roman" panose="02020603050405020304" pitchFamily="18" charset="0"/>
                <a:cs typeface="Times New Roman" panose="02020603050405020304" pitchFamily="18" charset="0"/>
              </a:rPr>
              <a:t> resection (n=139)</a:t>
            </a:r>
          </a:p>
          <a:p>
            <a:r>
              <a:rPr kumimoji="1" lang="ja-JP" altLang="en-US" sz="1400" dirty="0">
                <a:latin typeface="Times New Roman" panose="02020603050405020304" pitchFamily="18" charset="0"/>
                <a:cs typeface="Times New Roman" panose="02020603050405020304" pitchFamily="18" charset="0"/>
              </a:rPr>
              <a:t>･ </a:t>
            </a:r>
            <a:r>
              <a:rPr kumimoji="1" lang="en-US" altLang="ja-JP" sz="1400" dirty="0">
                <a:latin typeface="Times New Roman" panose="02020603050405020304" pitchFamily="18" charset="0"/>
                <a:cs typeface="Times New Roman" panose="02020603050405020304" pitchFamily="18" charset="0"/>
              </a:rPr>
              <a:t>Synchronous/metachronous multiple lung </a:t>
            </a:r>
          </a:p>
          <a:p>
            <a:r>
              <a:rPr kumimoji="1" lang="en-US" altLang="ja-JP" sz="1400" dirty="0">
                <a:latin typeface="Times New Roman" panose="02020603050405020304" pitchFamily="18" charset="0"/>
                <a:cs typeface="Times New Roman" panose="02020603050405020304" pitchFamily="18" charset="0"/>
              </a:rPr>
              <a:t>   cancers (n=46)</a:t>
            </a:r>
          </a:p>
        </p:txBody>
      </p:sp>
      <p:sp>
        <p:nvSpPr>
          <p:cNvPr id="7" name="テキスト ボックス 6">
            <a:extLst>
              <a:ext uri="{FF2B5EF4-FFF2-40B4-BE49-F238E27FC236}">
                <a16:creationId xmlns:a16="http://schemas.microsoft.com/office/drawing/2014/main" id="{EDFA11E1-A8F5-4130-A6F0-716BF211F820}"/>
              </a:ext>
            </a:extLst>
          </p:cNvPr>
          <p:cNvSpPr txBox="1"/>
          <p:nvPr/>
        </p:nvSpPr>
        <p:spPr>
          <a:xfrm>
            <a:off x="186854" y="4212319"/>
            <a:ext cx="2814767" cy="646331"/>
          </a:xfrm>
          <a:prstGeom prst="rect">
            <a:avLst/>
          </a:prstGeom>
          <a:noFill/>
          <a:ln w="57150">
            <a:solidFill>
              <a:schemeClr val="tx1"/>
            </a:solidFill>
          </a:ln>
        </p:spPr>
        <p:txBody>
          <a:bodyPr wrap="square" rtlCol="0">
            <a:spAutoFit/>
          </a:bodyPr>
          <a:lstStyle/>
          <a:p>
            <a:pPr algn="ctr"/>
            <a:r>
              <a:rPr kumimoji="1" lang="en-US" altLang="ja-JP" sz="2000" dirty="0">
                <a:latin typeface="Times New Roman" panose="02020603050405020304" pitchFamily="18" charset="0"/>
                <a:cs typeface="Times New Roman" panose="02020603050405020304" pitchFamily="18" charset="0"/>
              </a:rPr>
              <a:t>N=494</a:t>
            </a:r>
          </a:p>
          <a:p>
            <a:r>
              <a:rPr kumimoji="1" lang="ja-JP" altLang="en-US" sz="1600" dirty="0">
                <a:latin typeface="Times New Roman" panose="02020603050405020304" pitchFamily="18" charset="0"/>
                <a:cs typeface="Times New Roman" panose="02020603050405020304" pitchFamily="18" charset="0"/>
              </a:rPr>
              <a:t>･ </a:t>
            </a:r>
            <a:r>
              <a:rPr kumimoji="1" lang="en-US" altLang="ja-JP" sz="1600" dirty="0">
                <a:latin typeface="Times New Roman" panose="02020603050405020304" pitchFamily="18" charset="0"/>
                <a:cs typeface="Times New Roman" panose="02020603050405020304" pitchFamily="18" charset="0"/>
              </a:rPr>
              <a:t>Final dataset</a:t>
            </a:r>
          </a:p>
        </p:txBody>
      </p:sp>
      <p:cxnSp>
        <p:nvCxnSpPr>
          <p:cNvPr id="11" name="直線コネクタ 10">
            <a:extLst>
              <a:ext uri="{FF2B5EF4-FFF2-40B4-BE49-F238E27FC236}">
                <a16:creationId xmlns:a16="http://schemas.microsoft.com/office/drawing/2014/main" id="{F2211092-80CF-499C-88CD-0879144A9441}"/>
              </a:ext>
            </a:extLst>
          </p:cNvPr>
          <p:cNvCxnSpPr>
            <a:stCxn id="3" idx="2"/>
            <a:endCxn id="5" idx="0"/>
          </p:cNvCxnSpPr>
          <p:nvPr/>
        </p:nvCxnSpPr>
        <p:spPr>
          <a:xfrm flipH="1">
            <a:off x="1588594" y="2371121"/>
            <a:ext cx="1" cy="4633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4B74D209-BC65-4524-82B7-F16C7A5B6D04}"/>
              </a:ext>
            </a:extLst>
          </p:cNvPr>
          <p:cNvCxnSpPr/>
          <p:nvPr/>
        </p:nvCxnSpPr>
        <p:spPr>
          <a:xfrm flipH="1">
            <a:off x="1588589" y="3743674"/>
            <a:ext cx="3" cy="45196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62F0BFAE-D0F5-4173-83EA-343237AE92E5}"/>
              </a:ext>
            </a:extLst>
          </p:cNvPr>
          <p:cNvCxnSpPr>
            <a:cxnSpLocks/>
            <a:endCxn id="6" idx="1"/>
          </p:cNvCxnSpPr>
          <p:nvPr/>
        </p:nvCxnSpPr>
        <p:spPr>
          <a:xfrm>
            <a:off x="1588588" y="2600251"/>
            <a:ext cx="1702779" cy="18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F8871AE7-0BD6-4F2F-9C72-EF0632B6EEC9}"/>
              </a:ext>
            </a:extLst>
          </p:cNvPr>
          <p:cNvCxnSpPr>
            <a:cxnSpLocks/>
          </p:cNvCxnSpPr>
          <p:nvPr/>
        </p:nvCxnSpPr>
        <p:spPr>
          <a:xfrm>
            <a:off x="1588588" y="3966028"/>
            <a:ext cx="1702779"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9381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3118658B-8F1F-71C0-F947-7F21BEED1099}"/>
              </a:ext>
            </a:extLst>
          </p:cNvPr>
          <p:cNvPicPr>
            <a:picLocks noChangeAspect="1"/>
          </p:cNvPicPr>
          <p:nvPr/>
        </p:nvPicPr>
        <p:blipFill rotWithShape="1">
          <a:blip r:embed="rId3"/>
          <a:srcRect l="5113"/>
          <a:stretch/>
        </p:blipFill>
        <p:spPr>
          <a:xfrm>
            <a:off x="3435352" y="1302009"/>
            <a:ext cx="3428998" cy="2199384"/>
          </a:xfrm>
          <a:prstGeom prst="rect">
            <a:avLst/>
          </a:prstGeom>
        </p:spPr>
      </p:pic>
      <p:sp>
        <p:nvSpPr>
          <p:cNvPr id="61" name="テキスト ボックス 60">
            <a:extLst>
              <a:ext uri="{FF2B5EF4-FFF2-40B4-BE49-F238E27FC236}">
                <a16:creationId xmlns:a16="http://schemas.microsoft.com/office/drawing/2014/main" id="{7F15BF82-580E-162D-AB69-06A8BAF00193}"/>
              </a:ext>
            </a:extLst>
          </p:cNvPr>
          <p:cNvSpPr txBox="1"/>
          <p:nvPr/>
        </p:nvSpPr>
        <p:spPr>
          <a:xfrm>
            <a:off x="3435350" y="1025010"/>
            <a:ext cx="3428999"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B. CNS metastasis </a:t>
            </a:r>
          </a:p>
        </p:txBody>
      </p:sp>
      <p:sp>
        <p:nvSpPr>
          <p:cNvPr id="25" name="テキスト ボックス 24">
            <a:extLst>
              <a:ext uri="{FF2B5EF4-FFF2-40B4-BE49-F238E27FC236}">
                <a16:creationId xmlns:a16="http://schemas.microsoft.com/office/drawing/2014/main" id="{5679BFFA-3ED0-4DBD-9E90-134EF035F995}"/>
              </a:ext>
            </a:extLst>
          </p:cNvPr>
          <p:cNvSpPr txBox="1"/>
          <p:nvPr/>
        </p:nvSpPr>
        <p:spPr>
          <a:xfrm>
            <a:off x="1708498" y="1434735"/>
            <a:ext cx="1720502" cy="369332"/>
          </a:xfrm>
          <a:prstGeom prst="rect">
            <a:avLst/>
          </a:prstGeom>
          <a:noFill/>
        </p:spPr>
        <p:txBody>
          <a:bodyPr wrap="square" rtlCol="0">
            <a:spAutoFit/>
          </a:bodyPr>
          <a:lstStyle/>
          <a:p>
            <a:r>
              <a:rPr kumimoji="1" lang="en-US" altLang="ja-JP" sz="900" dirty="0"/>
              <a:t>Gray P = 0.2575</a:t>
            </a:r>
          </a:p>
          <a:p>
            <a:r>
              <a:rPr kumimoji="1" lang="en-US" altLang="ja-JP" sz="900" dirty="0"/>
              <a:t>HR 1.326 (95%CI 0.810 – 2.170)</a:t>
            </a:r>
          </a:p>
        </p:txBody>
      </p:sp>
      <p:sp>
        <p:nvSpPr>
          <p:cNvPr id="33" name="テキスト ボックス 32">
            <a:extLst>
              <a:ext uri="{FF2B5EF4-FFF2-40B4-BE49-F238E27FC236}">
                <a16:creationId xmlns:a16="http://schemas.microsoft.com/office/drawing/2014/main" id="{3F9686F9-4EC9-42DA-B023-ED4C22BD0CD7}"/>
              </a:ext>
            </a:extLst>
          </p:cNvPr>
          <p:cNvSpPr txBox="1"/>
          <p:nvPr/>
        </p:nvSpPr>
        <p:spPr>
          <a:xfrm>
            <a:off x="-1" y="0"/>
            <a:ext cx="6768935" cy="646331"/>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Supplemental Figure</a:t>
            </a:r>
            <a:r>
              <a:rPr lang="ja-JP" altLang="en-US" sz="1200" dirty="0">
                <a:latin typeface="Times New Roman" panose="02020603050405020304" pitchFamily="18" charset="0"/>
                <a:cs typeface="Times New Roman" panose="02020603050405020304" pitchFamily="18" charset="0"/>
              </a:rPr>
              <a:t> </a:t>
            </a:r>
            <a:r>
              <a:rPr lang="en-US" altLang="ja-JP" sz="1200" dirty="0">
                <a:latin typeface="Times New Roman" panose="02020603050405020304" pitchFamily="18" charset="0"/>
                <a:cs typeface="Times New Roman" panose="02020603050405020304" pitchFamily="18" charset="0"/>
              </a:rPr>
              <a:t>2. Cumulative recurrence curve with competing risks in the entire study population. (A) All recurrence. (B) First metastatic recurrence to the central nervous system (CNS). (C) Distant recurrence (including CNS metastasis). (D) Local recurrence.</a:t>
            </a:r>
            <a:r>
              <a:rPr lang="ja-JP" altLang="en-US" sz="1200" dirty="0">
                <a:latin typeface="Times New Roman" panose="02020603050405020304" pitchFamily="18" charset="0"/>
                <a:cs typeface="Times New Roman" panose="02020603050405020304" pitchFamily="18" charset="0"/>
              </a:rPr>
              <a:t> </a:t>
            </a:r>
          </a:p>
        </p:txBody>
      </p:sp>
      <p:sp>
        <p:nvSpPr>
          <p:cNvPr id="49" name="テキスト ボックス 48">
            <a:extLst>
              <a:ext uri="{FF2B5EF4-FFF2-40B4-BE49-F238E27FC236}">
                <a16:creationId xmlns:a16="http://schemas.microsoft.com/office/drawing/2014/main" id="{DA79621C-E676-45CC-AE3C-F491422865A6}"/>
              </a:ext>
            </a:extLst>
          </p:cNvPr>
          <p:cNvSpPr txBox="1"/>
          <p:nvPr/>
        </p:nvSpPr>
        <p:spPr>
          <a:xfrm>
            <a:off x="1" y="1025010"/>
            <a:ext cx="3429000"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A. All recurrence</a:t>
            </a:r>
            <a:endParaRPr lang="ja-JP" altLang="en-US" sz="1200" dirty="0">
              <a:latin typeface="Times New Roman" panose="02020603050405020304" pitchFamily="18" charset="0"/>
              <a:cs typeface="Times New Roman" panose="02020603050405020304" pitchFamily="18" charset="0"/>
            </a:endParaRPr>
          </a:p>
        </p:txBody>
      </p:sp>
      <p:sp>
        <p:nvSpPr>
          <p:cNvPr id="60" name="テキスト ボックス 59">
            <a:extLst>
              <a:ext uri="{FF2B5EF4-FFF2-40B4-BE49-F238E27FC236}">
                <a16:creationId xmlns:a16="http://schemas.microsoft.com/office/drawing/2014/main" id="{35D11BF3-0AB9-2EE0-972F-712BB7B4AF1B}"/>
              </a:ext>
            </a:extLst>
          </p:cNvPr>
          <p:cNvSpPr txBox="1"/>
          <p:nvPr/>
        </p:nvSpPr>
        <p:spPr>
          <a:xfrm>
            <a:off x="5145960" y="1434735"/>
            <a:ext cx="1718389" cy="369332"/>
          </a:xfrm>
          <a:prstGeom prst="rect">
            <a:avLst/>
          </a:prstGeom>
          <a:noFill/>
        </p:spPr>
        <p:txBody>
          <a:bodyPr wrap="square" rtlCol="0">
            <a:spAutoFit/>
          </a:bodyPr>
          <a:lstStyle/>
          <a:p>
            <a:r>
              <a:rPr kumimoji="1" lang="en-US" altLang="ja-JP" sz="900" dirty="0"/>
              <a:t>Gray P = 0.0653</a:t>
            </a:r>
          </a:p>
          <a:p>
            <a:r>
              <a:rPr kumimoji="1" lang="en-US" altLang="ja-JP" sz="900" dirty="0"/>
              <a:t>HR 2.799 (95%CI 0.886 – 8.839)</a:t>
            </a:r>
          </a:p>
        </p:txBody>
      </p:sp>
      <p:sp>
        <p:nvSpPr>
          <p:cNvPr id="86" name="テキスト ボックス 85">
            <a:extLst>
              <a:ext uri="{FF2B5EF4-FFF2-40B4-BE49-F238E27FC236}">
                <a16:creationId xmlns:a16="http://schemas.microsoft.com/office/drawing/2014/main" id="{775E403E-D5BE-A384-710E-40181CB8E0E3}"/>
              </a:ext>
            </a:extLst>
          </p:cNvPr>
          <p:cNvSpPr txBox="1"/>
          <p:nvPr/>
        </p:nvSpPr>
        <p:spPr>
          <a:xfrm>
            <a:off x="3429000" y="3774723"/>
            <a:ext cx="3429001"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D. Local recurrence</a:t>
            </a:r>
          </a:p>
        </p:txBody>
      </p:sp>
      <p:sp>
        <p:nvSpPr>
          <p:cNvPr id="99" name="テキスト ボックス 98">
            <a:extLst>
              <a:ext uri="{FF2B5EF4-FFF2-40B4-BE49-F238E27FC236}">
                <a16:creationId xmlns:a16="http://schemas.microsoft.com/office/drawing/2014/main" id="{C139DF1C-4A4E-ABF8-4916-394D7C583FAC}"/>
              </a:ext>
            </a:extLst>
          </p:cNvPr>
          <p:cNvSpPr txBox="1"/>
          <p:nvPr/>
        </p:nvSpPr>
        <p:spPr>
          <a:xfrm>
            <a:off x="1708498" y="4200550"/>
            <a:ext cx="1788460" cy="369332"/>
          </a:xfrm>
          <a:prstGeom prst="rect">
            <a:avLst/>
          </a:prstGeom>
          <a:noFill/>
        </p:spPr>
        <p:txBody>
          <a:bodyPr wrap="square" rtlCol="0">
            <a:spAutoFit/>
          </a:bodyPr>
          <a:lstStyle/>
          <a:p>
            <a:r>
              <a:rPr kumimoji="1" lang="en-US" altLang="ja-JP" sz="900" dirty="0"/>
              <a:t>Gray P = 0.080</a:t>
            </a:r>
          </a:p>
          <a:p>
            <a:r>
              <a:rPr kumimoji="1" lang="en-US" altLang="ja-JP" sz="900" dirty="0"/>
              <a:t>HR 1.724 (95%CI 0.927 – 3.207)</a:t>
            </a:r>
          </a:p>
        </p:txBody>
      </p:sp>
      <p:sp>
        <p:nvSpPr>
          <p:cNvPr id="100" name="テキスト ボックス 99">
            <a:extLst>
              <a:ext uri="{FF2B5EF4-FFF2-40B4-BE49-F238E27FC236}">
                <a16:creationId xmlns:a16="http://schemas.microsoft.com/office/drawing/2014/main" id="{ACD0DBDC-0FEF-FF09-40C1-5E9FD67ABAF1}"/>
              </a:ext>
            </a:extLst>
          </p:cNvPr>
          <p:cNvSpPr txBox="1"/>
          <p:nvPr/>
        </p:nvSpPr>
        <p:spPr>
          <a:xfrm>
            <a:off x="0" y="3774723"/>
            <a:ext cx="3429000"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C. Distant recurrence</a:t>
            </a:r>
            <a:endParaRPr lang="ja-JP" altLang="en-US" sz="1200" dirty="0">
              <a:latin typeface="Times New Roman" panose="02020603050405020304" pitchFamily="18" charset="0"/>
              <a:cs typeface="Times New Roman" panose="02020603050405020304" pitchFamily="18" charset="0"/>
            </a:endParaRPr>
          </a:p>
        </p:txBody>
      </p:sp>
      <p:sp>
        <p:nvSpPr>
          <p:cNvPr id="107" name="テキスト ボックス 106">
            <a:extLst>
              <a:ext uri="{FF2B5EF4-FFF2-40B4-BE49-F238E27FC236}">
                <a16:creationId xmlns:a16="http://schemas.microsoft.com/office/drawing/2014/main" id="{22B605FF-9CCD-D960-5FAC-DE1839C25578}"/>
              </a:ext>
            </a:extLst>
          </p:cNvPr>
          <p:cNvSpPr txBox="1"/>
          <p:nvPr/>
        </p:nvSpPr>
        <p:spPr>
          <a:xfrm>
            <a:off x="5067300" y="4200550"/>
            <a:ext cx="1790698" cy="369332"/>
          </a:xfrm>
          <a:prstGeom prst="rect">
            <a:avLst/>
          </a:prstGeom>
          <a:noFill/>
        </p:spPr>
        <p:txBody>
          <a:bodyPr wrap="square" rtlCol="0">
            <a:spAutoFit/>
          </a:bodyPr>
          <a:lstStyle/>
          <a:p>
            <a:r>
              <a:rPr kumimoji="1" lang="en-US" altLang="ja-JP" sz="900" dirty="0"/>
              <a:t>Gray P = 0.4943</a:t>
            </a:r>
          </a:p>
          <a:p>
            <a:r>
              <a:rPr kumimoji="1" lang="en-US" altLang="ja-JP" sz="900" dirty="0"/>
              <a:t>HR 0.740 (95%CI 0.313 – 1.749)</a:t>
            </a:r>
          </a:p>
        </p:txBody>
      </p:sp>
      <p:grpSp>
        <p:nvGrpSpPr>
          <p:cNvPr id="12" name="グループ化 11">
            <a:extLst>
              <a:ext uri="{FF2B5EF4-FFF2-40B4-BE49-F238E27FC236}">
                <a16:creationId xmlns:a16="http://schemas.microsoft.com/office/drawing/2014/main" id="{97BBF5AE-7029-2702-045E-5116B1020C48}"/>
              </a:ext>
            </a:extLst>
          </p:cNvPr>
          <p:cNvGrpSpPr/>
          <p:nvPr/>
        </p:nvGrpSpPr>
        <p:grpSpPr>
          <a:xfrm>
            <a:off x="609459" y="1419651"/>
            <a:ext cx="1118770" cy="400110"/>
            <a:chOff x="619125" y="2829961"/>
            <a:chExt cx="1118770" cy="400110"/>
          </a:xfrm>
        </p:grpSpPr>
        <p:sp>
          <p:nvSpPr>
            <p:cNvPr id="13" name="テキスト ボックス 12">
              <a:extLst>
                <a:ext uri="{FF2B5EF4-FFF2-40B4-BE49-F238E27FC236}">
                  <a16:creationId xmlns:a16="http://schemas.microsoft.com/office/drawing/2014/main" id="{75718A58-F8B8-1825-07A6-14C26570513E}"/>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14" name="直線コネクタ 13">
              <a:extLst>
                <a:ext uri="{FF2B5EF4-FFF2-40B4-BE49-F238E27FC236}">
                  <a16:creationId xmlns:a16="http://schemas.microsoft.com/office/drawing/2014/main" id="{D9822673-2766-AE70-95A8-F66E47EA691C}"/>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4D35D37A-838E-F5A1-58F7-1D6D7428824E}"/>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6ADACBE0-83FC-6F7C-DC66-FCD455C2DB66}"/>
              </a:ext>
            </a:extLst>
          </p:cNvPr>
          <p:cNvGrpSpPr/>
          <p:nvPr/>
        </p:nvGrpSpPr>
        <p:grpSpPr>
          <a:xfrm>
            <a:off x="4046922" y="1417868"/>
            <a:ext cx="1118770" cy="400110"/>
            <a:chOff x="619125" y="2829961"/>
            <a:chExt cx="1118770" cy="400110"/>
          </a:xfrm>
        </p:grpSpPr>
        <p:sp>
          <p:nvSpPr>
            <p:cNvPr id="18" name="テキスト ボックス 17">
              <a:extLst>
                <a:ext uri="{FF2B5EF4-FFF2-40B4-BE49-F238E27FC236}">
                  <a16:creationId xmlns:a16="http://schemas.microsoft.com/office/drawing/2014/main" id="{CF7B9D10-1B87-368F-94FB-B48A7159EE21}"/>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19" name="直線コネクタ 18">
              <a:extLst>
                <a:ext uri="{FF2B5EF4-FFF2-40B4-BE49-F238E27FC236}">
                  <a16:creationId xmlns:a16="http://schemas.microsoft.com/office/drawing/2014/main" id="{854F2A1C-9C64-94EB-EE10-49056CE70557}"/>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85F6B07D-DB3B-231A-998B-165C43BA90DE}"/>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6B48D2CF-2DA9-002E-8687-5B7F283DF3B6}"/>
              </a:ext>
            </a:extLst>
          </p:cNvPr>
          <p:cNvGrpSpPr/>
          <p:nvPr/>
        </p:nvGrpSpPr>
        <p:grpSpPr>
          <a:xfrm>
            <a:off x="609459" y="4185161"/>
            <a:ext cx="1118770" cy="400110"/>
            <a:chOff x="619125" y="2829961"/>
            <a:chExt cx="1118770" cy="400110"/>
          </a:xfrm>
        </p:grpSpPr>
        <p:sp>
          <p:nvSpPr>
            <p:cNvPr id="23" name="テキスト ボックス 22">
              <a:extLst>
                <a:ext uri="{FF2B5EF4-FFF2-40B4-BE49-F238E27FC236}">
                  <a16:creationId xmlns:a16="http://schemas.microsoft.com/office/drawing/2014/main" id="{DCAE9D66-4CAD-1BA0-AB34-29892877174F}"/>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24" name="直線コネクタ 23">
              <a:extLst>
                <a:ext uri="{FF2B5EF4-FFF2-40B4-BE49-F238E27FC236}">
                  <a16:creationId xmlns:a16="http://schemas.microsoft.com/office/drawing/2014/main" id="{7EBC1E06-AAFC-9976-B831-61E17C019960}"/>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25AFD104-A707-FA62-827E-3542A842F6DB}"/>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 name="グループ化 28">
            <a:extLst>
              <a:ext uri="{FF2B5EF4-FFF2-40B4-BE49-F238E27FC236}">
                <a16:creationId xmlns:a16="http://schemas.microsoft.com/office/drawing/2014/main" id="{9DE24F86-81D6-595C-CD4B-18B562E0623C}"/>
              </a:ext>
            </a:extLst>
          </p:cNvPr>
          <p:cNvGrpSpPr/>
          <p:nvPr/>
        </p:nvGrpSpPr>
        <p:grpSpPr>
          <a:xfrm>
            <a:off x="4046922" y="4185161"/>
            <a:ext cx="1118770" cy="400110"/>
            <a:chOff x="619125" y="2829961"/>
            <a:chExt cx="1118770" cy="400110"/>
          </a:xfrm>
        </p:grpSpPr>
        <p:sp>
          <p:nvSpPr>
            <p:cNvPr id="30" name="テキスト ボックス 29">
              <a:extLst>
                <a:ext uri="{FF2B5EF4-FFF2-40B4-BE49-F238E27FC236}">
                  <a16:creationId xmlns:a16="http://schemas.microsoft.com/office/drawing/2014/main" id="{D7F6D534-115D-E454-81D1-02883D0D7D96}"/>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31" name="直線コネクタ 30">
              <a:extLst>
                <a:ext uri="{FF2B5EF4-FFF2-40B4-BE49-F238E27FC236}">
                  <a16:creationId xmlns:a16="http://schemas.microsoft.com/office/drawing/2014/main" id="{340C94D5-49AB-0E95-E9C3-C0D6CAB6F312}"/>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B5A2FFBD-9B92-A4D6-1F10-58E4F00C295A}"/>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6" name="図 15">
            <a:extLst>
              <a:ext uri="{FF2B5EF4-FFF2-40B4-BE49-F238E27FC236}">
                <a16:creationId xmlns:a16="http://schemas.microsoft.com/office/drawing/2014/main" id="{1134F95C-7208-9E83-B7BE-84FF9CC99EDA}"/>
              </a:ext>
            </a:extLst>
          </p:cNvPr>
          <p:cNvPicPr>
            <a:picLocks noChangeAspect="1"/>
          </p:cNvPicPr>
          <p:nvPr/>
        </p:nvPicPr>
        <p:blipFill rotWithShape="1">
          <a:blip r:embed="rId4"/>
          <a:srcRect l="5113"/>
          <a:stretch/>
        </p:blipFill>
        <p:spPr>
          <a:xfrm>
            <a:off x="3176" y="1293890"/>
            <a:ext cx="3429000" cy="2199384"/>
          </a:xfrm>
          <a:prstGeom prst="rect">
            <a:avLst/>
          </a:prstGeom>
        </p:spPr>
      </p:pic>
      <p:pic>
        <p:nvPicPr>
          <p:cNvPr id="27" name="図 26">
            <a:extLst>
              <a:ext uri="{FF2B5EF4-FFF2-40B4-BE49-F238E27FC236}">
                <a16:creationId xmlns:a16="http://schemas.microsoft.com/office/drawing/2014/main" id="{5BF1D338-73FD-47C2-C122-E133DE909AB6}"/>
              </a:ext>
            </a:extLst>
          </p:cNvPr>
          <p:cNvPicPr>
            <a:picLocks noChangeAspect="1"/>
          </p:cNvPicPr>
          <p:nvPr/>
        </p:nvPicPr>
        <p:blipFill rotWithShape="1">
          <a:blip r:embed="rId5"/>
          <a:srcRect l="5113"/>
          <a:stretch/>
        </p:blipFill>
        <p:spPr>
          <a:xfrm>
            <a:off x="3175" y="4051722"/>
            <a:ext cx="3429001" cy="2199384"/>
          </a:xfrm>
          <a:prstGeom prst="rect">
            <a:avLst/>
          </a:prstGeom>
        </p:spPr>
      </p:pic>
      <p:pic>
        <p:nvPicPr>
          <p:cNvPr id="28" name="図 27">
            <a:extLst>
              <a:ext uri="{FF2B5EF4-FFF2-40B4-BE49-F238E27FC236}">
                <a16:creationId xmlns:a16="http://schemas.microsoft.com/office/drawing/2014/main" id="{8ACB1A3D-493F-051D-FC29-0B9C45F6CF65}"/>
              </a:ext>
            </a:extLst>
          </p:cNvPr>
          <p:cNvPicPr>
            <a:picLocks noChangeAspect="1"/>
          </p:cNvPicPr>
          <p:nvPr/>
        </p:nvPicPr>
        <p:blipFill rotWithShape="1">
          <a:blip r:embed="rId6"/>
          <a:srcRect l="5113"/>
          <a:stretch/>
        </p:blipFill>
        <p:spPr>
          <a:xfrm>
            <a:off x="3425823" y="4051722"/>
            <a:ext cx="3429002" cy="2199384"/>
          </a:xfrm>
          <a:prstGeom prst="rect">
            <a:avLst/>
          </a:prstGeom>
        </p:spPr>
      </p:pic>
    </p:spTree>
    <p:extLst>
      <p:ext uri="{BB962C8B-B14F-4D97-AF65-F5344CB8AC3E}">
        <p14:creationId xmlns:p14="http://schemas.microsoft.com/office/powerpoint/2010/main" val="9471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5DA10749-D4E4-C6FA-F472-3F4C0954F5DB}"/>
              </a:ext>
            </a:extLst>
          </p:cNvPr>
          <p:cNvPicPr>
            <a:picLocks noChangeAspect="1"/>
          </p:cNvPicPr>
          <p:nvPr/>
        </p:nvPicPr>
        <p:blipFill rotWithShape="1">
          <a:blip r:embed="rId3"/>
          <a:srcRect l="5113"/>
          <a:stretch/>
        </p:blipFill>
        <p:spPr>
          <a:xfrm>
            <a:off x="3429000" y="4051722"/>
            <a:ext cx="3428998" cy="2199384"/>
          </a:xfrm>
          <a:prstGeom prst="rect">
            <a:avLst/>
          </a:prstGeom>
        </p:spPr>
      </p:pic>
      <p:pic>
        <p:nvPicPr>
          <p:cNvPr id="27" name="図 26">
            <a:extLst>
              <a:ext uri="{FF2B5EF4-FFF2-40B4-BE49-F238E27FC236}">
                <a16:creationId xmlns:a16="http://schemas.microsoft.com/office/drawing/2014/main" id="{0C18B799-E854-3E2D-1BE8-072E6BDDBBBA}"/>
              </a:ext>
            </a:extLst>
          </p:cNvPr>
          <p:cNvPicPr>
            <a:picLocks noChangeAspect="1"/>
          </p:cNvPicPr>
          <p:nvPr/>
        </p:nvPicPr>
        <p:blipFill rotWithShape="1">
          <a:blip r:embed="rId4"/>
          <a:srcRect l="5113"/>
          <a:stretch/>
        </p:blipFill>
        <p:spPr>
          <a:xfrm>
            <a:off x="0" y="4051722"/>
            <a:ext cx="3428999" cy="2199384"/>
          </a:xfrm>
          <a:prstGeom prst="rect">
            <a:avLst/>
          </a:prstGeom>
        </p:spPr>
      </p:pic>
      <p:pic>
        <p:nvPicPr>
          <p:cNvPr id="16" name="図 15">
            <a:extLst>
              <a:ext uri="{FF2B5EF4-FFF2-40B4-BE49-F238E27FC236}">
                <a16:creationId xmlns:a16="http://schemas.microsoft.com/office/drawing/2014/main" id="{1C9E709B-7730-E6DB-9D92-8B2E101478B0}"/>
              </a:ext>
            </a:extLst>
          </p:cNvPr>
          <p:cNvPicPr>
            <a:picLocks noChangeAspect="1"/>
          </p:cNvPicPr>
          <p:nvPr/>
        </p:nvPicPr>
        <p:blipFill rotWithShape="1">
          <a:blip r:embed="rId5"/>
          <a:srcRect l="4900"/>
          <a:stretch/>
        </p:blipFill>
        <p:spPr>
          <a:xfrm>
            <a:off x="3421276" y="1299511"/>
            <a:ext cx="3436724" cy="2199384"/>
          </a:xfrm>
          <a:prstGeom prst="rect">
            <a:avLst/>
          </a:prstGeom>
        </p:spPr>
      </p:pic>
      <p:pic>
        <p:nvPicPr>
          <p:cNvPr id="3" name="図 2">
            <a:extLst>
              <a:ext uri="{FF2B5EF4-FFF2-40B4-BE49-F238E27FC236}">
                <a16:creationId xmlns:a16="http://schemas.microsoft.com/office/drawing/2014/main" id="{6AF48D06-CED2-34D4-29A8-7447F3492FAA}"/>
              </a:ext>
            </a:extLst>
          </p:cNvPr>
          <p:cNvPicPr>
            <a:picLocks noChangeAspect="1"/>
          </p:cNvPicPr>
          <p:nvPr/>
        </p:nvPicPr>
        <p:blipFill rotWithShape="1">
          <a:blip r:embed="rId6"/>
          <a:srcRect l="4900"/>
          <a:stretch/>
        </p:blipFill>
        <p:spPr>
          <a:xfrm>
            <a:off x="-2" y="1297013"/>
            <a:ext cx="3436723" cy="2199384"/>
          </a:xfrm>
          <a:prstGeom prst="rect">
            <a:avLst/>
          </a:prstGeom>
        </p:spPr>
      </p:pic>
      <p:sp>
        <p:nvSpPr>
          <p:cNvPr id="61" name="テキスト ボックス 60">
            <a:extLst>
              <a:ext uri="{FF2B5EF4-FFF2-40B4-BE49-F238E27FC236}">
                <a16:creationId xmlns:a16="http://schemas.microsoft.com/office/drawing/2014/main" id="{7F15BF82-580E-162D-AB69-06A8BAF00193}"/>
              </a:ext>
            </a:extLst>
          </p:cNvPr>
          <p:cNvSpPr txBox="1"/>
          <p:nvPr/>
        </p:nvSpPr>
        <p:spPr>
          <a:xfrm>
            <a:off x="3435350" y="1025010"/>
            <a:ext cx="3428999"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B. CNS metastasis </a:t>
            </a:r>
          </a:p>
        </p:txBody>
      </p:sp>
      <p:sp>
        <p:nvSpPr>
          <p:cNvPr id="25" name="テキスト ボックス 24">
            <a:extLst>
              <a:ext uri="{FF2B5EF4-FFF2-40B4-BE49-F238E27FC236}">
                <a16:creationId xmlns:a16="http://schemas.microsoft.com/office/drawing/2014/main" id="{5679BFFA-3ED0-4DBD-9E90-134EF035F995}"/>
              </a:ext>
            </a:extLst>
          </p:cNvPr>
          <p:cNvSpPr txBox="1"/>
          <p:nvPr/>
        </p:nvSpPr>
        <p:spPr>
          <a:xfrm>
            <a:off x="1708498" y="1434735"/>
            <a:ext cx="1720502" cy="369332"/>
          </a:xfrm>
          <a:prstGeom prst="rect">
            <a:avLst/>
          </a:prstGeom>
          <a:noFill/>
        </p:spPr>
        <p:txBody>
          <a:bodyPr wrap="square" rtlCol="0">
            <a:spAutoFit/>
          </a:bodyPr>
          <a:lstStyle/>
          <a:p>
            <a:r>
              <a:rPr kumimoji="1" lang="en-US" altLang="ja-JP" sz="900" dirty="0"/>
              <a:t>Gray P = 0.6651</a:t>
            </a:r>
          </a:p>
          <a:p>
            <a:r>
              <a:rPr kumimoji="1" lang="en-US" altLang="ja-JP" sz="900" dirty="0"/>
              <a:t>HR 0.735 (95%CI 0.181 – 2.988)</a:t>
            </a:r>
          </a:p>
        </p:txBody>
      </p:sp>
      <p:sp>
        <p:nvSpPr>
          <p:cNvPr id="33" name="テキスト ボックス 32">
            <a:extLst>
              <a:ext uri="{FF2B5EF4-FFF2-40B4-BE49-F238E27FC236}">
                <a16:creationId xmlns:a16="http://schemas.microsoft.com/office/drawing/2014/main" id="{3F9686F9-4EC9-42DA-B023-ED4C22BD0CD7}"/>
              </a:ext>
            </a:extLst>
          </p:cNvPr>
          <p:cNvSpPr txBox="1"/>
          <p:nvPr/>
        </p:nvSpPr>
        <p:spPr>
          <a:xfrm>
            <a:off x="-1" y="0"/>
            <a:ext cx="6768935" cy="646331"/>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Supplemental Figure</a:t>
            </a:r>
            <a:r>
              <a:rPr lang="ja-JP" altLang="en-US" sz="1200" dirty="0">
                <a:latin typeface="Times New Roman" panose="02020603050405020304" pitchFamily="18" charset="0"/>
                <a:cs typeface="Times New Roman" panose="02020603050405020304" pitchFamily="18" charset="0"/>
              </a:rPr>
              <a:t> </a:t>
            </a:r>
            <a:r>
              <a:rPr lang="en-US" altLang="ja-JP" sz="1200" dirty="0">
                <a:latin typeface="Times New Roman" panose="02020603050405020304" pitchFamily="18" charset="0"/>
                <a:cs typeface="Times New Roman" panose="02020603050405020304" pitchFamily="18" charset="0"/>
              </a:rPr>
              <a:t>3. Cumulative recurrence curve with competing risks in the low-risk group. (A) All recurrence. (B) First metastatic recurrence to the central nervous system (CNS). (C) Distant recurrence (including CNS metastasis). (D) Local recurrence.</a:t>
            </a:r>
            <a:r>
              <a:rPr lang="ja-JP" altLang="en-US" sz="1200" dirty="0">
                <a:latin typeface="Times New Roman" panose="02020603050405020304" pitchFamily="18" charset="0"/>
                <a:cs typeface="Times New Roman" panose="02020603050405020304" pitchFamily="18" charset="0"/>
              </a:rPr>
              <a:t> </a:t>
            </a:r>
          </a:p>
        </p:txBody>
      </p:sp>
      <p:sp>
        <p:nvSpPr>
          <p:cNvPr id="49" name="テキスト ボックス 48">
            <a:extLst>
              <a:ext uri="{FF2B5EF4-FFF2-40B4-BE49-F238E27FC236}">
                <a16:creationId xmlns:a16="http://schemas.microsoft.com/office/drawing/2014/main" id="{DA79621C-E676-45CC-AE3C-F491422865A6}"/>
              </a:ext>
            </a:extLst>
          </p:cNvPr>
          <p:cNvSpPr txBox="1"/>
          <p:nvPr/>
        </p:nvSpPr>
        <p:spPr>
          <a:xfrm>
            <a:off x="1" y="1025010"/>
            <a:ext cx="3429000"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A. All recurrence</a:t>
            </a:r>
            <a:endParaRPr lang="ja-JP" altLang="en-US" sz="1200" dirty="0">
              <a:latin typeface="Times New Roman" panose="02020603050405020304" pitchFamily="18" charset="0"/>
              <a:cs typeface="Times New Roman" panose="02020603050405020304" pitchFamily="18" charset="0"/>
            </a:endParaRPr>
          </a:p>
        </p:txBody>
      </p:sp>
      <p:sp>
        <p:nvSpPr>
          <p:cNvPr id="60" name="テキスト ボックス 59">
            <a:extLst>
              <a:ext uri="{FF2B5EF4-FFF2-40B4-BE49-F238E27FC236}">
                <a16:creationId xmlns:a16="http://schemas.microsoft.com/office/drawing/2014/main" id="{35D11BF3-0AB9-2EE0-972F-712BB7B4AF1B}"/>
              </a:ext>
            </a:extLst>
          </p:cNvPr>
          <p:cNvSpPr txBox="1"/>
          <p:nvPr/>
        </p:nvSpPr>
        <p:spPr>
          <a:xfrm>
            <a:off x="5145960" y="1434735"/>
            <a:ext cx="1718389" cy="369332"/>
          </a:xfrm>
          <a:prstGeom prst="rect">
            <a:avLst/>
          </a:prstGeom>
          <a:noFill/>
        </p:spPr>
        <p:txBody>
          <a:bodyPr wrap="square" rtlCol="0">
            <a:spAutoFit/>
          </a:bodyPr>
          <a:lstStyle/>
          <a:p>
            <a:r>
              <a:rPr kumimoji="1" lang="en-US" altLang="ja-JP" sz="900" dirty="0"/>
              <a:t>Gray P = 0.3937</a:t>
            </a:r>
          </a:p>
          <a:p>
            <a:r>
              <a:rPr kumimoji="1" lang="en-US" altLang="ja-JP" sz="900" dirty="0"/>
              <a:t>HR Not estimable</a:t>
            </a:r>
          </a:p>
        </p:txBody>
      </p:sp>
      <p:sp>
        <p:nvSpPr>
          <p:cNvPr id="86" name="テキスト ボックス 85">
            <a:extLst>
              <a:ext uri="{FF2B5EF4-FFF2-40B4-BE49-F238E27FC236}">
                <a16:creationId xmlns:a16="http://schemas.microsoft.com/office/drawing/2014/main" id="{775E403E-D5BE-A384-710E-40181CB8E0E3}"/>
              </a:ext>
            </a:extLst>
          </p:cNvPr>
          <p:cNvSpPr txBox="1"/>
          <p:nvPr/>
        </p:nvSpPr>
        <p:spPr>
          <a:xfrm>
            <a:off x="3429000" y="3774723"/>
            <a:ext cx="3429001"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D. Local recurrence</a:t>
            </a:r>
          </a:p>
        </p:txBody>
      </p:sp>
      <p:sp>
        <p:nvSpPr>
          <p:cNvPr id="99" name="テキスト ボックス 98">
            <a:extLst>
              <a:ext uri="{FF2B5EF4-FFF2-40B4-BE49-F238E27FC236}">
                <a16:creationId xmlns:a16="http://schemas.microsoft.com/office/drawing/2014/main" id="{C139DF1C-4A4E-ABF8-4916-394D7C583FAC}"/>
              </a:ext>
            </a:extLst>
          </p:cNvPr>
          <p:cNvSpPr txBox="1"/>
          <p:nvPr/>
        </p:nvSpPr>
        <p:spPr>
          <a:xfrm>
            <a:off x="1708498" y="4200550"/>
            <a:ext cx="1788460" cy="369332"/>
          </a:xfrm>
          <a:prstGeom prst="rect">
            <a:avLst/>
          </a:prstGeom>
          <a:noFill/>
        </p:spPr>
        <p:txBody>
          <a:bodyPr wrap="square" rtlCol="0">
            <a:spAutoFit/>
          </a:bodyPr>
          <a:lstStyle/>
          <a:p>
            <a:r>
              <a:rPr kumimoji="1" lang="en-US" altLang="ja-JP" sz="900" dirty="0"/>
              <a:t>Gray P = 0.4528</a:t>
            </a:r>
          </a:p>
          <a:p>
            <a:r>
              <a:rPr kumimoji="1" lang="en-US" altLang="ja-JP" sz="900" dirty="0"/>
              <a:t>HR 2.311 (95%CI 0.231 – 23.149)</a:t>
            </a:r>
          </a:p>
        </p:txBody>
      </p:sp>
      <p:sp>
        <p:nvSpPr>
          <p:cNvPr id="100" name="テキスト ボックス 99">
            <a:extLst>
              <a:ext uri="{FF2B5EF4-FFF2-40B4-BE49-F238E27FC236}">
                <a16:creationId xmlns:a16="http://schemas.microsoft.com/office/drawing/2014/main" id="{ACD0DBDC-0FEF-FF09-40C1-5E9FD67ABAF1}"/>
              </a:ext>
            </a:extLst>
          </p:cNvPr>
          <p:cNvSpPr txBox="1"/>
          <p:nvPr/>
        </p:nvSpPr>
        <p:spPr>
          <a:xfrm>
            <a:off x="0" y="3774723"/>
            <a:ext cx="3429000" cy="276999"/>
          </a:xfrm>
          <a:prstGeom prst="rect">
            <a:avLst/>
          </a:prstGeom>
          <a:noFill/>
        </p:spPr>
        <p:txBody>
          <a:bodyPr wrap="square" rtlCol="0">
            <a:spAutoFit/>
          </a:bodyPr>
          <a:lstStyle/>
          <a:p>
            <a:r>
              <a:rPr lang="en-US" altLang="ja-JP" sz="1200" dirty="0">
                <a:latin typeface="Times New Roman" panose="02020603050405020304" pitchFamily="18" charset="0"/>
                <a:cs typeface="Times New Roman" panose="02020603050405020304" pitchFamily="18" charset="0"/>
              </a:rPr>
              <a:t>C. Distant recurrence</a:t>
            </a:r>
            <a:endParaRPr lang="ja-JP" altLang="en-US" sz="1200" dirty="0">
              <a:latin typeface="Times New Roman" panose="02020603050405020304" pitchFamily="18" charset="0"/>
              <a:cs typeface="Times New Roman" panose="02020603050405020304" pitchFamily="18" charset="0"/>
            </a:endParaRPr>
          </a:p>
        </p:txBody>
      </p:sp>
      <p:sp>
        <p:nvSpPr>
          <p:cNvPr id="107" name="テキスト ボックス 106">
            <a:extLst>
              <a:ext uri="{FF2B5EF4-FFF2-40B4-BE49-F238E27FC236}">
                <a16:creationId xmlns:a16="http://schemas.microsoft.com/office/drawing/2014/main" id="{22B605FF-9CCD-D960-5FAC-DE1839C25578}"/>
              </a:ext>
            </a:extLst>
          </p:cNvPr>
          <p:cNvSpPr txBox="1"/>
          <p:nvPr/>
        </p:nvSpPr>
        <p:spPr>
          <a:xfrm>
            <a:off x="5067300" y="4200550"/>
            <a:ext cx="1790698" cy="369332"/>
          </a:xfrm>
          <a:prstGeom prst="rect">
            <a:avLst/>
          </a:prstGeom>
          <a:noFill/>
        </p:spPr>
        <p:txBody>
          <a:bodyPr wrap="square" rtlCol="0">
            <a:spAutoFit/>
          </a:bodyPr>
          <a:lstStyle/>
          <a:p>
            <a:r>
              <a:rPr kumimoji="1" lang="en-US" altLang="ja-JP" sz="900" dirty="0"/>
              <a:t>Gray P = 0.1787</a:t>
            </a:r>
          </a:p>
          <a:p>
            <a:r>
              <a:rPr kumimoji="1" lang="en-US" altLang="ja-JP" sz="900" dirty="0"/>
              <a:t>HR 0.239 (95%CI 0.025 – 2.259)</a:t>
            </a:r>
          </a:p>
        </p:txBody>
      </p:sp>
      <p:grpSp>
        <p:nvGrpSpPr>
          <p:cNvPr id="12" name="グループ化 11">
            <a:extLst>
              <a:ext uri="{FF2B5EF4-FFF2-40B4-BE49-F238E27FC236}">
                <a16:creationId xmlns:a16="http://schemas.microsoft.com/office/drawing/2014/main" id="{97BBF5AE-7029-2702-045E-5116B1020C48}"/>
              </a:ext>
            </a:extLst>
          </p:cNvPr>
          <p:cNvGrpSpPr/>
          <p:nvPr/>
        </p:nvGrpSpPr>
        <p:grpSpPr>
          <a:xfrm>
            <a:off x="609459" y="1419651"/>
            <a:ext cx="1118770" cy="400110"/>
            <a:chOff x="619125" y="2829961"/>
            <a:chExt cx="1118770" cy="400110"/>
          </a:xfrm>
        </p:grpSpPr>
        <p:sp>
          <p:nvSpPr>
            <p:cNvPr id="13" name="テキスト ボックス 12">
              <a:extLst>
                <a:ext uri="{FF2B5EF4-FFF2-40B4-BE49-F238E27FC236}">
                  <a16:creationId xmlns:a16="http://schemas.microsoft.com/office/drawing/2014/main" id="{75718A58-F8B8-1825-07A6-14C26570513E}"/>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14" name="直線コネクタ 13">
              <a:extLst>
                <a:ext uri="{FF2B5EF4-FFF2-40B4-BE49-F238E27FC236}">
                  <a16:creationId xmlns:a16="http://schemas.microsoft.com/office/drawing/2014/main" id="{D9822673-2766-AE70-95A8-F66E47EA691C}"/>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4D35D37A-838E-F5A1-58F7-1D6D7428824E}"/>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6ADACBE0-83FC-6F7C-DC66-FCD455C2DB66}"/>
              </a:ext>
            </a:extLst>
          </p:cNvPr>
          <p:cNvGrpSpPr/>
          <p:nvPr/>
        </p:nvGrpSpPr>
        <p:grpSpPr>
          <a:xfrm>
            <a:off x="4046922" y="1417868"/>
            <a:ext cx="1118770" cy="400110"/>
            <a:chOff x="619125" y="2829961"/>
            <a:chExt cx="1118770" cy="400110"/>
          </a:xfrm>
        </p:grpSpPr>
        <p:sp>
          <p:nvSpPr>
            <p:cNvPr id="18" name="テキスト ボックス 17">
              <a:extLst>
                <a:ext uri="{FF2B5EF4-FFF2-40B4-BE49-F238E27FC236}">
                  <a16:creationId xmlns:a16="http://schemas.microsoft.com/office/drawing/2014/main" id="{CF7B9D10-1B87-368F-94FB-B48A7159EE21}"/>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19" name="直線コネクタ 18">
              <a:extLst>
                <a:ext uri="{FF2B5EF4-FFF2-40B4-BE49-F238E27FC236}">
                  <a16:creationId xmlns:a16="http://schemas.microsoft.com/office/drawing/2014/main" id="{854F2A1C-9C64-94EB-EE10-49056CE70557}"/>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85F6B07D-DB3B-231A-998B-165C43BA90DE}"/>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6B48D2CF-2DA9-002E-8687-5B7F283DF3B6}"/>
              </a:ext>
            </a:extLst>
          </p:cNvPr>
          <p:cNvGrpSpPr/>
          <p:nvPr/>
        </p:nvGrpSpPr>
        <p:grpSpPr>
          <a:xfrm>
            <a:off x="609459" y="4185161"/>
            <a:ext cx="1118770" cy="400110"/>
            <a:chOff x="619125" y="2829961"/>
            <a:chExt cx="1118770" cy="400110"/>
          </a:xfrm>
        </p:grpSpPr>
        <p:sp>
          <p:nvSpPr>
            <p:cNvPr id="23" name="テキスト ボックス 22">
              <a:extLst>
                <a:ext uri="{FF2B5EF4-FFF2-40B4-BE49-F238E27FC236}">
                  <a16:creationId xmlns:a16="http://schemas.microsoft.com/office/drawing/2014/main" id="{DCAE9D66-4CAD-1BA0-AB34-29892877174F}"/>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24" name="直線コネクタ 23">
              <a:extLst>
                <a:ext uri="{FF2B5EF4-FFF2-40B4-BE49-F238E27FC236}">
                  <a16:creationId xmlns:a16="http://schemas.microsoft.com/office/drawing/2014/main" id="{7EBC1E06-AAFC-9976-B831-61E17C019960}"/>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25AFD104-A707-FA62-827E-3542A842F6DB}"/>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9" name="グループ化 28">
            <a:extLst>
              <a:ext uri="{FF2B5EF4-FFF2-40B4-BE49-F238E27FC236}">
                <a16:creationId xmlns:a16="http://schemas.microsoft.com/office/drawing/2014/main" id="{9DE24F86-81D6-595C-CD4B-18B562E0623C}"/>
              </a:ext>
            </a:extLst>
          </p:cNvPr>
          <p:cNvGrpSpPr/>
          <p:nvPr/>
        </p:nvGrpSpPr>
        <p:grpSpPr>
          <a:xfrm>
            <a:off x="4046922" y="4185161"/>
            <a:ext cx="1118770" cy="400110"/>
            <a:chOff x="619125" y="2829961"/>
            <a:chExt cx="1118770" cy="400110"/>
          </a:xfrm>
        </p:grpSpPr>
        <p:sp>
          <p:nvSpPr>
            <p:cNvPr id="30" name="テキスト ボックス 29">
              <a:extLst>
                <a:ext uri="{FF2B5EF4-FFF2-40B4-BE49-F238E27FC236}">
                  <a16:creationId xmlns:a16="http://schemas.microsoft.com/office/drawing/2014/main" id="{D7F6D534-115D-E454-81D1-02883D0D7D96}"/>
                </a:ext>
              </a:extLst>
            </p:cNvPr>
            <p:cNvSpPr txBox="1"/>
            <p:nvPr/>
          </p:nvSpPr>
          <p:spPr>
            <a:xfrm>
              <a:off x="619125" y="2829961"/>
              <a:ext cx="1118770" cy="400110"/>
            </a:xfrm>
            <a:prstGeom prst="rect">
              <a:avLst/>
            </a:prstGeom>
            <a:noFill/>
          </p:spPr>
          <p:txBody>
            <a:bodyPr wrap="square" rtlCol="0">
              <a:spAutoFit/>
            </a:bodyPr>
            <a:lstStyle/>
            <a:p>
              <a:r>
                <a:rPr kumimoji="1" lang="ja-JP" altLang="en-US" sz="1000" dirty="0"/>
                <a:t>　 　</a:t>
              </a:r>
              <a:r>
                <a:rPr kumimoji="1" lang="en-US" altLang="ja-JP" sz="1000" dirty="0"/>
                <a:t>EGFRm (–)</a:t>
              </a:r>
            </a:p>
            <a:p>
              <a:r>
                <a:rPr kumimoji="1" lang="ja-JP" altLang="en-US" sz="1000" dirty="0"/>
                <a:t>　　 </a:t>
              </a:r>
              <a:r>
                <a:rPr kumimoji="1" lang="en-US" altLang="ja-JP" sz="1000" dirty="0"/>
                <a:t>EGFRm (+)</a:t>
              </a:r>
            </a:p>
          </p:txBody>
        </p:sp>
        <p:cxnSp>
          <p:nvCxnSpPr>
            <p:cNvPr id="31" name="直線コネクタ 30">
              <a:extLst>
                <a:ext uri="{FF2B5EF4-FFF2-40B4-BE49-F238E27FC236}">
                  <a16:creationId xmlns:a16="http://schemas.microsoft.com/office/drawing/2014/main" id="{340C94D5-49AB-0E95-E9C3-C0D6CAB6F312}"/>
                </a:ext>
              </a:extLst>
            </p:cNvPr>
            <p:cNvCxnSpPr>
              <a:cxnSpLocks/>
            </p:cNvCxnSpPr>
            <p:nvPr/>
          </p:nvCxnSpPr>
          <p:spPr>
            <a:xfrm>
              <a:off x="755429" y="2953326"/>
              <a:ext cx="18256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B5A2FFBD-9B92-A4D6-1F10-58E4F00C295A}"/>
                </a:ext>
              </a:extLst>
            </p:cNvPr>
            <p:cNvCxnSpPr>
              <a:cxnSpLocks/>
            </p:cNvCxnSpPr>
            <p:nvPr/>
          </p:nvCxnSpPr>
          <p:spPr>
            <a:xfrm>
              <a:off x="755429" y="3103685"/>
              <a:ext cx="1825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306879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a:majorFont>
        <a:latin typeface="Times New Roman"/>
        <a:ea typeface="HG丸ｺﾞｼｯｸM-PRO"/>
        <a:cs typeface="Heiti SC Light"/>
      </a:majorFont>
      <a:minorFont>
        <a:latin typeface="Times New Roman"/>
        <a:ea typeface="HG丸ｺﾞｼｯｸM-PRO"/>
        <a:cs typeface="Heiti SC Light"/>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2796</TotalTime>
  <Words>406</Words>
  <Application>Microsoft Office PowerPoint</Application>
  <PresentationFormat>画面に合わせる (4:3)</PresentationFormat>
  <Paragraphs>65</Paragraphs>
  <Slides>3</Slides>
  <Notes>2</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游ゴシック</vt:lpstr>
      <vt:lpstr>Arial</vt:lpstr>
      <vt:lpstr>Times New Roman</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康範 上沼</dc:creator>
  <cp:lastModifiedBy>幸太郎</cp:lastModifiedBy>
  <cp:revision>122</cp:revision>
  <cp:lastPrinted>2022-03-04T05:26:32Z</cp:lastPrinted>
  <dcterms:created xsi:type="dcterms:W3CDTF">2022-01-25T05:40:33Z</dcterms:created>
  <dcterms:modified xsi:type="dcterms:W3CDTF">2023-05-23T17:21:03Z</dcterms:modified>
</cp:coreProperties>
</file>