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8"/>
  </p:notesMasterIdLst>
  <p:sldIdLst>
    <p:sldId id="257" r:id="rId2"/>
    <p:sldId id="285" r:id="rId3"/>
    <p:sldId id="293" r:id="rId4"/>
    <p:sldId id="306" r:id="rId5"/>
    <p:sldId id="296" r:id="rId6"/>
    <p:sldId id="297" r:id="rId7"/>
  </p:sldIdLst>
  <p:sldSz cx="7772400" cy="100584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sukawa, Toshihiro (NIH/NCI) [F]" initials="MT([" lastIdx="1" clrIdx="0">
    <p:extLst>
      <p:ext uri="{19B8F6BF-5375-455C-9EA6-DF929625EA0E}">
        <p15:presenceInfo xmlns:p15="http://schemas.microsoft.com/office/powerpoint/2012/main" userId="S::matsukawat2@nih.gov::55e02b82-40ad-4227-9521-e67101d9f7d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44" autoAdjust="0"/>
    <p:restoredTop sz="94125" autoAdjust="0"/>
  </p:normalViewPr>
  <p:slideViewPr>
    <p:cSldViewPr snapToGrid="0">
      <p:cViewPr varScale="1">
        <p:scale>
          <a:sx n="71" d="100"/>
          <a:sy n="71" d="100"/>
        </p:scale>
        <p:origin x="31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18839-9688-4353-AA5F-51F77718D83B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04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E77DF-759A-4E7B-B6B7-9B9A293C1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3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E77DF-759A-4E7B-B6B7-9B9A293C11F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266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E77DF-759A-4E7B-B6B7-9B9A293C11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26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04D0B-9225-450E-98BE-92F42F846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1646133"/>
            <a:ext cx="5829300" cy="3501813"/>
          </a:xfrm>
        </p:spPr>
        <p:txBody>
          <a:bodyPr anchor="b"/>
          <a:lstStyle>
            <a:lvl1pPr algn="ctr"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C9617-2C5A-40C2-921B-9EE90B3A6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1530"/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48"/>
            </a:lvl3pPr>
            <a:lvl4pPr marL="874395" indent="0" algn="ctr">
              <a:buNone/>
              <a:defRPr sz="1020"/>
            </a:lvl4pPr>
            <a:lvl5pPr marL="1165860" indent="0" algn="ctr">
              <a:buNone/>
              <a:defRPr sz="1020"/>
            </a:lvl5pPr>
            <a:lvl6pPr marL="1457325" indent="0" algn="ctr">
              <a:buNone/>
              <a:defRPr sz="1020"/>
            </a:lvl6pPr>
            <a:lvl7pPr marL="1748790" indent="0" algn="ctr">
              <a:buNone/>
              <a:defRPr sz="1020"/>
            </a:lvl7pPr>
            <a:lvl8pPr marL="2040255" indent="0" algn="ctr">
              <a:buNone/>
              <a:defRPr sz="1020"/>
            </a:lvl8pPr>
            <a:lvl9pPr marL="2331720" indent="0" algn="ctr">
              <a:buNone/>
              <a:defRPr sz="10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1E474-A75B-4E02-A374-1BFBC17D7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AE7DF-886B-4AA4-BF62-055A09D30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CF988-CF78-4E0D-AB92-8D86A6290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FC528-6EF1-4893-BF09-179300B1A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353C6-A171-4389-90F2-9DF14F91D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FBE09-62B4-43E8-86E4-0184E283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1D510-8F5E-4BFE-B979-0955D05B7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6D2CA-6DC6-4355-86F5-686B4401A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4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1805B-E5BF-4CE8-9AEC-62FDD6B42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4" y="2507617"/>
            <a:ext cx="6703695" cy="4184014"/>
          </a:xfrm>
        </p:spPr>
        <p:txBody>
          <a:bodyPr anchor="b"/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9340F-00A3-42C3-8D7C-2F81A6874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04" y="6731213"/>
            <a:ext cx="6703695" cy="2200274"/>
          </a:xfrm>
        </p:spPr>
        <p:txBody>
          <a:bodyPr/>
          <a:lstStyle>
            <a:lvl1pPr marL="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1pPr>
            <a:lvl2pPr marL="2914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582930" indent="0">
              <a:buNone/>
              <a:defRPr sz="1148">
                <a:solidFill>
                  <a:schemeClr val="tx1">
                    <a:tint val="75000"/>
                  </a:schemeClr>
                </a:solidFill>
              </a:defRPr>
            </a:lvl3pPr>
            <a:lvl4pPr marL="87439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4pPr>
            <a:lvl5pPr marL="116586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5pPr>
            <a:lvl6pPr marL="145732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6pPr>
            <a:lvl7pPr marL="174879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7pPr>
            <a:lvl8pPr marL="204025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8pPr>
            <a:lvl9pPr marL="233172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8B853-5493-4B11-8B53-23B46E814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53968-4F5F-4F5A-9AEB-5AF57EF2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623B-0CBE-430A-BB72-DAF8CE30D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8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A1D0-9C66-4B8E-AB62-C5FEDC55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68D5D-835F-46BC-9A5C-1CF5B1EA4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54816-794D-4289-A240-92561F063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A6209-20E6-4180-9A67-B393CCEC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A6F08-E8CC-4537-83AC-28E06984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E545D-71CE-4536-8887-924DE8222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7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CDB8-ADAD-4FD9-9B28-0147EB22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535517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53587-DEFA-47B0-A914-E2C190811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365" y="2465706"/>
            <a:ext cx="3288089" cy="1208404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645CA-7247-42AC-909D-F3004285C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5365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520859-B98B-4ABF-9585-003F97E8F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7705A0-B6EF-435C-B7DA-600AF5CC8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E2A815-38E0-4D76-BF0E-649D39266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536D5E-8E33-46FF-AD59-BAD37DD30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E3D27F-3F88-4E98-9222-D08071AD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8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2C076-6299-4D6B-933B-6ED75C02E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194DEE-00A0-4C90-BF29-9F18B8C59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BBD32-3620-45EB-A29A-5870A424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41BEB7-D808-4046-8FE0-26C87F47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41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4E4F79-44C6-4483-9910-AB24DA561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494EC1-3D43-4356-B07C-1F07BC3B4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D5C-C171-4052-9AE9-A5EC0B104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5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D7AE8-7E7E-4DFE-888D-D39C8460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9DFC5-7B8C-445E-A4B8-20770F611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82" y="1448224"/>
            <a:ext cx="3934778" cy="7147983"/>
          </a:xfrm>
        </p:spPr>
        <p:txBody>
          <a:bodyPr/>
          <a:lstStyle>
            <a:lvl1pPr>
              <a:defRPr sz="2040"/>
            </a:lvl1pPr>
            <a:lvl2pPr>
              <a:defRPr sz="1785"/>
            </a:lvl2pPr>
            <a:lvl3pPr>
              <a:defRPr sz="1530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C5EFE-BD10-4569-8EF9-46852141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911EB-E51B-455B-9F9A-4C0BFE990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09EA6-86B2-4821-AC9E-E00B9BE1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C66081-1182-4CF2-B078-77D5ACC0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7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3E346-FCDA-4FC9-B6E1-B04BF8EAE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DD8C70-7AED-4D84-BB71-F00CEE03F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04282" y="1448224"/>
            <a:ext cx="3934778" cy="7147983"/>
          </a:xfrm>
        </p:spPr>
        <p:txBody>
          <a:bodyPr/>
          <a:lstStyle>
            <a:lvl1pPr marL="0" indent="0">
              <a:buNone/>
              <a:defRPr sz="2040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4395" indent="0">
              <a:buNone/>
              <a:defRPr sz="1275"/>
            </a:lvl4pPr>
            <a:lvl5pPr marL="1165860" indent="0">
              <a:buNone/>
              <a:defRPr sz="1275"/>
            </a:lvl5pPr>
            <a:lvl6pPr marL="1457325" indent="0">
              <a:buNone/>
              <a:defRPr sz="1275"/>
            </a:lvl6pPr>
            <a:lvl7pPr marL="1748790" indent="0">
              <a:buNone/>
              <a:defRPr sz="1275"/>
            </a:lvl7pPr>
            <a:lvl8pPr marL="2040255" indent="0">
              <a:buNone/>
              <a:defRPr sz="1275"/>
            </a:lvl8pPr>
            <a:lvl9pPr marL="2331720" indent="0">
              <a:buNone/>
              <a:defRPr sz="127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DECC2-00F6-4CA2-A83C-FC801E99F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740AC-43CF-437E-AC64-23AC1F8AC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071F28-7000-432A-B88C-F781ADDFF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9E784-F77A-4556-BC12-E34BA4BBD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14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41AA9-0B41-4A7A-80CF-2E1BEED35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BBADF-E844-4C42-B0FE-2AFC2377A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ECC45-B2A2-479F-8EB9-5B78028AC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02B69-57CB-495C-964F-9D2346EC3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3ED37-22ED-4D76-9BE6-3EFD14568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0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BCA15D-0D65-471A-A700-96F0DE28D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BCE16B-241B-4029-8F7F-44792E7EC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CC061-FCDA-499E-997D-726C6192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A55C2-7F87-4968-B348-350ED1B2F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6D3CC-00D6-4266-A04D-3AB6ACF8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4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2CE0A1-31D1-4E54-ABFA-64D191341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53" y="535517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7C440-1EC9-482F-A469-78C3A940F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29ED1-1083-45F7-82BD-9719CD77F2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353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B11C3-C99D-4CF8-937E-6C4A9CB8B931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9169F-F2A5-4713-B352-AA5475151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74608" y="9322647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56190-7E71-47C5-A510-28BC9C638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258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4FD0-5683-42E8-AA15-95662B1CA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3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8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5733" indent="-145733" algn="l" defTabSz="58293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3719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2866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02012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31159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60305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8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12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emf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2.png"/><Relationship Id="rId9" Type="http://schemas.openxmlformats.org/officeDocument/2006/relationships/image" Target="../media/image6.emf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em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34" Type="http://schemas.openxmlformats.org/officeDocument/2006/relationships/image" Target="../media/image57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33" Type="http://schemas.openxmlformats.org/officeDocument/2006/relationships/image" Target="../media/image56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32" Type="http://schemas.openxmlformats.org/officeDocument/2006/relationships/image" Target="../media/image55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31" Type="http://schemas.openxmlformats.org/officeDocument/2006/relationships/image" Target="../media/image54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Relationship Id="rId30" Type="http://schemas.openxmlformats.org/officeDocument/2006/relationships/image" Target="../media/image53.png"/><Relationship Id="rId35" Type="http://schemas.openxmlformats.org/officeDocument/2006/relationships/image" Target="../media/image5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11" Type="http://schemas.openxmlformats.org/officeDocument/2006/relationships/image" Target="../media/image67.png"/><Relationship Id="rId5" Type="http://schemas.openxmlformats.org/officeDocument/2006/relationships/image" Target="../media/image61.jpeg"/><Relationship Id="rId10" Type="http://schemas.openxmlformats.org/officeDocument/2006/relationships/image" Target="../media/image66.png"/><Relationship Id="rId4" Type="http://schemas.openxmlformats.org/officeDocument/2006/relationships/image" Target="../media/image60.jpeg"/><Relationship Id="rId9" Type="http://schemas.openxmlformats.org/officeDocument/2006/relationships/image" Target="../media/image6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7" Type="http://schemas.openxmlformats.org/officeDocument/2006/relationships/image" Target="../media/image71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7" Type="http://schemas.openxmlformats.org/officeDocument/2006/relationships/image" Target="../media/image75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e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C8C8EA-AA07-49A6-9A40-57B099273887}"/>
              </a:ext>
            </a:extLst>
          </p:cNvPr>
          <p:cNvSpPr txBox="1"/>
          <p:nvPr/>
        </p:nvSpPr>
        <p:spPr>
          <a:xfrm>
            <a:off x="2558786" y="0"/>
            <a:ext cx="2746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Extended Data Fig.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891936-931A-3D72-72B2-30C6B60FC4E0}"/>
              </a:ext>
            </a:extLst>
          </p:cNvPr>
          <p:cNvSpPr txBox="1"/>
          <p:nvPr/>
        </p:nvSpPr>
        <p:spPr>
          <a:xfrm>
            <a:off x="391297" y="5099529"/>
            <a:ext cx="102752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/>
              <a:t>Bone Marrow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2E6A76-FE99-E2A5-A0F7-FA0DB091CFE0}"/>
              </a:ext>
            </a:extLst>
          </p:cNvPr>
          <p:cNvSpPr txBox="1"/>
          <p:nvPr/>
        </p:nvSpPr>
        <p:spPr>
          <a:xfrm>
            <a:off x="670057" y="6441168"/>
            <a:ext cx="47000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/>
              <a:t>Spleen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5D8EEA-09E9-9A7C-9D1D-C6BAB7F98ECE}"/>
              </a:ext>
            </a:extLst>
          </p:cNvPr>
          <p:cNvGrpSpPr/>
          <p:nvPr/>
        </p:nvGrpSpPr>
        <p:grpSpPr>
          <a:xfrm>
            <a:off x="2842846" y="7288234"/>
            <a:ext cx="313712" cy="369332"/>
            <a:chOff x="5172891" y="1201016"/>
            <a:chExt cx="818197" cy="80101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608EA0B-7F04-70C7-45E7-ABF857C0B341}"/>
                </a:ext>
              </a:extLst>
            </p:cNvPr>
            <p:cNvCxnSpPr/>
            <p:nvPr/>
          </p:nvCxnSpPr>
          <p:spPr>
            <a:xfrm flipV="1">
              <a:off x="5172891" y="1201016"/>
              <a:ext cx="0" cy="801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C8BFE31-2144-0775-D05F-46A7598BEBC9}"/>
                </a:ext>
              </a:extLst>
            </p:cNvPr>
            <p:cNvCxnSpPr>
              <a:cxnSpLocks/>
            </p:cNvCxnSpPr>
            <p:nvPr/>
          </p:nvCxnSpPr>
          <p:spPr>
            <a:xfrm>
              <a:off x="5172891" y="2002035"/>
              <a:ext cx="8181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3DD6BCA-11C4-A63B-93CF-269C70D8306E}"/>
              </a:ext>
            </a:extLst>
          </p:cNvPr>
          <p:cNvGrpSpPr/>
          <p:nvPr/>
        </p:nvGrpSpPr>
        <p:grpSpPr>
          <a:xfrm>
            <a:off x="1432533" y="7289816"/>
            <a:ext cx="313712" cy="369332"/>
            <a:chOff x="5172891" y="1201016"/>
            <a:chExt cx="818197" cy="801019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CE203AD-0E33-82BE-47E5-B5D40093EF02}"/>
                </a:ext>
              </a:extLst>
            </p:cNvPr>
            <p:cNvCxnSpPr/>
            <p:nvPr/>
          </p:nvCxnSpPr>
          <p:spPr>
            <a:xfrm flipV="1">
              <a:off x="5172891" y="1201016"/>
              <a:ext cx="0" cy="801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47F0E3B-0BB6-A3F5-940C-CAEBBD34D849}"/>
                </a:ext>
              </a:extLst>
            </p:cNvPr>
            <p:cNvCxnSpPr>
              <a:cxnSpLocks/>
            </p:cNvCxnSpPr>
            <p:nvPr/>
          </p:nvCxnSpPr>
          <p:spPr>
            <a:xfrm>
              <a:off x="5172891" y="2002035"/>
              <a:ext cx="8181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8E69FD1-DA7E-2211-B6D2-0836EDE3CCF9}"/>
              </a:ext>
            </a:extLst>
          </p:cNvPr>
          <p:cNvSpPr txBox="1"/>
          <p:nvPr/>
        </p:nvSpPr>
        <p:spPr>
          <a:xfrm>
            <a:off x="1347949" y="7643686"/>
            <a:ext cx="3337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FSC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D27EF7-DDF5-4D27-8A52-4167A2D6DCAE}"/>
              </a:ext>
            </a:extLst>
          </p:cNvPr>
          <p:cNvSpPr txBox="1"/>
          <p:nvPr/>
        </p:nvSpPr>
        <p:spPr>
          <a:xfrm rot="16200000">
            <a:off x="992855" y="7405238"/>
            <a:ext cx="6880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CD45.2-APC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3CCA62-DC50-DD13-F9AC-1AB861459C73}"/>
              </a:ext>
            </a:extLst>
          </p:cNvPr>
          <p:cNvSpPr txBox="1"/>
          <p:nvPr/>
        </p:nvSpPr>
        <p:spPr>
          <a:xfrm rot="16200000">
            <a:off x="2476682" y="7392312"/>
            <a:ext cx="5565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Mac1-PE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B75786-7A9B-D983-C13A-E9B423409D33}"/>
              </a:ext>
            </a:extLst>
          </p:cNvPr>
          <p:cNvSpPr txBox="1"/>
          <p:nvPr/>
        </p:nvSpPr>
        <p:spPr>
          <a:xfrm>
            <a:off x="2754964" y="7618636"/>
            <a:ext cx="5501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Gr1-FITC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004AA8E-62AA-776D-EC45-E3705DA177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4823" y="4643792"/>
            <a:ext cx="1240141" cy="12892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23EF63-31DC-4DDA-5542-148CB2C2E5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0970" y="6040224"/>
            <a:ext cx="1240141" cy="12774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7501F0-5B9D-5EDC-9010-50E11F19C8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4823" y="6040224"/>
            <a:ext cx="1240141" cy="12774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1DC9C5-88D5-17E3-FB78-473C2B8E3F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9061" y="4643793"/>
            <a:ext cx="1240141" cy="128924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9BD2266-FEA7-0D7C-0B2D-D773175BE844}"/>
              </a:ext>
            </a:extLst>
          </p:cNvPr>
          <p:cNvSpPr txBox="1"/>
          <p:nvPr/>
        </p:nvSpPr>
        <p:spPr>
          <a:xfrm>
            <a:off x="421327" y="4471378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51BB08-1F52-5ABC-85D0-E5A829D3D648}"/>
              </a:ext>
            </a:extLst>
          </p:cNvPr>
          <p:cNvSpPr txBox="1"/>
          <p:nvPr/>
        </p:nvSpPr>
        <p:spPr>
          <a:xfrm>
            <a:off x="418960" y="3293475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E393DE06-AF2F-1823-3549-00D646D45B8E}"/>
              </a:ext>
            </a:extLst>
          </p:cNvPr>
          <p:cNvSpPr txBox="1"/>
          <p:nvPr/>
        </p:nvSpPr>
        <p:spPr>
          <a:xfrm>
            <a:off x="678458" y="7970536"/>
            <a:ext cx="665483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Extended Data Fig. 1. Engraftment of NHD13 cells and transformation to AML. A. 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Schematic of transplant to generate chimeric mice. 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Engraftment of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NHD13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cells in peripheral blood of transplant recipients. 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C. 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Hemoglobin (Hgb) levels in peripheral blood of transplant recipients. 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White blood cell (WBC) count in peripheral blood of transplant recipients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Hematologic parameters of recipient (#3618) with AML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transformation. 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Flow cytometry profile.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H&amp;E staining of liver.  Note peri-portal and perivascular invasion of myeloblasts.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C02A60B-CF3F-3B07-F576-ED17A2FDD3D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152" y="3499141"/>
            <a:ext cx="3026886" cy="657266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3AD97FC-FEED-BC34-6281-7FC69D6C90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02307"/>
              </p:ext>
            </p:extLst>
          </p:nvPr>
        </p:nvGraphicFramePr>
        <p:xfrm>
          <a:off x="3583846" y="845471"/>
          <a:ext cx="2028589" cy="1414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8" imgW="3841928" imgH="2680266" progId="Prism8.Document">
                  <p:embed/>
                </p:oleObj>
              </mc:Choice>
              <mc:Fallback>
                <p:oleObj name="Prism 8" r:id="rId8" imgW="3841928" imgH="2680266" progId="Prism8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D81F119-BF58-50E8-C91E-75736B11C4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83846" y="845471"/>
                        <a:ext cx="2028589" cy="1414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16489B7-9DC9-FBA6-D470-85E4683EF9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432828"/>
              </p:ext>
            </p:extLst>
          </p:nvPr>
        </p:nvGraphicFramePr>
        <p:xfrm>
          <a:off x="5459931" y="804991"/>
          <a:ext cx="2105222" cy="1458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0" imgW="3791509" imgH="2625523" progId="Prism8.Document">
                  <p:embed/>
                </p:oleObj>
              </mc:Choice>
              <mc:Fallback>
                <p:oleObj name="Prism 8" r:id="rId10" imgW="3791509" imgH="2625523" progId="Prism8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445AC8C-5182-431F-2537-FBBFC19493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59931" y="804991"/>
                        <a:ext cx="2105222" cy="1458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90D07F2-0003-498D-2A1C-15137CE947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348397"/>
              </p:ext>
            </p:extLst>
          </p:nvPr>
        </p:nvGraphicFramePr>
        <p:xfrm>
          <a:off x="3720512" y="2372926"/>
          <a:ext cx="2118897" cy="1469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2" imgW="3787187" imgH="2625523" progId="Prism8.Document">
                  <p:embed/>
                </p:oleObj>
              </mc:Choice>
              <mc:Fallback>
                <p:oleObj name="Prism 8" r:id="rId12" imgW="3787187" imgH="2625523" progId="Prism8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1E8B7C8-99A6-DC4F-0C78-402ACB3977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720512" y="2372926"/>
                        <a:ext cx="2118897" cy="14699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F8CC136-B65A-692C-FE3B-0DE3F6FB553B}"/>
              </a:ext>
            </a:extLst>
          </p:cNvPr>
          <p:cNvSpPr txBox="1"/>
          <p:nvPr/>
        </p:nvSpPr>
        <p:spPr>
          <a:xfrm>
            <a:off x="475271" y="562509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584F4CE-FF88-7446-2148-17E6DC0507A1}"/>
              </a:ext>
            </a:extLst>
          </p:cNvPr>
          <p:cNvSpPr txBox="1"/>
          <p:nvPr/>
        </p:nvSpPr>
        <p:spPr>
          <a:xfrm>
            <a:off x="3633472" y="549305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F363E9-1D59-92F0-C87A-F8CFC9F91251}"/>
              </a:ext>
            </a:extLst>
          </p:cNvPr>
          <p:cNvSpPr txBox="1"/>
          <p:nvPr/>
        </p:nvSpPr>
        <p:spPr>
          <a:xfrm>
            <a:off x="5258264" y="562509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50A66C-5B18-09D2-B701-0CDDD8963E2D}"/>
              </a:ext>
            </a:extLst>
          </p:cNvPr>
          <p:cNvSpPr txBox="1"/>
          <p:nvPr/>
        </p:nvSpPr>
        <p:spPr>
          <a:xfrm>
            <a:off x="3655087" y="2155517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F004468-6758-068A-04B8-2FEE3CBE2BC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92995" y="4168126"/>
            <a:ext cx="2493744" cy="369483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E8F2C1A-5717-F7A6-49EB-0780D6B4B65E}"/>
              </a:ext>
            </a:extLst>
          </p:cNvPr>
          <p:cNvSpPr txBox="1"/>
          <p:nvPr/>
        </p:nvSpPr>
        <p:spPr>
          <a:xfrm>
            <a:off x="4578751" y="3981465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F9D0BD7-49F1-1848-D210-283B3FFC69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0674" y="767476"/>
            <a:ext cx="3027177" cy="25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91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/>
      <p:bldP spid="19" grpId="0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C8C8EA-AA07-49A6-9A40-57B099273887}"/>
              </a:ext>
            </a:extLst>
          </p:cNvPr>
          <p:cNvSpPr txBox="1"/>
          <p:nvPr/>
        </p:nvSpPr>
        <p:spPr>
          <a:xfrm>
            <a:off x="2486215" y="101600"/>
            <a:ext cx="2803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Extended Data Fig.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891936-931A-3D72-72B2-30C6B60FC4E0}"/>
              </a:ext>
            </a:extLst>
          </p:cNvPr>
          <p:cNvSpPr txBox="1"/>
          <p:nvPr/>
        </p:nvSpPr>
        <p:spPr>
          <a:xfrm>
            <a:off x="78623" y="2345197"/>
            <a:ext cx="56617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/>
              <a:t>Bone </a:t>
            </a:r>
          </a:p>
          <a:p>
            <a:r>
              <a:rPr lang="en-US" sz="800" b="1" dirty="0"/>
              <a:t>Marrow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2E6A76-FE99-E2A5-A0F7-FA0DB091CFE0}"/>
              </a:ext>
            </a:extLst>
          </p:cNvPr>
          <p:cNvSpPr txBox="1"/>
          <p:nvPr/>
        </p:nvSpPr>
        <p:spPr>
          <a:xfrm>
            <a:off x="78623" y="3672723"/>
            <a:ext cx="47000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/>
              <a:t>Spleen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5D8EEA-09E9-9A7C-9D1D-C6BAB7F98ECE}"/>
              </a:ext>
            </a:extLst>
          </p:cNvPr>
          <p:cNvGrpSpPr/>
          <p:nvPr/>
        </p:nvGrpSpPr>
        <p:grpSpPr>
          <a:xfrm>
            <a:off x="2074985" y="5732429"/>
            <a:ext cx="313712" cy="369332"/>
            <a:chOff x="5172891" y="1201016"/>
            <a:chExt cx="818197" cy="80101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608EA0B-7F04-70C7-45E7-ABF857C0B341}"/>
                </a:ext>
              </a:extLst>
            </p:cNvPr>
            <p:cNvCxnSpPr/>
            <p:nvPr/>
          </p:nvCxnSpPr>
          <p:spPr>
            <a:xfrm flipV="1">
              <a:off x="5172891" y="1201016"/>
              <a:ext cx="0" cy="801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C8BFE31-2144-0775-D05F-46A7598BEBC9}"/>
                </a:ext>
              </a:extLst>
            </p:cNvPr>
            <p:cNvCxnSpPr>
              <a:cxnSpLocks/>
            </p:cNvCxnSpPr>
            <p:nvPr/>
          </p:nvCxnSpPr>
          <p:spPr>
            <a:xfrm>
              <a:off x="5172891" y="2002035"/>
              <a:ext cx="8181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3DD6BCA-11C4-A63B-93CF-269C70D8306E}"/>
              </a:ext>
            </a:extLst>
          </p:cNvPr>
          <p:cNvGrpSpPr/>
          <p:nvPr/>
        </p:nvGrpSpPr>
        <p:grpSpPr>
          <a:xfrm>
            <a:off x="694120" y="5650461"/>
            <a:ext cx="313712" cy="369332"/>
            <a:chOff x="5172891" y="1201016"/>
            <a:chExt cx="818197" cy="801019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CE203AD-0E33-82BE-47E5-B5D40093EF02}"/>
                </a:ext>
              </a:extLst>
            </p:cNvPr>
            <p:cNvCxnSpPr/>
            <p:nvPr/>
          </p:nvCxnSpPr>
          <p:spPr>
            <a:xfrm flipV="1">
              <a:off x="5172891" y="1201016"/>
              <a:ext cx="0" cy="801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47F0E3B-0BB6-A3F5-940C-CAEBBD34D849}"/>
                </a:ext>
              </a:extLst>
            </p:cNvPr>
            <p:cNvCxnSpPr>
              <a:cxnSpLocks/>
            </p:cNvCxnSpPr>
            <p:nvPr/>
          </p:nvCxnSpPr>
          <p:spPr>
            <a:xfrm>
              <a:off x="5172891" y="2002035"/>
              <a:ext cx="8181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8E69FD1-DA7E-2211-B6D2-0836EDE3CCF9}"/>
              </a:ext>
            </a:extLst>
          </p:cNvPr>
          <p:cNvSpPr txBox="1"/>
          <p:nvPr/>
        </p:nvSpPr>
        <p:spPr>
          <a:xfrm>
            <a:off x="609536" y="6004331"/>
            <a:ext cx="3337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FSC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D27EF7-DDF5-4D27-8A52-4167A2D6DCAE}"/>
              </a:ext>
            </a:extLst>
          </p:cNvPr>
          <p:cNvSpPr txBox="1"/>
          <p:nvPr/>
        </p:nvSpPr>
        <p:spPr>
          <a:xfrm rot="16200000">
            <a:off x="254442" y="5765883"/>
            <a:ext cx="6880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CD45.2-APC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3CCA62-DC50-DD13-F9AC-1AB861459C73}"/>
              </a:ext>
            </a:extLst>
          </p:cNvPr>
          <p:cNvSpPr txBox="1"/>
          <p:nvPr/>
        </p:nvSpPr>
        <p:spPr>
          <a:xfrm rot="16200000">
            <a:off x="1708821" y="5836507"/>
            <a:ext cx="5565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Mac1-PE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B75786-7A9B-D983-C13A-E9B423409D33}"/>
              </a:ext>
            </a:extLst>
          </p:cNvPr>
          <p:cNvSpPr txBox="1"/>
          <p:nvPr/>
        </p:nvSpPr>
        <p:spPr>
          <a:xfrm>
            <a:off x="1987103" y="6062831"/>
            <a:ext cx="5501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Gr1-FITC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004AA8E-62AA-776D-EC45-E3705DA17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972" y="1911607"/>
            <a:ext cx="1240141" cy="12477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23EF63-31DC-4DDA-5542-148CB2C2E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4721" y="3367977"/>
            <a:ext cx="1134937" cy="1116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7501F0-5B9D-5EDC-9010-50E11F19C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425" y="3342445"/>
            <a:ext cx="1139234" cy="11671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1DC9C5-88D5-17E3-FB78-473C2B8E3F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3498" y="1923500"/>
            <a:ext cx="1173565" cy="12239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9BD2266-FEA7-0D7C-0B2D-D773175BE844}"/>
              </a:ext>
            </a:extLst>
          </p:cNvPr>
          <p:cNvSpPr txBox="1"/>
          <p:nvPr/>
        </p:nvSpPr>
        <p:spPr>
          <a:xfrm>
            <a:off x="475271" y="1799097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51BB08-1F52-5ABC-85D0-E5A829D3D648}"/>
              </a:ext>
            </a:extLst>
          </p:cNvPr>
          <p:cNvSpPr txBox="1"/>
          <p:nvPr/>
        </p:nvSpPr>
        <p:spPr>
          <a:xfrm>
            <a:off x="475271" y="562509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E393DE06-AF2F-1823-3549-00D646D45B8E}"/>
              </a:ext>
            </a:extLst>
          </p:cNvPr>
          <p:cNvSpPr txBox="1"/>
          <p:nvPr/>
        </p:nvSpPr>
        <p:spPr>
          <a:xfrm>
            <a:off x="678458" y="8089869"/>
            <a:ext cx="66548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Extended Data Fig. 2.   Characteristics of donor ETP-ALL (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dETP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; mouse #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3597)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treated with ATC.</a:t>
            </a:r>
          </a:p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Key hematologic parameters.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Flow cytometry profile.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H&amp;E, CD3, and MPO staining of the liver.  Note positive staining for both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CD3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and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MPO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Clonal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Trb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DJ Rearrangement.</a:t>
            </a:r>
            <a:endParaRPr lang="en-US" sz="12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60A2704-D087-039A-22D0-296E929A31AB}"/>
              </a:ext>
            </a:extLst>
          </p:cNvPr>
          <p:cNvSpPr txBox="1"/>
          <p:nvPr/>
        </p:nvSpPr>
        <p:spPr>
          <a:xfrm>
            <a:off x="4996519" y="1823869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97D5E9F1-CB8C-762A-0DDA-1397A31957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100" y="4565891"/>
            <a:ext cx="1232758" cy="124014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BE6EC185-3305-8C5E-4AD8-6B1EC5FD78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4804" y="1923500"/>
            <a:ext cx="1192057" cy="1250924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8178D744-962F-0C8E-456B-C828A0B53D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0641" y="3342444"/>
            <a:ext cx="1205560" cy="1192165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1D1B589B-8871-9E45-0983-851B3826EC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0641" y="4607606"/>
            <a:ext cx="1240142" cy="1219473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595E3E49-7E8D-2E87-BBD5-8D88E139A2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0225" y="4607606"/>
            <a:ext cx="1240141" cy="1212734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286CE3A1-8134-31E5-E3FF-F4578DCB6D05}"/>
              </a:ext>
            </a:extLst>
          </p:cNvPr>
          <p:cNvGrpSpPr/>
          <p:nvPr/>
        </p:nvGrpSpPr>
        <p:grpSpPr>
          <a:xfrm>
            <a:off x="3376899" y="5768021"/>
            <a:ext cx="313712" cy="369332"/>
            <a:chOff x="5172891" y="1201016"/>
            <a:chExt cx="818197" cy="801019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AD6188C5-177C-BCD2-7CD9-E9BED633F5F9}"/>
                </a:ext>
              </a:extLst>
            </p:cNvPr>
            <p:cNvCxnSpPr/>
            <p:nvPr/>
          </p:nvCxnSpPr>
          <p:spPr>
            <a:xfrm flipV="1">
              <a:off x="5172891" y="1201016"/>
              <a:ext cx="0" cy="801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547F936F-721D-5A50-58B1-60048301BA3C}"/>
                </a:ext>
              </a:extLst>
            </p:cNvPr>
            <p:cNvCxnSpPr>
              <a:cxnSpLocks/>
            </p:cNvCxnSpPr>
            <p:nvPr/>
          </p:nvCxnSpPr>
          <p:spPr>
            <a:xfrm>
              <a:off x="5172891" y="2002035"/>
              <a:ext cx="8181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8DD3E10B-EE17-5EC5-0A86-142E8624B163}"/>
              </a:ext>
            </a:extLst>
          </p:cNvPr>
          <p:cNvSpPr txBox="1"/>
          <p:nvPr/>
        </p:nvSpPr>
        <p:spPr>
          <a:xfrm rot="16200000">
            <a:off x="2924943" y="5798647"/>
            <a:ext cx="6616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CD4-PE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468F919-1885-A286-0DA3-12B884C4C2A0}"/>
              </a:ext>
            </a:extLst>
          </p:cNvPr>
          <p:cNvSpPr txBox="1"/>
          <p:nvPr/>
        </p:nvSpPr>
        <p:spPr>
          <a:xfrm>
            <a:off x="3255779" y="6091612"/>
            <a:ext cx="8115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CD8-FITC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4D599E-8F8B-2B62-3283-A690E4BFCD57}"/>
              </a:ext>
            </a:extLst>
          </p:cNvPr>
          <p:cNvSpPr txBox="1"/>
          <p:nvPr/>
        </p:nvSpPr>
        <p:spPr>
          <a:xfrm>
            <a:off x="54577" y="5058768"/>
            <a:ext cx="518091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/>
              <a:t>Thymus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FB39C-7FC1-47CF-8B2E-14176B9D32E8}"/>
              </a:ext>
            </a:extLst>
          </p:cNvPr>
          <p:cNvSpPr txBox="1"/>
          <p:nvPr/>
        </p:nvSpPr>
        <p:spPr>
          <a:xfrm>
            <a:off x="5881778" y="1928812"/>
            <a:ext cx="91850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Liver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0DDA01-B7A4-BEF8-8141-1BF40A800933}"/>
              </a:ext>
            </a:extLst>
          </p:cNvPr>
          <p:cNvSpPr txBox="1"/>
          <p:nvPr/>
        </p:nvSpPr>
        <p:spPr>
          <a:xfrm rot="16200000">
            <a:off x="4971065" y="2725648"/>
            <a:ext cx="474562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H&amp;E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1F6B55-5B96-26B9-840D-62DBB8A785D4}"/>
              </a:ext>
            </a:extLst>
          </p:cNvPr>
          <p:cNvSpPr txBox="1"/>
          <p:nvPr/>
        </p:nvSpPr>
        <p:spPr>
          <a:xfrm rot="16200000">
            <a:off x="4989813" y="4053298"/>
            <a:ext cx="43706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CD3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C86A5C-09DB-45A8-C81D-73FF738D2699}"/>
              </a:ext>
            </a:extLst>
          </p:cNvPr>
          <p:cNvSpPr txBox="1"/>
          <p:nvPr/>
        </p:nvSpPr>
        <p:spPr>
          <a:xfrm rot="16200000">
            <a:off x="4989813" y="5078239"/>
            <a:ext cx="43706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MPO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517E187D-663F-BA5B-6F94-EA8C026C18F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435" y="6693514"/>
            <a:ext cx="2043828" cy="102657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D6C6BB7E-6D83-BE84-1272-96343A80C72F}"/>
              </a:ext>
            </a:extLst>
          </p:cNvPr>
          <p:cNvSpPr txBox="1"/>
          <p:nvPr/>
        </p:nvSpPr>
        <p:spPr>
          <a:xfrm>
            <a:off x="361711" y="6383427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CFB84A8-A7A1-E8EF-7F27-1B2A4F986C9E}"/>
              </a:ext>
            </a:extLst>
          </p:cNvPr>
          <p:cNvSpPr/>
          <p:nvPr/>
        </p:nvSpPr>
        <p:spPr>
          <a:xfrm>
            <a:off x="818435" y="6693514"/>
            <a:ext cx="887860" cy="932418"/>
          </a:xfrm>
          <a:prstGeom prst="rect">
            <a:avLst/>
          </a:prstGeom>
          <a:solidFill>
            <a:srgbClr val="FA240E">
              <a:alpha val="1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AB36144-DCF1-29B8-12EE-EAEAD8587A72}"/>
              </a:ext>
            </a:extLst>
          </p:cNvPr>
          <p:cNvSpPr/>
          <p:nvPr/>
        </p:nvSpPr>
        <p:spPr>
          <a:xfrm>
            <a:off x="1908828" y="6699671"/>
            <a:ext cx="953435" cy="925702"/>
          </a:xfrm>
          <a:prstGeom prst="rect">
            <a:avLst/>
          </a:prstGeom>
          <a:solidFill>
            <a:srgbClr val="7030A0">
              <a:alpha val="10196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C5DD11A-7FBA-1693-10E4-E13B4A74C646}"/>
              </a:ext>
            </a:extLst>
          </p:cNvPr>
          <p:cNvSpPr txBox="1"/>
          <p:nvPr/>
        </p:nvSpPr>
        <p:spPr>
          <a:xfrm>
            <a:off x="962749" y="6848907"/>
            <a:ext cx="6367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 Segment</a:t>
            </a:r>
            <a:endParaRPr lang="en-US" sz="8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38682D1-7D8C-4A17-BDB0-F7C4E156DD93}"/>
              </a:ext>
            </a:extLst>
          </p:cNvPr>
          <p:cNvSpPr txBox="1"/>
          <p:nvPr/>
        </p:nvSpPr>
        <p:spPr>
          <a:xfrm>
            <a:off x="2294931" y="6873272"/>
            <a:ext cx="6062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Calibri" panose="020F0502020204030204" pitchFamily="34" charset="0"/>
              </a:rPr>
              <a:t>J Segment</a:t>
            </a:r>
            <a:endParaRPr lang="en-US" sz="800" dirty="0"/>
          </a:p>
        </p:txBody>
      </p:sp>
      <p:pic>
        <p:nvPicPr>
          <p:cNvPr id="27" name="Picture 26" descr="A picture containing fabric&#10;&#10;Description automatically generated">
            <a:extLst>
              <a:ext uri="{FF2B5EF4-FFF2-40B4-BE49-F238E27FC236}">
                <a16:creationId xmlns:a16="http://schemas.microsoft.com/office/drawing/2014/main" id="{0703DCAF-56DB-7C42-D83E-1E72FE36428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881" y="2205463"/>
            <a:ext cx="1880294" cy="10321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 descr="A picture containing food&#10;&#10;Description automatically generated">
            <a:extLst>
              <a:ext uri="{FF2B5EF4-FFF2-40B4-BE49-F238E27FC236}">
                <a16:creationId xmlns:a16="http://schemas.microsoft.com/office/drawing/2014/main" id="{774DF8CF-6C24-E507-DD79-FF31EEB471C3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1229" y="3524656"/>
            <a:ext cx="1869946" cy="10265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Picture 33" descr="A picture containing bread&#10;&#10;Description automatically generated">
            <a:extLst>
              <a:ext uri="{FF2B5EF4-FFF2-40B4-BE49-F238E27FC236}">
                <a16:creationId xmlns:a16="http://schemas.microsoft.com/office/drawing/2014/main" id="{90E84016-38E2-747E-8DEC-676D74A48B7A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881" y="4706499"/>
            <a:ext cx="1869946" cy="102650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A52A21F2-EAD4-6DCE-80BE-D4049A304146}"/>
              </a:ext>
            </a:extLst>
          </p:cNvPr>
          <p:cNvGrpSpPr/>
          <p:nvPr/>
        </p:nvGrpSpPr>
        <p:grpSpPr>
          <a:xfrm>
            <a:off x="5391542" y="2870742"/>
            <a:ext cx="461986" cy="254297"/>
            <a:chOff x="4728613" y="3290091"/>
            <a:chExt cx="615512" cy="254297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D9A7700-D7E6-5F88-B5BA-D47BD1B5A228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469F78EF-A899-33E2-EA00-6C59457B4E1F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59DE2243-8A04-1F54-D291-EC317B9C9740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7769B9AA-F0D9-D728-64F8-FD92EF3D59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973F140-BC53-41C3-6BCE-437F109130F1}"/>
                </a:ext>
              </a:extLst>
            </p:cNvPr>
            <p:cNvSpPr txBox="1"/>
            <p:nvPr/>
          </p:nvSpPr>
          <p:spPr>
            <a:xfrm>
              <a:off x="4728613" y="3290091"/>
              <a:ext cx="615512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200 um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34CF3E0-7558-F6B2-280B-26DB8AA7AD3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76" y="654272"/>
            <a:ext cx="3035224" cy="66748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62C1068-CEFC-9920-DBA8-098DAB646C40}"/>
              </a:ext>
            </a:extLst>
          </p:cNvPr>
          <p:cNvGrpSpPr/>
          <p:nvPr/>
        </p:nvGrpSpPr>
        <p:grpSpPr>
          <a:xfrm>
            <a:off x="5401067" y="4209005"/>
            <a:ext cx="461986" cy="254297"/>
            <a:chOff x="4728613" y="3290091"/>
            <a:chExt cx="615512" cy="25429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0647F8C-C707-518A-61C2-A96B5A229115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ECBD387-2D29-B51A-C387-E83EF42BF978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3A02515-B61E-3B5F-0ACF-10C2BB9265FF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E2CFDF5D-ADD4-6D61-EC42-3898DC7080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BA4823C-065D-08F0-FBEB-F9B4AA261EDB}"/>
                </a:ext>
              </a:extLst>
            </p:cNvPr>
            <p:cNvSpPr txBox="1"/>
            <p:nvPr/>
          </p:nvSpPr>
          <p:spPr>
            <a:xfrm>
              <a:off x="4728613" y="3290091"/>
              <a:ext cx="615512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200 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A4D8A72-ADFE-D13B-FD88-C7A49676BE80}"/>
              </a:ext>
            </a:extLst>
          </p:cNvPr>
          <p:cNvGrpSpPr/>
          <p:nvPr/>
        </p:nvGrpSpPr>
        <p:grpSpPr>
          <a:xfrm>
            <a:off x="5415355" y="5385342"/>
            <a:ext cx="461986" cy="254297"/>
            <a:chOff x="4728613" y="3290091"/>
            <a:chExt cx="615512" cy="25429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8FBF654-6233-6644-BD04-25F7EB02A4C1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F312FE39-C347-E160-2130-B18E5CCCC305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F38622E4-3C38-193C-003D-E5C40D4913B0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7C0449E-0DD2-CB19-3154-151AAD47DD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C20CD1A-D448-BCF8-5419-B53D43D18AB3}"/>
                </a:ext>
              </a:extLst>
            </p:cNvPr>
            <p:cNvSpPr txBox="1"/>
            <p:nvPr/>
          </p:nvSpPr>
          <p:spPr>
            <a:xfrm>
              <a:off x="4728613" y="3290091"/>
              <a:ext cx="615512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200 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248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/>
      <p:bldP spid="19" grpId="0"/>
      <p:bldP spid="20" grpId="0"/>
      <p:bldP spid="21" grpId="0"/>
      <p:bldP spid="93" grpId="0"/>
      <p:bldP spid="94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C8C8EA-AA07-49A6-9A40-57B099273887}"/>
              </a:ext>
            </a:extLst>
          </p:cNvPr>
          <p:cNvSpPr txBox="1"/>
          <p:nvPr/>
        </p:nvSpPr>
        <p:spPr>
          <a:xfrm>
            <a:off x="2636369" y="100910"/>
            <a:ext cx="3064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Extended Data Figure 3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E393DE06-AF2F-1823-3549-00D646D45B8E}"/>
              </a:ext>
            </a:extLst>
          </p:cNvPr>
          <p:cNvSpPr txBox="1"/>
          <p:nvPr/>
        </p:nvSpPr>
        <p:spPr>
          <a:xfrm>
            <a:off x="678458" y="8089869"/>
            <a:ext cx="66548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Extended Data Figure 3. C&gt;G Transversions are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detected in gDNA and cDNA using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Sanger sequencing. 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Sequence tracings from gDNA isolated from leukemic tissue and non-leukemic germline tissue.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Sequence tracings from gDNA and cDNA isolated from leukemic tissue and non-leukemic germline tissue. A reverse primer was used for the </a:t>
            </a:r>
            <a:r>
              <a:rPr lang="en-US" sz="1200" i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Chd4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cDNA tracing.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7CA106-23CE-8F31-A484-A16A7BAA5C21}"/>
              </a:ext>
            </a:extLst>
          </p:cNvPr>
          <p:cNvSpPr txBox="1"/>
          <p:nvPr/>
        </p:nvSpPr>
        <p:spPr>
          <a:xfrm>
            <a:off x="719429" y="5300491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6CBDE8-AD2A-2CD2-3414-E19BCF25E0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6246" y="5517563"/>
            <a:ext cx="1043485" cy="26638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A5244A-7636-81CA-7040-D42B0D7F35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2394" y="5547548"/>
            <a:ext cx="1213806" cy="2465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4BB238-B2CF-746A-E359-B16DB132FE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1826" y="5435266"/>
            <a:ext cx="1043485" cy="28160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161F92-561F-07AD-5841-3A1634BC8AAA}"/>
              </a:ext>
            </a:extLst>
          </p:cNvPr>
          <p:cNvSpPr txBox="1"/>
          <p:nvPr/>
        </p:nvSpPr>
        <p:spPr>
          <a:xfrm>
            <a:off x="5837614" y="7323225"/>
            <a:ext cx="572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/>
              <a:t>Reverse</a:t>
            </a:r>
          </a:p>
          <a:p>
            <a:r>
              <a:rPr lang="en-US" sz="600" dirty="0"/>
              <a:t>Primer Used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773440-AD32-EF0B-5CE8-22ACDA79C1F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570" y="5435266"/>
            <a:ext cx="1489266" cy="27461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8AF74D-3D84-FB5A-65F0-A4C53EA3CB35}"/>
              </a:ext>
            </a:extLst>
          </p:cNvPr>
          <p:cNvSpPr txBox="1"/>
          <p:nvPr/>
        </p:nvSpPr>
        <p:spPr>
          <a:xfrm>
            <a:off x="719428" y="501020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EFAF3D-A3AC-A96B-2902-64268691CE3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4189" y="2033146"/>
            <a:ext cx="430230" cy="8268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E2DC44-72EF-4A42-2EC9-809547B1B68B}"/>
              </a:ext>
            </a:extLst>
          </p:cNvPr>
          <p:cNvSpPr txBox="1"/>
          <p:nvPr/>
        </p:nvSpPr>
        <p:spPr>
          <a:xfrm>
            <a:off x="1410955" y="732618"/>
            <a:ext cx="450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Cxcr1</a:t>
            </a:r>
          </a:p>
          <a:p>
            <a:pPr algn="ctr"/>
            <a:r>
              <a:rPr lang="en-US" sz="800" dirty="0"/>
              <a:t>(3598)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F208258-B157-BABF-973C-3939BF006ED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2516" y="1045725"/>
            <a:ext cx="421903" cy="8247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F28EE4B-BA6A-4546-E4BA-0DF4037AE9EE}"/>
              </a:ext>
            </a:extLst>
          </p:cNvPr>
          <p:cNvSpPr txBox="1"/>
          <p:nvPr/>
        </p:nvSpPr>
        <p:spPr>
          <a:xfrm>
            <a:off x="689674" y="1129664"/>
            <a:ext cx="54534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gDNA,</a:t>
            </a:r>
          </a:p>
          <a:p>
            <a:r>
              <a:rPr lang="en-US" sz="800" dirty="0"/>
              <a:t>Liver</a:t>
            </a:r>
          </a:p>
          <a:p>
            <a:r>
              <a:rPr lang="en-US" sz="800" dirty="0"/>
              <a:t>(control)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1A78D4-6166-60EE-78C5-DCCA3D8993F9}"/>
              </a:ext>
            </a:extLst>
          </p:cNvPr>
          <p:cNvSpPr txBox="1"/>
          <p:nvPr/>
        </p:nvSpPr>
        <p:spPr>
          <a:xfrm>
            <a:off x="689674" y="2275238"/>
            <a:ext cx="52129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gDNA,</a:t>
            </a:r>
          </a:p>
          <a:p>
            <a:r>
              <a:rPr lang="en-US" sz="800" dirty="0"/>
              <a:t>Thymus</a:t>
            </a:r>
          </a:p>
          <a:p>
            <a:r>
              <a:rPr lang="en-US" sz="800" dirty="0"/>
              <a:t>(Tumor)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3AC145F-4291-BBAA-D541-E05F57DA6A5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9272" y="2050152"/>
            <a:ext cx="379002" cy="8200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2BD494-E604-D81A-6C95-10C4206587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6797" y="1045725"/>
            <a:ext cx="483953" cy="82477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48B3E18-D70F-4351-7BCF-3C08AE770BDE}"/>
              </a:ext>
            </a:extLst>
          </p:cNvPr>
          <p:cNvSpPr txBox="1"/>
          <p:nvPr/>
        </p:nvSpPr>
        <p:spPr>
          <a:xfrm>
            <a:off x="1930870" y="732618"/>
            <a:ext cx="450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Flt3</a:t>
            </a:r>
          </a:p>
          <a:p>
            <a:pPr algn="ctr"/>
            <a:r>
              <a:rPr lang="en-US" sz="800" dirty="0"/>
              <a:t>(3598)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52DA1CB-D29F-E739-6F67-81B17AB2FE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51860" y="2027927"/>
            <a:ext cx="488342" cy="82689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D904F47-C84C-81C1-39D1-FD0F720956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59461" y="1005038"/>
            <a:ext cx="434227" cy="86546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4D1FD50-5400-39EE-0749-659FDC093E09}"/>
              </a:ext>
            </a:extLst>
          </p:cNvPr>
          <p:cNvSpPr txBox="1"/>
          <p:nvPr/>
        </p:nvSpPr>
        <p:spPr>
          <a:xfrm>
            <a:off x="2454470" y="720327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Notch1</a:t>
            </a:r>
          </a:p>
          <a:p>
            <a:pPr algn="ctr"/>
            <a:r>
              <a:rPr lang="en-US" sz="800" dirty="0"/>
              <a:t>(3598)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82DA4F0-BCDF-E06F-052A-B849F5DEDB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73558" y="1043611"/>
            <a:ext cx="484008" cy="83511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6CB4DE4-54F0-64C5-D6D3-FFBA4511C5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54428" y="2012515"/>
            <a:ext cx="494395" cy="84230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4C94EB1-F96E-47E2-3C70-F4BE2EDAEF4E}"/>
              </a:ext>
            </a:extLst>
          </p:cNvPr>
          <p:cNvSpPr txBox="1"/>
          <p:nvPr/>
        </p:nvSpPr>
        <p:spPr>
          <a:xfrm>
            <a:off x="3065131" y="705057"/>
            <a:ext cx="450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Gdf2</a:t>
            </a:r>
          </a:p>
          <a:p>
            <a:pPr algn="ctr"/>
            <a:r>
              <a:rPr lang="en-US" sz="800" dirty="0"/>
              <a:t>(3598)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FB86A8C-1EC1-D11C-109F-05AEB2037B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16311" y="2027926"/>
            <a:ext cx="463294" cy="82689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9A50932-921A-87C1-02D9-6DBA0C15B1A8}"/>
              </a:ext>
            </a:extLst>
          </p:cNvPr>
          <p:cNvSpPr txBox="1"/>
          <p:nvPr/>
        </p:nvSpPr>
        <p:spPr>
          <a:xfrm>
            <a:off x="3647349" y="722304"/>
            <a:ext cx="521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Neurl1b</a:t>
            </a:r>
          </a:p>
          <a:p>
            <a:pPr algn="ctr"/>
            <a:r>
              <a:rPr lang="en-US" sz="800" dirty="0"/>
              <a:t>(3598)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18A1EE80-D0E2-9845-D0B2-7B55EDDF821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16311" y="1024324"/>
            <a:ext cx="430915" cy="85440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0D79466-578C-6F4B-D89B-C5023190BCB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79669" y="2019011"/>
            <a:ext cx="430230" cy="8544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477435C-FE96-2777-38B5-04A47FEF78C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79668" y="1016100"/>
            <a:ext cx="430231" cy="854402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7552927-8180-9EA1-63B5-7E05C9149B48}"/>
              </a:ext>
            </a:extLst>
          </p:cNvPr>
          <p:cNvSpPr txBox="1"/>
          <p:nvPr/>
        </p:nvSpPr>
        <p:spPr>
          <a:xfrm>
            <a:off x="4369401" y="705785"/>
            <a:ext cx="450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Cxcr1</a:t>
            </a:r>
          </a:p>
          <a:p>
            <a:pPr algn="ctr"/>
            <a:r>
              <a:rPr lang="en-US" sz="800" dirty="0"/>
              <a:t>(3600)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183A64D-2698-F2A2-7A98-2C69B30CC5CD}"/>
              </a:ext>
            </a:extLst>
          </p:cNvPr>
          <p:cNvSpPr txBox="1"/>
          <p:nvPr/>
        </p:nvSpPr>
        <p:spPr>
          <a:xfrm>
            <a:off x="4882614" y="705057"/>
            <a:ext cx="450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Ikzf1</a:t>
            </a:r>
          </a:p>
          <a:p>
            <a:pPr algn="ctr"/>
            <a:r>
              <a:rPr lang="en-US" sz="800" dirty="0"/>
              <a:t>(3600)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88A2FED2-7059-97BC-53F6-93266555034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56561" y="2012515"/>
            <a:ext cx="409400" cy="85440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7E8B9A3-6FE5-5323-EC4B-63BD724685E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56981" y="1005038"/>
            <a:ext cx="408559" cy="87368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326CAB73-507D-1926-8FDD-83CFE2E90DC5}"/>
              </a:ext>
            </a:extLst>
          </p:cNvPr>
          <p:cNvSpPr txBox="1"/>
          <p:nvPr/>
        </p:nvSpPr>
        <p:spPr>
          <a:xfrm>
            <a:off x="5440324" y="701971"/>
            <a:ext cx="465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Bcl11b</a:t>
            </a:r>
          </a:p>
          <a:p>
            <a:pPr algn="ctr"/>
            <a:r>
              <a:rPr lang="en-US" sz="800" dirty="0"/>
              <a:t>(3600)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E9862F7-2B20-C0CF-299F-33D1B69B7ABC}"/>
              </a:ext>
            </a:extLst>
          </p:cNvPr>
          <p:cNvSpPr txBox="1"/>
          <p:nvPr/>
        </p:nvSpPr>
        <p:spPr>
          <a:xfrm>
            <a:off x="678458" y="3371075"/>
            <a:ext cx="54534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gDNA,</a:t>
            </a:r>
          </a:p>
          <a:p>
            <a:r>
              <a:rPr lang="en-US" sz="800" dirty="0"/>
              <a:t>Liver</a:t>
            </a:r>
          </a:p>
          <a:p>
            <a:r>
              <a:rPr lang="en-US" sz="800" dirty="0"/>
              <a:t>(control)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A4C4BA9-277E-DC95-3F75-7CF89CC4088D}"/>
              </a:ext>
            </a:extLst>
          </p:cNvPr>
          <p:cNvSpPr txBox="1"/>
          <p:nvPr/>
        </p:nvSpPr>
        <p:spPr>
          <a:xfrm>
            <a:off x="678458" y="4516649"/>
            <a:ext cx="52129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gDNA,</a:t>
            </a:r>
          </a:p>
          <a:p>
            <a:r>
              <a:rPr lang="en-US" sz="800" dirty="0"/>
              <a:t>Thymus</a:t>
            </a:r>
          </a:p>
          <a:p>
            <a:r>
              <a:rPr lang="en-US" sz="800" dirty="0"/>
              <a:t>(Tumor)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45DDD143-00C3-E87E-E6FB-90ACF3AFC02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90321" y="4376026"/>
            <a:ext cx="430230" cy="85707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104697A-C17C-A5D4-204A-69E3A282D1E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98211" y="3371075"/>
            <a:ext cx="380247" cy="883154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CB972CAE-B77A-DC67-5FC5-E4287A9E7F5A}"/>
              </a:ext>
            </a:extLst>
          </p:cNvPr>
          <p:cNvSpPr txBox="1"/>
          <p:nvPr/>
        </p:nvSpPr>
        <p:spPr>
          <a:xfrm>
            <a:off x="1332917" y="3016554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Notch1</a:t>
            </a:r>
          </a:p>
          <a:p>
            <a:pPr algn="ctr"/>
            <a:r>
              <a:rPr lang="en-US" sz="800" dirty="0"/>
              <a:t>(3600)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5390BEE6-DBF3-5600-B72A-C85A04D9439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959272" y="4376026"/>
            <a:ext cx="483479" cy="85707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D1BE41BD-970B-8C32-00DC-77B17338C57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80388" y="3373055"/>
            <a:ext cx="431477" cy="869118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50B972BC-6AAB-0D9F-EAB4-37E4588DD1D3}"/>
              </a:ext>
            </a:extLst>
          </p:cNvPr>
          <p:cNvSpPr txBox="1"/>
          <p:nvPr/>
        </p:nvSpPr>
        <p:spPr>
          <a:xfrm>
            <a:off x="1930993" y="3016554"/>
            <a:ext cx="450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 err="1"/>
              <a:t>Lgmn</a:t>
            </a:r>
            <a:endParaRPr lang="en-US" sz="800" i="1" dirty="0"/>
          </a:p>
          <a:p>
            <a:pPr algn="ctr"/>
            <a:r>
              <a:rPr lang="en-US" sz="800" dirty="0"/>
              <a:t>(3600)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1FD76C8-E73F-C0B1-409F-8E480AAC48B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575639" y="4376027"/>
            <a:ext cx="472365" cy="85707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90EB0556-4372-030B-B470-FDB7D0C32FA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575639" y="3371075"/>
            <a:ext cx="449865" cy="856593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A972E894-B383-17A8-31C8-1247A961DAEA}"/>
              </a:ext>
            </a:extLst>
          </p:cNvPr>
          <p:cNvSpPr txBox="1"/>
          <p:nvPr/>
        </p:nvSpPr>
        <p:spPr>
          <a:xfrm>
            <a:off x="2510296" y="3022644"/>
            <a:ext cx="603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Tmem204</a:t>
            </a:r>
          </a:p>
          <a:p>
            <a:pPr algn="ctr"/>
            <a:r>
              <a:rPr lang="en-US" sz="800" dirty="0"/>
              <a:t>(3600)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A8A55698-5A94-0596-2663-18B2E678FEB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156516" y="4380249"/>
            <a:ext cx="472365" cy="852855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AD9694C5-1296-7064-F8B2-0B71E6CAC57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176822" y="3365765"/>
            <a:ext cx="455577" cy="861903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67149F04-B584-EE70-9B93-B79C9C104D40}"/>
              </a:ext>
            </a:extLst>
          </p:cNvPr>
          <p:cNvSpPr txBox="1"/>
          <p:nvPr/>
        </p:nvSpPr>
        <p:spPr>
          <a:xfrm>
            <a:off x="3150483" y="3029234"/>
            <a:ext cx="4844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Mep1b</a:t>
            </a:r>
          </a:p>
          <a:p>
            <a:pPr algn="ctr"/>
            <a:r>
              <a:rPr lang="en-US" sz="800" dirty="0"/>
              <a:t>(3600)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1C7D53CC-A5F2-D9B6-90FC-36859DF18CF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763233" y="4383486"/>
            <a:ext cx="458718" cy="85707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30E8F2B1-3EA1-8044-EC6D-81E091BA216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777969" y="3373055"/>
            <a:ext cx="429246" cy="864538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E5049F51-03E2-524F-36E3-7E27FFD48483}"/>
              </a:ext>
            </a:extLst>
          </p:cNvPr>
          <p:cNvSpPr txBox="1"/>
          <p:nvPr/>
        </p:nvSpPr>
        <p:spPr>
          <a:xfrm>
            <a:off x="3735822" y="3036198"/>
            <a:ext cx="495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Mmrn1</a:t>
            </a:r>
          </a:p>
          <a:p>
            <a:pPr algn="ctr"/>
            <a:r>
              <a:rPr lang="en-US" sz="800" dirty="0"/>
              <a:t>(3600)</a:t>
            </a: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7131FE06-73EB-584F-D3C1-6B262C3F8A6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368486" y="4376027"/>
            <a:ext cx="416940" cy="86453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BA717C7B-47C7-1FDB-E97A-8A5BAAC444E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352785" y="3380464"/>
            <a:ext cx="424538" cy="873687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1AA8E885-173C-EEE9-7B88-B89C7DC27D73}"/>
              </a:ext>
            </a:extLst>
          </p:cNvPr>
          <p:cNvSpPr txBox="1"/>
          <p:nvPr/>
        </p:nvSpPr>
        <p:spPr>
          <a:xfrm>
            <a:off x="4305880" y="3041910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Loxhd1</a:t>
            </a:r>
          </a:p>
          <a:p>
            <a:pPr algn="ctr"/>
            <a:r>
              <a:rPr lang="en-US" sz="800" dirty="0"/>
              <a:t>(3600)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E9A880C-8EB4-301A-60E1-45DC3E9B8AED}"/>
              </a:ext>
            </a:extLst>
          </p:cNvPr>
          <p:cNvSpPr txBox="1"/>
          <p:nvPr/>
        </p:nvSpPr>
        <p:spPr>
          <a:xfrm>
            <a:off x="4949569" y="3026496"/>
            <a:ext cx="4571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Dnah2</a:t>
            </a:r>
          </a:p>
          <a:p>
            <a:pPr algn="ctr"/>
            <a:r>
              <a:rPr lang="en-US" sz="800" dirty="0"/>
              <a:t>(3600)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B6C44220-B0CD-6B4E-5E98-9E290597FB67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949363" y="4376026"/>
            <a:ext cx="457177" cy="859493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1E40B1ED-E2D5-3737-97FB-A983D48ABA75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933239" y="3357784"/>
            <a:ext cx="473301" cy="85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EF38AD-FAF8-DDF3-988F-8262BAC06A3D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884731" y="1024324"/>
            <a:ext cx="409400" cy="8484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0E29AA-CB0C-FD61-7EB6-39728FC9E033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917992" y="2015520"/>
            <a:ext cx="409401" cy="8554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B6BAF7-315B-6B31-F6EB-40DFC1AC013C}"/>
              </a:ext>
            </a:extLst>
          </p:cNvPr>
          <p:cNvSpPr txBox="1"/>
          <p:nvPr/>
        </p:nvSpPr>
        <p:spPr>
          <a:xfrm>
            <a:off x="1553076" y="5386004"/>
            <a:ext cx="45076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Ikzf1</a:t>
            </a:r>
          </a:p>
          <a:p>
            <a:pPr algn="ctr"/>
            <a:r>
              <a:rPr lang="en-US" sz="800" dirty="0"/>
              <a:t>(3600)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4BB834-34C2-AEB9-AE83-113224CFE6AB}"/>
              </a:ext>
            </a:extLst>
          </p:cNvPr>
          <p:cNvSpPr txBox="1"/>
          <p:nvPr/>
        </p:nvSpPr>
        <p:spPr>
          <a:xfrm>
            <a:off x="2552323" y="5376442"/>
            <a:ext cx="45076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 err="1"/>
              <a:t>Myc</a:t>
            </a:r>
            <a:endParaRPr lang="en-US" sz="800" i="1" dirty="0"/>
          </a:p>
          <a:p>
            <a:pPr algn="ctr"/>
            <a:r>
              <a:rPr lang="en-US" sz="800" dirty="0"/>
              <a:t>(3598)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4F9509-1319-4EE9-8194-0F5D226B0EAE}"/>
              </a:ext>
            </a:extLst>
          </p:cNvPr>
          <p:cNvSpPr txBox="1"/>
          <p:nvPr/>
        </p:nvSpPr>
        <p:spPr>
          <a:xfrm>
            <a:off x="3983647" y="5340143"/>
            <a:ext cx="45076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 err="1"/>
              <a:t>Pten</a:t>
            </a:r>
            <a:endParaRPr lang="en-US" sz="800" i="1" dirty="0"/>
          </a:p>
          <a:p>
            <a:pPr algn="ctr"/>
            <a:r>
              <a:rPr lang="en-US" sz="800" dirty="0"/>
              <a:t>(3598)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F42F26-A732-4197-A8B3-DF8DD9B2DB5B}"/>
              </a:ext>
            </a:extLst>
          </p:cNvPr>
          <p:cNvSpPr txBox="1"/>
          <p:nvPr/>
        </p:nvSpPr>
        <p:spPr>
          <a:xfrm>
            <a:off x="5181157" y="5340143"/>
            <a:ext cx="45076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i="1" dirty="0"/>
              <a:t>Chd4</a:t>
            </a:r>
          </a:p>
          <a:p>
            <a:pPr algn="ctr"/>
            <a:r>
              <a:rPr lang="en-US" sz="800" dirty="0"/>
              <a:t>(3598)</a:t>
            </a:r>
          </a:p>
        </p:txBody>
      </p:sp>
    </p:spTree>
    <p:extLst>
      <p:ext uri="{BB962C8B-B14F-4D97-AF65-F5344CB8AC3E}">
        <p14:creationId xmlns:p14="http://schemas.microsoft.com/office/powerpoint/2010/main" val="2143504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0398CE-0E75-1EF0-9FEA-335AE2076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190" y="4492921"/>
            <a:ext cx="4317626" cy="18958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C8C8EA-AA07-49A6-9A40-57B099273887}"/>
              </a:ext>
            </a:extLst>
          </p:cNvPr>
          <p:cNvSpPr txBox="1"/>
          <p:nvPr/>
        </p:nvSpPr>
        <p:spPr>
          <a:xfrm>
            <a:off x="2558785" y="0"/>
            <a:ext cx="3005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Extended Data Figure 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891936-931A-3D72-72B2-30C6B60FC4E0}"/>
              </a:ext>
            </a:extLst>
          </p:cNvPr>
          <p:cNvSpPr txBox="1"/>
          <p:nvPr/>
        </p:nvSpPr>
        <p:spPr>
          <a:xfrm>
            <a:off x="186907" y="1178389"/>
            <a:ext cx="56617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/>
              <a:t>Bone </a:t>
            </a:r>
          </a:p>
          <a:p>
            <a:r>
              <a:rPr lang="en-US" sz="800" b="1" dirty="0"/>
              <a:t>Marrow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2E6A76-FE99-E2A5-A0F7-FA0DB091CFE0}"/>
              </a:ext>
            </a:extLst>
          </p:cNvPr>
          <p:cNvSpPr txBox="1"/>
          <p:nvPr/>
        </p:nvSpPr>
        <p:spPr>
          <a:xfrm>
            <a:off x="186907" y="2505915"/>
            <a:ext cx="47000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/>
              <a:t>Spleen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BD2266-FEA7-0D7C-0B2D-D773175BE844}"/>
              </a:ext>
            </a:extLst>
          </p:cNvPr>
          <p:cNvSpPr txBox="1"/>
          <p:nvPr/>
        </p:nvSpPr>
        <p:spPr>
          <a:xfrm>
            <a:off x="583555" y="632289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E393DE06-AF2F-1823-3549-00D646D45B8E}"/>
              </a:ext>
            </a:extLst>
          </p:cNvPr>
          <p:cNvSpPr txBox="1"/>
          <p:nvPr/>
        </p:nvSpPr>
        <p:spPr>
          <a:xfrm>
            <a:off x="558784" y="6669547"/>
            <a:ext cx="66548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Extended Data Figure 4.   T-ALL in ATC treated WT mouse (#3683).  A.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Flow cytometry revealing infiltration of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CD8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+ cells in BM and spleen.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H&amp;E and CD3 staining revealing characteristic peri-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vascular and peri-portal invasion of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liver and kidney.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C.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Sanger sequence tracing of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lonal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Trb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gene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rearrangements.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D.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IGV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view from WES assay demonstrating two clonal </a:t>
            </a:r>
            <a:r>
              <a:rPr lang="en-US" sz="1200" i="1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Trb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gene rearrangements. </a:t>
            </a:r>
            <a:endParaRPr lang="en-US" sz="12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60A2704-D087-039A-22D0-296E929A31AB}"/>
              </a:ext>
            </a:extLst>
          </p:cNvPr>
          <p:cNvSpPr txBox="1"/>
          <p:nvPr/>
        </p:nvSpPr>
        <p:spPr>
          <a:xfrm>
            <a:off x="2777424" y="400110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86CE3A1-8134-31E5-E3FF-F4578DCB6D05}"/>
              </a:ext>
            </a:extLst>
          </p:cNvPr>
          <p:cNvGrpSpPr/>
          <p:nvPr/>
        </p:nvGrpSpPr>
        <p:grpSpPr>
          <a:xfrm>
            <a:off x="914281" y="4352459"/>
            <a:ext cx="313712" cy="369332"/>
            <a:chOff x="5172891" y="1201016"/>
            <a:chExt cx="818197" cy="801019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AD6188C5-177C-BCD2-7CD9-E9BED633F5F9}"/>
                </a:ext>
              </a:extLst>
            </p:cNvPr>
            <p:cNvCxnSpPr/>
            <p:nvPr/>
          </p:nvCxnSpPr>
          <p:spPr>
            <a:xfrm flipV="1">
              <a:off x="5172891" y="1201016"/>
              <a:ext cx="0" cy="801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547F936F-721D-5A50-58B1-60048301BA3C}"/>
                </a:ext>
              </a:extLst>
            </p:cNvPr>
            <p:cNvCxnSpPr>
              <a:cxnSpLocks/>
            </p:cNvCxnSpPr>
            <p:nvPr/>
          </p:nvCxnSpPr>
          <p:spPr>
            <a:xfrm>
              <a:off x="5172891" y="2002035"/>
              <a:ext cx="8181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8DD3E10B-EE17-5EC5-0A86-142E8624B163}"/>
              </a:ext>
            </a:extLst>
          </p:cNvPr>
          <p:cNvSpPr txBox="1"/>
          <p:nvPr/>
        </p:nvSpPr>
        <p:spPr>
          <a:xfrm rot="16200000">
            <a:off x="408104" y="4295247"/>
            <a:ext cx="714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CD4-PerCP/Cy5.5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468F919-1885-A286-0DA3-12B884C4C2A0}"/>
              </a:ext>
            </a:extLst>
          </p:cNvPr>
          <p:cNvSpPr txBox="1"/>
          <p:nvPr/>
        </p:nvSpPr>
        <p:spPr>
          <a:xfrm>
            <a:off x="793161" y="4676050"/>
            <a:ext cx="811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CD8-APC/Cy5.5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4D599E-8F8B-2B62-3283-A690E4BFCD57}"/>
              </a:ext>
            </a:extLst>
          </p:cNvPr>
          <p:cNvSpPr txBox="1"/>
          <p:nvPr/>
        </p:nvSpPr>
        <p:spPr>
          <a:xfrm>
            <a:off x="162861" y="3891960"/>
            <a:ext cx="518091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/>
              <a:t>Thymus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FB39C-7FC1-47CF-8B2E-14176B9D32E8}"/>
              </a:ext>
            </a:extLst>
          </p:cNvPr>
          <p:cNvSpPr txBox="1"/>
          <p:nvPr/>
        </p:nvSpPr>
        <p:spPr>
          <a:xfrm>
            <a:off x="5157953" y="802842"/>
            <a:ext cx="91850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Liver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0DDA01-B7A4-BEF8-8141-1BF40A800933}"/>
              </a:ext>
            </a:extLst>
          </p:cNvPr>
          <p:cNvSpPr txBox="1"/>
          <p:nvPr/>
        </p:nvSpPr>
        <p:spPr>
          <a:xfrm rot="16200000">
            <a:off x="2369188" y="1399097"/>
            <a:ext cx="474562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H&amp;E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1F6B55-5B96-26B9-840D-62DBB8A785D4}"/>
              </a:ext>
            </a:extLst>
          </p:cNvPr>
          <p:cNvSpPr txBox="1"/>
          <p:nvPr/>
        </p:nvSpPr>
        <p:spPr>
          <a:xfrm rot="16200000">
            <a:off x="2387935" y="2572484"/>
            <a:ext cx="43706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CD3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C6BB7E-6D83-BE84-1272-96343A80C72F}"/>
              </a:ext>
            </a:extLst>
          </p:cNvPr>
          <p:cNvSpPr txBox="1"/>
          <p:nvPr/>
        </p:nvSpPr>
        <p:spPr>
          <a:xfrm>
            <a:off x="2279991" y="3308513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FC33AF-9935-816A-D325-BB9C0146E342}"/>
              </a:ext>
            </a:extLst>
          </p:cNvPr>
          <p:cNvSpPr txBox="1"/>
          <p:nvPr/>
        </p:nvSpPr>
        <p:spPr>
          <a:xfrm>
            <a:off x="3274493" y="781930"/>
            <a:ext cx="918500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Kidney</a:t>
            </a:r>
          </a:p>
        </p:txBody>
      </p:sp>
      <p:pic>
        <p:nvPicPr>
          <p:cNvPr id="29" name="Picture 28" descr="A picture containing text&#10;&#10;Description automatically generated">
            <a:extLst>
              <a:ext uri="{FF2B5EF4-FFF2-40B4-BE49-F238E27FC236}">
                <a16:creationId xmlns:a16="http://schemas.microsoft.com/office/drawing/2014/main" id="{964DF83A-19BF-1131-D1E1-99966C6BAA3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4802" y="1066684"/>
            <a:ext cx="1897883" cy="1041845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8AB31A7C-0296-63F0-3982-292A2A08542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1090" y="1072980"/>
            <a:ext cx="1897883" cy="104184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1D6308E-5E11-51FE-A0EB-23906365F13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0273" y="2197514"/>
            <a:ext cx="1939515" cy="1064699"/>
          </a:xfrm>
          <a:prstGeom prst="rect">
            <a:avLst/>
          </a:prstGeom>
        </p:spPr>
      </p:pic>
      <p:pic>
        <p:nvPicPr>
          <p:cNvPr id="58" name="Picture 57" descr="A brown leaf on a white surface&#10;&#10;Description automatically generated with medium confidence">
            <a:extLst>
              <a:ext uri="{FF2B5EF4-FFF2-40B4-BE49-F238E27FC236}">
                <a16:creationId xmlns:a16="http://schemas.microsoft.com/office/drawing/2014/main" id="{F0A09773-3939-A170-96EC-9D536F543D4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33"/>
          <a:stretch/>
        </p:blipFill>
        <p:spPr>
          <a:xfrm>
            <a:off x="2790388" y="2190986"/>
            <a:ext cx="1951407" cy="107122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B0362B7-5D7B-649D-6BFE-304411E5B1A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098" y="3232116"/>
            <a:ext cx="1392781" cy="144319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FA5E093-6F83-4709-019E-E8B2C69EF65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874" y="1868877"/>
            <a:ext cx="1420942" cy="144319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4DF69CF-4266-A55C-55E2-05F80309E93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623" y="540121"/>
            <a:ext cx="1374368" cy="1407841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10D5FDC-48A3-5567-AB44-0FC13146D5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4802" y="3471047"/>
            <a:ext cx="4333557" cy="688924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687A80EA-B516-F055-A792-4BE6739C5C25}"/>
              </a:ext>
            </a:extLst>
          </p:cNvPr>
          <p:cNvSpPr txBox="1"/>
          <p:nvPr/>
        </p:nvSpPr>
        <p:spPr>
          <a:xfrm>
            <a:off x="2289532" y="4118201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815ACA-0CEA-4BED-85B8-C1A8E4F1D1E9}"/>
              </a:ext>
            </a:extLst>
          </p:cNvPr>
          <p:cNvSpPr/>
          <p:nvPr/>
        </p:nvSpPr>
        <p:spPr>
          <a:xfrm>
            <a:off x="5283962" y="4831048"/>
            <a:ext cx="45719" cy="12307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84728E-DD66-91E4-2E22-D42641DA0D0B}"/>
              </a:ext>
            </a:extLst>
          </p:cNvPr>
          <p:cNvSpPr txBox="1"/>
          <p:nvPr/>
        </p:nvSpPr>
        <p:spPr>
          <a:xfrm>
            <a:off x="4709279" y="5788770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Start of</a:t>
            </a:r>
          </a:p>
          <a:p>
            <a:r>
              <a:rPr lang="en-US" sz="800" dirty="0"/>
              <a:t>WT </a:t>
            </a:r>
            <a:r>
              <a:rPr lang="en-US" sz="800" i="1" dirty="0"/>
              <a:t>Trbj2-1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6271054-6967-E5C3-8274-4A34B591ABE2}"/>
              </a:ext>
            </a:extLst>
          </p:cNvPr>
          <p:cNvGrpSpPr/>
          <p:nvPr/>
        </p:nvGrpSpPr>
        <p:grpSpPr>
          <a:xfrm>
            <a:off x="2763186" y="1772662"/>
            <a:ext cx="461986" cy="254297"/>
            <a:chOff x="4728613" y="3290091"/>
            <a:chExt cx="615512" cy="25429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C3F4CA8-864B-9247-3E48-21A4B4BCEFE4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088CA17-FFD7-0A8F-56C9-16DFAA12D7F6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D6951E2-B4B9-A2B1-090B-403012A6CA94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4D27FA5E-C01C-9240-B63E-DF4EFE28E8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7E9BD4-80F4-E5B6-A95E-793CA33290B9}"/>
                </a:ext>
              </a:extLst>
            </p:cNvPr>
            <p:cNvSpPr txBox="1"/>
            <p:nvPr/>
          </p:nvSpPr>
          <p:spPr>
            <a:xfrm>
              <a:off x="4728613" y="3290091"/>
              <a:ext cx="615512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200 um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03214D-0B68-9E23-965D-2E0B8D0CFA49}"/>
              </a:ext>
            </a:extLst>
          </p:cNvPr>
          <p:cNvGrpSpPr/>
          <p:nvPr/>
        </p:nvGrpSpPr>
        <p:grpSpPr>
          <a:xfrm>
            <a:off x="4701971" y="1793961"/>
            <a:ext cx="461986" cy="241080"/>
            <a:chOff x="4700792" y="3303308"/>
            <a:chExt cx="692914" cy="24108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762B2F9-8695-D457-30F6-8D4E747DFD0A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E1B9CDF7-3C68-010A-A4F7-A92A506A74A6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398E5BD-5521-332E-6840-D90818B12DBF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4723935-D82D-69C1-1BB5-C78E9E6F04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A3C129-400F-758D-F5E3-15EF15F41F12}"/>
                </a:ext>
              </a:extLst>
            </p:cNvPr>
            <p:cNvSpPr txBox="1"/>
            <p:nvPr/>
          </p:nvSpPr>
          <p:spPr>
            <a:xfrm>
              <a:off x="4700792" y="3303308"/>
              <a:ext cx="692914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300 um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639C9F4-8E2B-610B-3EE6-2E6393F32670}"/>
              </a:ext>
            </a:extLst>
          </p:cNvPr>
          <p:cNvGrpSpPr/>
          <p:nvPr/>
        </p:nvGrpSpPr>
        <p:grpSpPr>
          <a:xfrm>
            <a:off x="4682685" y="2972247"/>
            <a:ext cx="438814" cy="207652"/>
            <a:chOff x="4717265" y="3336736"/>
            <a:chExt cx="615512" cy="20765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7A2BDB5-4C1E-E951-BB5C-379F5406899B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66A0EF4D-5BA6-8B9D-C694-8C626DA6A8A3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AEC0774-AC4A-7EFF-5F5E-C639B8542CC2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54459E4-2B68-AD54-64EC-03334FF50A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E9781B6-8037-9817-A9AC-DBCD541FE2A7}"/>
                </a:ext>
              </a:extLst>
            </p:cNvPr>
            <p:cNvSpPr txBox="1"/>
            <p:nvPr/>
          </p:nvSpPr>
          <p:spPr>
            <a:xfrm>
              <a:off x="4717265" y="3336736"/>
              <a:ext cx="615512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200 um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DD6183C-D7FA-9959-1ED7-A5A972501202}"/>
              </a:ext>
            </a:extLst>
          </p:cNvPr>
          <p:cNvGrpSpPr/>
          <p:nvPr/>
        </p:nvGrpSpPr>
        <p:grpSpPr>
          <a:xfrm>
            <a:off x="2743179" y="2940133"/>
            <a:ext cx="391831" cy="240880"/>
            <a:chOff x="4669364" y="3303508"/>
            <a:chExt cx="615512" cy="24088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8E7C00C-693A-B815-F7ED-E8887C7ED69E}"/>
                </a:ext>
              </a:extLst>
            </p:cNvPr>
            <p:cNvGrpSpPr/>
            <p:nvPr/>
          </p:nvGrpSpPr>
          <p:grpSpPr>
            <a:xfrm>
              <a:off x="4819650" y="3457575"/>
              <a:ext cx="431006" cy="86813"/>
              <a:chOff x="4819650" y="3457575"/>
              <a:chExt cx="438150" cy="86813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57BADDEC-E100-3535-3C65-161CE62353A4}"/>
                  </a:ext>
                </a:extLst>
              </p:cNvPr>
              <p:cNvCxnSpPr/>
              <p:nvPr/>
            </p:nvCxnSpPr>
            <p:spPr>
              <a:xfrm>
                <a:off x="481965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D69B80E-7332-D078-E3E3-AE4C71514442}"/>
                  </a:ext>
                </a:extLst>
              </p:cNvPr>
              <p:cNvCxnSpPr/>
              <p:nvPr/>
            </p:nvCxnSpPr>
            <p:spPr>
              <a:xfrm>
                <a:off x="5257800" y="3457575"/>
                <a:ext cx="0" cy="868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79D78DC5-0C3B-8D1B-D9BC-963BB2C48C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9650" y="3503907"/>
                <a:ext cx="4381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1297656-5E90-F5F6-9270-E2138A5ACF5C}"/>
                </a:ext>
              </a:extLst>
            </p:cNvPr>
            <p:cNvSpPr txBox="1"/>
            <p:nvPr/>
          </p:nvSpPr>
          <p:spPr>
            <a:xfrm>
              <a:off x="4669364" y="3303508"/>
              <a:ext cx="615512" cy="20005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highlight>
                    <a:srgbClr val="FFFF00"/>
                  </a:highlight>
                </a:rPr>
                <a:t>200 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657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93" grpId="0"/>
      <p:bldP spid="94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C8C8EA-AA07-49A6-9A40-57B099273887}"/>
              </a:ext>
            </a:extLst>
          </p:cNvPr>
          <p:cNvSpPr txBox="1"/>
          <p:nvPr/>
        </p:nvSpPr>
        <p:spPr>
          <a:xfrm>
            <a:off x="2580279" y="78011"/>
            <a:ext cx="3035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Extended Data Figure 5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E393DE06-AF2F-1823-3549-00D646D45B8E}"/>
              </a:ext>
            </a:extLst>
          </p:cNvPr>
          <p:cNvSpPr txBox="1"/>
          <p:nvPr/>
        </p:nvSpPr>
        <p:spPr>
          <a:xfrm>
            <a:off x="678458" y="8089869"/>
            <a:ext cx="665483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Extended Data Figure 5. The human T cell leukemia cell line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CEM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develops C&gt;G transversions after treatment with ATC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vitro.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Number of C&gt;G transversion in clonal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CEM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cell lines treated with either ATC or PBS.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C&gt;G transversions percent of all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SNV’s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in clonal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CEM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cell lines treated with either ATC or PBS.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Representative Sanger SBS plots of clonal CEM lines treated with ATC vs. PBS. Note that C&gt;G transversions preferentially occur in a 5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’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-VCG-3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’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context.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E084CFA-F41E-6BB7-0185-81289F0CDC3F}"/>
              </a:ext>
            </a:extLst>
          </p:cNvPr>
          <p:cNvSpPr txBox="1"/>
          <p:nvPr/>
        </p:nvSpPr>
        <p:spPr>
          <a:xfrm>
            <a:off x="639252" y="750561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aphicFrame>
        <p:nvGraphicFramePr>
          <p:cNvPr id="92" name="Object 91">
            <a:extLst>
              <a:ext uri="{FF2B5EF4-FFF2-40B4-BE49-F238E27FC236}">
                <a16:creationId xmlns:a16="http://schemas.microsoft.com/office/drawing/2014/main" id="{D712D75E-F815-3044-114F-A161A661C1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707097"/>
              </p:ext>
            </p:extLst>
          </p:nvPr>
        </p:nvGraphicFramePr>
        <p:xfrm>
          <a:off x="409408" y="1261883"/>
          <a:ext cx="3021012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5206482" imgH="2941018" progId="Prism8.Document">
                  <p:embed/>
                </p:oleObj>
              </mc:Choice>
              <mc:Fallback>
                <p:oleObj name="Prism 8" r:id="rId2" imgW="5206482" imgH="2941018" progId="Prism8.Document">
                  <p:embed/>
                  <p:pic>
                    <p:nvPicPr>
                      <p:cNvPr id="92" name="Object 91">
                        <a:extLst>
                          <a:ext uri="{FF2B5EF4-FFF2-40B4-BE49-F238E27FC236}">
                            <a16:creationId xmlns:a16="http://schemas.microsoft.com/office/drawing/2014/main" id="{D712D75E-F815-3044-114F-A161A661C1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9408" y="1261883"/>
                        <a:ext cx="3021012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" name="Object 93">
            <a:extLst>
              <a:ext uri="{FF2B5EF4-FFF2-40B4-BE49-F238E27FC236}">
                <a16:creationId xmlns:a16="http://schemas.microsoft.com/office/drawing/2014/main" id="{0876DE0B-EE86-48A8-932D-C46245E60F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738309"/>
              </p:ext>
            </p:extLst>
          </p:nvPr>
        </p:nvGraphicFramePr>
        <p:xfrm>
          <a:off x="3688168" y="1228846"/>
          <a:ext cx="2935287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5059907" imgH="2941018" progId="Prism8.Document">
                  <p:embed/>
                </p:oleObj>
              </mc:Choice>
              <mc:Fallback>
                <p:oleObj name="Prism 8" r:id="rId4" imgW="5059907" imgH="2941018" progId="Prism8.Document">
                  <p:embed/>
                  <p:pic>
                    <p:nvPicPr>
                      <p:cNvPr id="94" name="Object 93">
                        <a:extLst>
                          <a:ext uri="{FF2B5EF4-FFF2-40B4-BE49-F238E27FC236}">
                            <a16:creationId xmlns:a16="http://schemas.microsoft.com/office/drawing/2014/main" id="{0876DE0B-EE86-48A8-932D-C46245E60F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88168" y="1228846"/>
                        <a:ext cx="2935287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9C2E605-0E6D-8F7E-E6C2-BF69F4A0B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408" y="3364730"/>
            <a:ext cx="7026442" cy="27697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C1F1BE-5A91-B0C3-C280-EE0A3E532675}"/>
              </a:ext>
            </a:extLst>
          </p:cNvPr>
          <p:cNvSpPr txBox="1"/>
          <p:nvPr/>
        </p:nvSpPr>
        <p:spPr>
          <a:xfrm>
            <a:off x="795777" y="3038074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59A63-41C2-1F90-4E97-D7B9E501968B}"/>
              </a:ext>
            </a:extLst>
          </p:cNvPr>
          <p:cNvSpPr txBox="1"/>
          <p:nvPr/>
        </p:nvSpPr>
        <p:spPr>
          <a:xfrm>
            <a:off x="1045412" y="3734062"/>
            <a:ext cx="2007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CEM-PBS-C2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D6B19B-0E3B-C706-4C77-41052E0901E6}"/>
              </a:ext>
            </a:extLst>
          </p:cNvPr>
          <p:cNvSpPr txBox="1"/>
          <p:nvPr/>
        </p:nvSpPr>
        <p:spPr>
          <a:xfrm>
            <a:off x="1045412" y="5029200"/>
            <a:ext cx="2007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CEM-ATC-C2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ED57E1-2836-C9E8-FEBF-AA34F7858FCF}"/>
              </a:ext>
            </a:extLst>
          </p:cNvPr>
          <p:cNvSpPr txBox="1"/>
          <p:nvPr/>
        </p:nvSpPr>
        <p:spPr>
          <a:xfrm>
            <a:off x="3203138" y="715852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FFB0EC-F154-6983-1F62-FDB0D829FB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9052" y="1290068"/>
            <a:ext cx="528334" cy="3129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971FA7-A78B-13D6-DE6E-0A746D7290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1116" y="1290191"/>
            <a:ext cx="528334" cy="31296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EA34B2A-EE05-5855-8B40-C970FE6A6476}"/>
              </a:ext>
            </a:extLst>
          </p:cNvPr>
          <p:cNvCxnSpPr>
            <a:cxnSpLocks/>
          </p:cNvCxnSpPr>
          <p:nvPr/>
        </p:nvCxnSpPr>
        <p:spPr>
          <a:xfrm>
            <a:off x="2572714" y="1358092"/>
            <a:ext cx="845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995BFEB-A8C6-F822-2319-61DE7EF1A7CF}"/>
              </a:ext>
            </a:extLst>
          </p:cNvPr>
          <p:cNvCxnSpPr>
            <a:cxnSpLocks/>
          </p:cNvCxnSpPr>
          <p:nvPr/>
        </p:nvCxnSpPr>
        <p:spPr>
          <a:xfrm flipV="1">
            <a:off x="2657284" y="1358092"/>
            <a:ext cx="0" cy="1726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70E2272-C56A-EF8B-7D00-F2E764141C8A}"/>
              </a:ext>
            </a:extLst>
          </p:cNvPr>
          <p:cNvCxnSpPr>
            <a:cxnSpLocks/>
          </p:cNvCxnSpPr>
          <p:nvPr/>
        </p:nvCxnSpPr>
        <p:spPr>
          <a:xfrm>
            <a:off x="2654889" y="1448579"/>
            <a:ext cx="90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844E7A-E745-8A70-3ED5-E341A6B3B376}"/>
              </a:ext>
            </a:extLst>
          </p:cNvPr>
          <p:cNvCxnSpPr>
            <a:cxnSpLocks/>
          </p:cNvCxnSpPr>
          <p:nvPr/>
        </p:nvCxnSpPr>
        <p:spPr>
          <a:xfrm>
            <a:off x="2576313" y="1530745"/>
            <a:ext cx="833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764ADF8-042C-5BA8-6938-9642D9C2CCDA}"/>
              </a:ext>
            </a:extLst>
          </p:cNvPr>
          <p:cNvSpPr txBox="1"/>
          <p:nvPr/>
        </p:nvSpPr>
        <p:spPr>
          <a:xfrm>
            <a:off x="2580279" y="129006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E74F4F-0449-ADDA-7491-FFF90A69C601}"/>
              </a:ext>
            </a:extLst>
          </p:cNvPr>
          <p:cNvSpPr txBox="1"/>
          <p:nvPr/>
        </p:nvSpPr>
        <p:spPr>
          <a:xfrm>
            <a:off x="2677233" y="1318407"/>
            <a:ext cx="6783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p=0.00794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1894AB-AE98-33FA-FA7B-E61E6DCDD5E7}"/>
              </a:ext>
            </a:extLst>
          </p:cNvPr>
          <p:cNvCxnSpPr>
            <a:cxnSpLocks/>
          </p:cNvCxnSpPr>
          <p:nvPr/>
        </p:nvCxnSpPr>
        <p:spPr>
          <a:xfrm>
            <a:off x="5917330" y="1340264"/>
            <a:ext cx="845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1B1D20-8B57-8EB8-7ECD-930C0499B245}"/>
              </a:ext>
            </a:extLst>
          </p:cNvPr>
          <p:cNvCxnSpPr>
            <a:cxnSpLocks/>
          </p:cNvCxnSpPr>
          <p:nvPr/>
        </p:nvCxnSpPr>
        <p:spPr>
          <a:xfrm flipV="1">
            <a:off x="6001900" y="1340264"/>
            <a:ext cx="0" cy="1726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66FB68B-9A4F-D923-E227-1F341B2DA3A7}"/>
              </a:ext>
            </a:extLst>
          </p:cNvPr>
          <p:cNvCxnSpPr>
            <a:cxnSpLocks/>
          </p:cNvCxnSpPr>
          <p:nvPr/>
        </p:nvCxnSpPr>
        <p:spPr>
          <a:xfrm>
            <a:off x="5999505" y="1430751"/>
            <a:ext cx="90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9F943EC-16DA-7C74-C661-360B6B5AAE12}"/>
              </a:ext>
            </a:extLst>
          </p:cNvPr>
          <p:cNvCxnSpPr>
            <a:cxnSpLocks/>
          </p:cNvCxnSpPr>
          <p:nvPr/>
        </p:nvCxnSpPr>
        <p:spPr>
          <a:xfrm>
            <a:off x="5920929" y="1512917"/>
            <a:ext cx="833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E3FDD68-3603-ADF7-B7FA-51EF7F553A56}"/>
              </a:ext>
            </a:extLst>
          </p:cNvPr>
          <p:cNvSpPr txBox="1"/>
          <p:nvPr/>
        </p:nvSpPr>
        <p:spPr>
          <a:xfrm>
            <a:off x="5924895" y="127224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28147D-5CFD-4452-A433-C7CFC9E792F6}"/>
              </a:ext>
            </a:extLst>
          </p:cNvPr>
          <p:cNvSpPr txBox="1"/>
          <p:nvPr/>
        </p:nvSpPr>
        <p:spPr>
          <a:xfrm>
            <a:off x="6021849" y="1300579"/>
            <a:ext cx="6783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p=0.00794</a:t>
            </a:r>
          </a:p>
        </p:txBody>
      </p:sp>
    </p:spTree>
    <p:extLst>
      <p:ext uri="{BB962C8B-B14F-4D97-AF65-F5344CB8AC3E}">
        <p14:creationId xmlns:p14="http://schemas.microsoft.com/office/powerpoint/2010/main" val="348096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DC8C8EA-AA07-49A6-9A40-57B099273887}"/>
              </a:ext>
            </a:extLst>
          </p:cNvPr>
          <p:cNvSpPr txBox="1"/>
          <p:nvPr/>
        </p:nvSpPr>
        <p:spPr>
          <a:xfrm>
            <a:off x="2493515" y="-9996"/>
            <a:ext cx="3044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Extended Data Figure 6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E393DE06-AF2F-1823-3549-00D646D45B8E}"/>
              </a:ext>
            </a:extLst>
          </p:cNvPr>
          <p:cNvSpPr txBox="1"/>
          <p:nvPr/>
        </p:nvSpPr>
        <p:spPr>
          <a:xfrm>
            <a:off x="678458" y="8089869"/>
            <a:ext cx="66548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Extended Data Figure 6. The human cell line U937 develops C&gt;G transversions following treatment with decitabine (DAC)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vitro.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Number of C&gt;G transversion in clonal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U937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cell lines treated with either DAC or PBS.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C&gt;G transversions percent of all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SNV’s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in clonal </a:t>
            </a:r>
            <a:r>
              <a:rPr lang="en-US" sz="1200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U937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cell lines treated with either DAC or PBS. </a:t>
            </a:r>
            <a:r>
              <a:rPr lang="en-US" sz="1200" b="1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C. </a:t>
            </a:r>
            <a:r>
              <a:rPr lang="en-US" sz="12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Representative Sanger SBS plots of clonal U937 lines treated with DAC vs. PBS.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E084CFA-F41E-6BB7-0185-81289F0CDC3F}"/>
              </a:ext>
            </a:extLst>
          </p:cNvPr>
          <p:cNvSpPr txBox="1"/>
          <p:nvPr/>
        </p:nvSpPr>
        <p:spPr>
          <a:xfrm>
            <a:off x="3661401" y="714435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86A78E9-8FE9-9219-C2FC-AA47B6737ED9}"/>
              </a:ext>
            </a:extLst>
          </p:cNvPr>
          <p:cNvSpPr txBox="1"/>
          <p:nvPr/>
        </p:nvSpPr>
        <p:spPr>
          <a:xfrm>
            <a:off x="381260" y="798510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aphicFrame>
        <p:nvGraphicFramePr>
          <p:cNvPr id="92" name="Object 91">
            <a:extLst>
              <a:ext uri="{FF2B5EF4-FFF2-40B4-BE49-F238E27FC236}">
                <a16:creationId xmlns:a16="http://schemas.microsoft.com/office/drawing/2014/main" id="{D712D75E-F815-3044-114F-A161A661C1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783815"/>
              </p:ext>
            </p:extLst>
          </p:nvPr>
        </p:nvGraphicFramePr>
        <p:xfrm>
          <a:off x="500468" y="1350962"/>
          <a:ext cx="2928937" cy="171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5049463" imgH="2951823" progId="Prism8.Document">
                  <p:embed/>
                </p:oleObj>
              </mc:Choice>
              <mc:Fallback>
                <p:oleObj name="Prism 8" r:id="rId2" imgW="5049463" imgH="2951823" progId="Prism8.Document">
                  <p:embed/>
                  <p:pic>
                    <p:nvPicPr>
                      <p:cNvPr id="92" name="Object 91">
                        <a:extLst>
                          <a:ext uri="{FF2B5EF4-FFF2-40B4-BE49-F238E27FC236}">
                            <a16:creationId xmlns:a16="http://schemas.microsoft.com/office/drawing/2014/main" id="{D712D75E-F815-3044-114F-A161A661C1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0468" y="1350962"/>
                        <a:ext cx="2928937" cy="171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" name="Object 93">
            <a:extLst>
              <a:ext uri="{FF2B5EF4-FFF2-40B4-BE49-F238E27FC236}">
                <a16:creationId xmlns:a16="http://schemas.microsoft.com/office/drawing/2014/main" id="{0876DE0B-EE86-48A8-932D-C46245E60F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021634"/>
              </p:ext>
            </p:extLst>
          </p:nvPr>
        </p:nvGraphicFramePr>
        <p:xfrm>
          <a:off x="3226018" y="1350963"/>
          <a:ext cx="2928938" cy="171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5049463" imgH="2951823" progId="Prism8.Document">
                  <p:embed/>
                </p:oleObj>
              </mc:Choice>
              <mc:Fallback>
                <p:oleObj name="Prism 8" r:id="rId4" imgW="5049463" imgH="2951823" progId="Prism8.Document">
                  <p:embed/>
                  <p:pic>
                    <p:nvPicPr>
                      <p:cNvPr id="94" name="Object 93">
                        <a:extLst>
                          <a:ext uri="{FF2B5EF4-FFF2-40B4-BE49-F238E27FC236}">
                            <a16:creationId xmlns:a16="http://schemas.microsoft.com/office/drawing/2014/main" id="{0876DE0B-EE86-48A8-932D-C46245E60F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26018" y="1350963"/>
                        <a:ext cx="2928938" cy="1712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9" name="Picture 68">
            <a:extLst>
              <a:ext uri="{FF2B5EF4-FFF2-40B4-BE49-F238E27FC236}">
                <a16:creationId xmlns:a16="http://schemas.microsoft.com/office/drawing/2014/main" id="{28481379-0E02-FD83-4C48-2BBBEA6254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613" y="3299600"/>
            <a:ext cx="6997700" cy="2646936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9800BE90-532F-F383-75E0-86C1A6174503}"/>
              </a:ext>
            </a:extLst>
          </p:cNvPr>
          <p:cNvSpPr txBox="1"/>
          <p:nvPr/>
        </p:nvSpPr>
        <p:spPr>
          <a:xfrm>
            <a:off x="316460" y="3063875"/>
            <a:ext cx="145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77E04D-9D8D-56AD-5AFA-EED000B2E7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1656" y="1442070"/>
            <a:ext cx="528334" cy="28087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C37920-FAE6-9BAC-D974-25A223ED4A3D}"/>
              </a:ext>
            </a:extLst>
          </p:cNvPr>
          <p:cNvCxnSpPr>
            <a:cxnSpLocks/>
          </p:cNvCxnSpPr>
          <p:nvPr/>
        </p:nvCxnSpPr>
        <p:spPr>
          <a:xfrm>
            <a:off x="2578265" y="1465711"/>
            <a:ext cx="845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5F6FA2-8E21-D995-4490-BD982932430C}"/>
              </a:ext>
            </a:extLst>
          </p:cNvPr>
          <p:cNvCxnSpPr>
            <a:cxnSpLocks/>
          </p:cNvCxnSpPr>
          <p:nvPr/>
        </p:nvCxnSpPr>
        <p:spPr>
          <a:xfrm flipV="1">
            <a:off x="2662835" y="1465711"/>
            <a:ext cx="0" cy="1726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4E638D-861C-8363-9772-72621E305E92}"/>
              </a:ext>
            </a:extLst>
          </p:cNvPr>
          <p:cNvCxnSpPr>
            <a:cxnSpLocks/>
          </p:cNvCxnSpPr>
          <p:nvPr/>
        </p:nvCxnSpPr>
        <p:spPr>
          <a:xfrm>
            <a:off x="2660440" y="1556198"/>
            <a:ext cx="90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8DF4CD-AB0B-900A-AF4E-2A8A0A4F2C01}"/>
              </a:ext>
            </a:extLst>
          </p:cNvPr>
          <p:cNvCxnSpPr>
            <a:cxnSpLocks/>
          </p:cNvCxnSpPr>
          <p:nvPr/>
        </p:nvCxnSpPr>
        <p:spPr>
          <a:xfrm>
            <a:off x="2581864" y="1638364"/>
            <a:ext cx="833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F402514-CB3D-38E3-604E-BFB09E5496DA}"/>
              </a:ext>
            </a:extLst>
          </p:cNvPr>
          <p:cNvSpPr txBox="1"/>
          <p:nvPr/>
        </p:nvSpPr>
        <p:spPr>
          <a:xfrm>
            <a:off x="2585830" y="139768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FF2950-4E7F-8AF7-A69F-68AC310B9CCE}"/>
              </a:ext>
            </a:extLst>
          </p:cNvPr>
          <p:cNvSpPr txBox="1"/>
          <p:nvPr/>
        </p:nvSpPr>
        <p:spPr>
          <a:xfrm>
            <a:off x="2682784" y="1426026"/>
            <a:ext cx="7360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p=0.009701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706344-B4E9-881E-B1CE-726FBDBAD805}"/>
              </a:ext>
            </a:extLst>
          </p:cNvPr>
          <p:cNvCxnSpPr>
            <a:cxnSpLocks/>
          </p:cNvCxnSpPr>
          <p:nvPr/>
        </p:nvCxnSpPr>
        <p:spPr>
          <a:xfrm>
            <a:off x="5364903" y="1447217"/>
            <a:ext cx="845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0F621A-959F-E2ED-49FD-A9DB802D70A9}"/>
              </a:ext>
            </a:extLst>
          </p:cNvPr>
          <p:cNvCxnSpPr>
            <a:cxnSpLocks/>
          </p:cNvCxnSpPr>
          <p:nvPr/>
        </p:nvCxnSpPr>
        <p:spPr>
          <a:xfrm flipV="1">
            <a:off x="5449473" y="1447217"/>
            <a:ext cx="0" cy="1726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609C7B-AEE1-2014-17E7-A588AFD69DA3}"/>
              </a:ext>
            </a:extLst>
          </p:cNvPr>
          <p:cNvCxnSpPr>
            <a:cxnSpLocks/>
          </p:cNvCxnSpPr>
          <p:nvPr/>
        </p:nvCxnSpPr>
        <p:spPr>
          <a:xfrm>
            <a:off x="5447078" y="1537704"/>
            <a:ext cx="90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7A2791C-9E23-0FCA-0C9F-1ECF042708DD}"/>
              </a:ext>
            </a:extLst>
          </p:cNvPr>
          <p:cNvCxnSpPr>
            <a:cxnSpLocks/>
          </p:cNvCxnSpPr>
          <p:nvPr/>
        </p:nvCxnSpPr>
        <p:spPr>
          <a:xfrm>
            <a:off x="5368502" y="1619870"/>
            <a:ext cx="833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F9E01AB-E629-0B4D-0AD4-592BD627269F}"/>
              </a:ext>
            </a:extLst>
          </p:cNvPr>
          <p:cNvSpPr txBox="1"/>
          <p:nvPr/>
        </p:nvSpPr>
        <p:spPr>
          <a:xfrm>
            <a:off x="5372468" y="13791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3170F2-BA5A-0AAB-8C8F-934E0C5765C3}"/>
              </a:ext>
            </a:extLst>
          </p:cNvPr>
          <p:cNvSpPr txBox="1"/>
          <p:nvPr/>
        </p:nvSpPr>
        <p:spPr>
          <a:xfrm>
            <a:off x="5469422" y="1407532"/>
            <a:ext cx="7360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p=0.009701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BF122D1-0248-EF58-A929-B79B5D7DF2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6641" y="1418470"/>
            <a:ext cx="528334" cy="28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68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ema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163F9B"/>
      </a:accent4>
      <a:accent5>
        <a:srgbClr val="F4D93F"/>
      </a:accent5>
      <a:accent6>
        <a:srgbClr val="0F2F6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87261</TotalTime>
  <Words>720</Words>
  <Application>Microsoft Office PowerPoint</Application>
  <PresentationFormat>Custom</PresentationFormat>
  <Paragraphs>141</Paragraphs>
  <Slides>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Matsukawa, Toshihiro (NIH/NCI) [F]</dc:creator>
  <cp:lastModifiedBy>Bertoli, Ryan (NIH/NCI) [F]</cp:lastModifiedBy>
  <cp:revision>809</cp:revision>
  <cp:lastPrinted>2023-07-14T17:03:24Z</cp:lastPrinted>
  <dcterms:created xsi:type="dcterms:W3CDTF">2020-09-05T22:59:21Z</dcterms:created>
  <dcterms:modified xsi:type="dcterms:W3CDTF">2023-07-19T16:23:00Z</dcterms:modified>
</cp:coreProperties>
</file>