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310" r:id="rId2"/>
    <p:sldId id="312" r:id="rId3"/>
    <p:sldId id="313" r:id="rId4"/>
    <p:sldId id="315" r:id="rId5"/>
    <p:sldId id="305" r:id="rId6"/>
    <p:sldId id="299" r:id="rId7"/>
    <p:sldId id="309" r:id="rId8"/>
    <p:sldId id="301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16" r:id="rId18"/>
    <p:sldId id="300" r:id="rId19"/>
    <p:sldId id="302" r:id="rId20"/>
    <p:sldId id="321" r:id="rId21"/>
    <p:sldId id="318" r:id="rId22"/>
    <p:sldId id="304" r:id="rId23"/>
  </p:sldIdLst>
  <p:sldSz cx="7772400" cy="100584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sukawa, Toshihiro (NIH/NCI) [F]" initials="MT([" lastIdx="1" clrIdx="0">
    <p:extLst>
      <p:ext uri="{19B8F6BF-5375-455C-9EA6-DF929625EA0E}">
        <p15:presenceInfo xmlns:p15="http://schemas.microsoft.com/office/powerpoint/2012/main" userId="S::matsukawat2@nih.gov::55e02b82-40ad-4227-9521-e67101d9f7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66" autoAdjust="0"/>
    <p:restoredTop sz="94125" autoAdjust="0"/>
  </p:normalViewPr>
  <p:slideViewPr>
    <p:cSldViewPr snapToGrid="0">
      <p:cViewPr>
        <p:scale>
          <a:sx n="100" d="100"/>
          <a:sy n="100" d="100"/>
        </p:scale>
        <p:origin x="271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18839-9688-4353-AA5F-51F77718D83B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04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E77DF-759A-4E7B-B6B7-9B9A293C1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3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E77DF-759A-4E7B-B6B7-9B9A293C11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4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E77DF-759A-4E7B-B6B7-9B9A293C11F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94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-remove negative region cd45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E77DF-759A-4E7B-B6B7-9B9A293C11F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26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4D0B-9225-450E-98BE-92F42F846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133"/>
            <a:ext cx="5829300" cy="350181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C9617-2C5A-40C2-921B-9EE90B3A6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1E474-A75B-4E02-A374-1BFBC17D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E7DF-886B-4AA4-BF62-055A09D3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CF988-CF78-4E0D-AB92-8D86A629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C528-6EF1-4893-BF09-179300B1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53C6-A171-4389-90F2-9DF14F91D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FBE09-62B4-43E8-86E4-0184E283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1D510-8F5E-4BFE-B979-0955D05B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6D2CA-6DC6-4355-86F5-686B4401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1805B-E5BF-4CE8-9AEC-62FDD6B4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4" y="2507617"/>
            <a:ext cx="6703695" cy="4184014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9340F-00A3-42C3-8D7C-2F81A687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04" y="6731213"/>
            <a:ext cx="6703695" cy="2200274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8B853-5493-4B11-8B53-23B46E814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53968-4F5F-4F5A-9AEB-5AF57EF2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623B-0CBE-430A-BB72-DAF8CE3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8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A1D0-9C66-4B8E-AB62-C5FEDC55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8D5D-835F-46BC-9A5C-1CF5B1EA4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54816-794D-4289-A240-92561F063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A6209-20E6-4180-9A67-B393CCEC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A6F08-E8CC-4537-83AC-28E06984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E545D-71CE-4536-8887-924DE822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CDB8-ADAD-4FD9-9B28-0147EB22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535517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53587-DEFA-47B0-A914-E2C190811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365" y="2465706"/>
            <a:ext cx="3288089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645CA-7247-42AC-909D-F3004285C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65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520859-B98B-4ABF-9585-003F97E8F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705A0-B6EF-435C-B7DA-600AF5CC8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2A815-38E0-4D76-BF0E-649D3926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36D5E-8E33-46FF-AD59-BAD37DD3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3D27F-3F88-4E98-9222-D08071AD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C076-6299-4D6B-933B-6ED75C02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94DEE-00A0-4C90-BF29-9F18B8C5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BBD32-3620-45EB-A29A-5870A424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1BEB7-D808-4046-8FE0-26C87F47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4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E4F79-44C6-4483-9910-AB24DA56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94EC1-3D43-4356-B07C-1F07BC3B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D5C-C171-4052-9AE9-A5EC0B104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5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7AE8-7E7E-4DFE-888D-D39C8460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9DFC5-7B8C-445E-A4B8-20770F611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C5EFE-BD10-4569-8EF9-46852141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911EB-E51B-455B-9F9A-4C0BFE99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09EA6-86B2-4821-AC9E-E00B9BE1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66081-1182-4CF2-B078-77D5ACC0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7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E346-FCDA-4FC9-B6E1-B04BF8EA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DD8C70-7AED-4D84-BB71-F00CEE03F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DECC2-00F6-4CA2-A83C-FC801E99F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740AC-43CF-437E-AC64-23AC1F8AC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71F28-7000-432A-B88C-F781ADDF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E784-F77A-4556-BC12-E34BA4BBD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1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1AA9-0B41-4A7A-80CF-2E1BEED3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BBADF-E844-4C42-B0FE-2AFC2377A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ECC45-B2A2-479F-8EB9-5B78028AC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02B69-57CB-495C-964F-9D2346EC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3ED37-22ED-4D76-9BE6-3EFD1456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0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CA15D-0D65-471A-A700-96F0DE28D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CE16B-241B-4029-8F7F-44792E7EC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CC061-FCDA-499E-997D-726C6192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A55C2-7F87-4968-B348-350ED1B2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D3CC-00D6-4266-A04D-3AB6ACF8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4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2CE0A1-31D1-4E54-ABFA-64D19134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3" y="535517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7C440-1EC9-482F-A469-78C3A940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29ED1-1083-45F7-82BD-9719CD77F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353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11C3-C99D-4CF8-937E-6C4A9CB8B931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9169F-F2A5-4713-B352-AA5475151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608" y="9322647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56190-7E71-47C5-A510-28BC9C638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258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3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Relationship Id="rId9" Type="http://schemas.openxmlformats.org/officeDocument/2006/relationships/image" Target="../media/image6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emf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png"/><Relationship Id="rId5" Type="http://schemas.openxmlformats.org/officeDocument/2006/relationships/image" Target="../media/image64.jpeg"/><Relationship Id="rId15" Type="http://schemas.openxmlformats.org/officeDocument/2006/relationships/image" Target="../media/image74.emf"/><Relationship Id="rId10" Type="http://schemas.openxmlformats.org/officeDocument/2006/relationships/image" Target="../media/image69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87.emf"/><Relationship Id="rId3" Type="http://schemas.openxmlformats.org/officeDocument/2006/relationships/image" Target="../media/image78.emf"/><Relationship Id="rId7" Type="http://schemas.openxmlformats.org/officeDocument/2006/relationships/image" Target="../media/image82.png"/><Relationship Id="rId12" Type="http://schemas.openxmlformats.org/officeDocument/2006/relationships/image" Target="../media/image8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5.png"/><Relationship Id="rId5" Type="http://schemas.openxmlformats.org/officeDocument/2006/relationships/image" Target="../media/image80.png"/><Relationship Id="rId10" Type="http://schemas.openxmlformats.org/officeDocument/2006/relationships/image" Target="../media/image84.png"/><Relationship Id="rId4" Type="http://schemas.openxmlformats.org/officeDocument/2006/relationships/image" Target="../media/image79.png"/><Relationship Id="rId9" Type="http://schemas.openxmlformats.org/officeDocument/2006/relationships/image" Target="../media/image8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119.png"/><Relationship Id="rId7" Type="http://schemas.openxmlformats.org/officeDocument/2006/relationships/image" Target="../media/image98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107.png"/><Relationship Id="rId5" Type="http://schemas.openxmlformats.org/officeDocument/2006/relationships/image" Target="../media/image121.png"/><Relationship Id="rId10" Type="http://schemas.openxmlformats.org/officeDocument/2006/relationships/image" Target="../media/image105.png"/><Relationship Id="rId4" Type="http://schemas.openxmlformats.org/officeDocument/2006/relationships/image" Target="../media/image120.png"/><Relationship Id="rId9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123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19" Type="http://schemas.openxmlformats.org/officeDocument/2006/relationships/image" Target="../media/image140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469CD4E8-8D4D-DB0D-1138-E55117B29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6076" y="2365855"/>
            <a:ext cx="3663838" cy="8290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01E588-0DA3-3D49-FA5F-016082E5E78B}"/>
              </a:ext>
            </a:extLst>
          </p:cNvPr>
          <p:cNvSpPr txBox="1"/>
          <p:nvPr/>
        </p:nvSpPr>
        <p:spPr>
          <a:xfrm>
            <a:off x="2526436" y="218039"/>
            <a:ext cx="2719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1A – IR Transplant Experiments</a:t>
            </a:r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94E76634-B2FC-4B73-3080-6022F36D0E1D}"/>
              </a:ext>
            </a:extLst>
          </p:cNvPr>
          <p:cNvSpPr txBox="1"/>
          <p:nvPr/>
        </p:nvSpPr>
        <p:spPr>
          <a:xfrm>
            <a:off x="586776" y="8351792"/>
            <a:ext cx="6654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1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SBS Profiles of leukemias from mice treated with ATC or PBS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IR-based transplant experiments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CASIN-based transplant experiment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SBS profiles from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non-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transplant experiments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whole genome sequencing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0FD733-E2F3-7A54-BDDA-2B55B628A9E2}"/>
              </a:ext>
            </a:extLst>
          </p:cNvPr>
          <p:cNvSpPr txBox="1"/>
          <p:nvPr/>
        </p:nvSpPr>
        <p:spPr>
          <a:xfrm>
            <a:off x="5907515" y="2580332"/>
            <a:ext cx="6078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#3589 BM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C7714C8E-6FFF-2FA9-F597-48714CB63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3010" y="3212861"/>
            <a:ext cx="3642367" cy="82058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28A9E32-E4B7-AACC-032E-015E2EEA7BA1}"/>
              </a:ext>
            </a:extLst>
          </p:cNvPr>
          <p:cNvSpPr txBox="1"/>
          <p:nvPr/>
        </p:nvSpPr>
        <p:spPr>
          <a:xfrm>
            <a:off x="6122478" y="3338197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#3595 BM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934A877-69AF-CC4C-09F4-A07E46D64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9034" y="1537301"/>
            <a:ext cx="3595404" cy="81154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649774B-BFD7-92D9-ABEA-5AC29DD47B50}"/>
              </a:ext>
            </a:extLst>
          </p:cNvPr>
          <p:cNvSpPr txBox="1"/>
          <p:nvPr/>
        </p:nvSpPr>
        <p:spPr>
          <a:xfrm>
            <a:off x="6000253" y="1713209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#3509 BM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/>
              <a:t>dB-ALL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46A6C88C-B7D6-B729-080D-D291082EA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255" y="2383688"/>
            <a:ext cx="3647800" cy="829687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0D694024-E7CC-E29C-CD4B-E67130486FBE}"/>
              </a:ext>
            </a:extLst>
          </p:cNvPr>
          <p:cNvSpPr txBox="1"/>
          <p:nvPr/>
        </p:nvSpPr>
        <p:spPr>
          <a:xfrm>
            <a:off x="2689373" y="2548628"/>
            <a:ext cx="61427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#3587 Thy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/>
              <a:t>dT-ALL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5340659F-FBAA-9C2A-5612-5C6126A29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26" y="3207725"/>
            <a:ext cx="3626722" cy="82718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ADD8C837-78DB-2CB5-3F68-2D7D19518FDC}"/>
              </a:ext>
            </a:extLst>
          </p:cNvPr>
          <p:cNvSpPr txBox="1"/>
          <p:nvPr/>
        </p:nvSpPr>
        <p:spPr>
          <a:xfrm>
            <a:off x="2993302" y="3356622"/>
            <a:ext cx="62068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#3590 Thy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/>
              <a:t>Donor </a:t>
            </a:r>
            <a:r>
              <a:rPr lang="en-US" sz="800" dirty="0" err="1"/>
              <a:t>ETP</a:t>
            </a:r>
            <a:endParaRPr lang="en-US" sz="800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E3C12B69-DDB2-97E8-5DC8-41B40AECAA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142" y="1534147"/>
            <a:ext cx="3629410" cy="82687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ADA5BA7E-FE8F-978E-3CE4-B95CAC6636CE}"/>
              </a:ext>
            </a:extLst>
          </p:cNvPr>
          <p:cNvSpPr txBox="1"/>
          <p:nvPr/>
        </p:nvSpPr>
        <p:spPr>
          <a:xfrm>
            <a:off x="2400208" y="1742195"/>
            <a:ext cx="61427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#3506 Thy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445F62EC-87C5-6A69-3C05-52EA071CC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255" y="709264"/>
            <a:ext cx="3647800" cy="828953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A18C35F8-DFE9-8E2B-9FDF-0B472B7523DC}"/>
              </a:ext>
            </a:extLst>
          </p:cNvPr>
          <p:cNvSpPr txBox="1"/>
          <p:nvPr/>
        </p:nvSpPr>
        <p:spPr>
          <a:xfrm>
            <a:off x="2441108" y="917396"/>
            <a:ext cx="60785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#3501 BM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3D83B-546C-3290-2AFA-3C1A34E8C9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3381" y="701427"/>
            <a:ext cx="3630045" cy="8238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EECE60-3671-3536-3B7D-E8C5F31BF818}"/>
              </a:ext>
            </a:extLst>
          </p:cNvPr>
          <p:cNvSpPr txBox="1"/>
          <p:nvPr/>
        </p:nvSpPr>
        <p:spPr>
          <a:xfrm>
            <a:off x="6083802" y="862895"/>
            <a:ext cx="60785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#3503 BM</a:t>
            </a:r>
          </a:p>
          <a:p>
            <a:r>
              <a:rPr lang="en-US" sz="800" dirty="0"/>
              <a:t>PBS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C28B0-234A-29EF-5C69-D4A1A5FA9B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474" y="4043271"/>
            <a:ext cx="3646144" cy="827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2A3095-4BC1-C1AC-6B59-77DD374746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56" y="4902212"/>
            <a:ext cx="3630760" cy="8190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AFCD99-CFD5-F719-A9A7-F55A33A35823}"/>
              </a:ext>
            </a:extLst>
          </p:cNvPr>
          <p:cNvSpPr txBox="1"/>
          <p:nvPr/>
        </p:nvSpPr>
        <p:spPr>
          <a:xfrm>
            <a:off x="2626387" y="5080915"/>
            <a:ext cx="79678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#3598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F78BB8-1D13-5B6C-B7FB-5DE5394571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7677" y="4901232"/>
            <a:ext cx="3629410" cy="821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0E12BD-1078-52CA-30E8-1CED6F81F874}"/>
              </a:ext>
            </a:extLst>
          </p:cNvPr>
          <p:cNvSpPr txBox="1"/>
          <p:nvPr/>
        </p:nvSpPr>
        <p:spPr>
          <a:xfrm>
            <a:off x="6071585" y="5080915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#3600 BM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498959-D616-F3B6-3B56-E9AD54A22C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56" y="5754735"/>
            <a:ext cx="3595404" cy="810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82C5C6-CCB1-FB8F-B802-840E3C1EE541}"/>
              </a:ext>
            </a:extLst>
          </p:cNvPr>
          <p:cNvSpPr txBox="1"/>
          <p:nvPr/>
        </p:nvSpPr>
        <p:spPr>
          <a:xfrm>
            <a:off x="2486803" y="5892534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#3600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712049-1AE1-F52F-2CFE-84B8611C14BC}"/>
              </a:ext>
            </a:extLst>
          </p:cNvPr>
          <p:cNvSpPr txBox="1"/>
          <p:nvPr/>
        </p:nvSpPr>
        <p:spPr>
          <a:xfrm>
            <a:off x="2682338" y="4247032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#3596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BE51AD-3B59-C312-A2B2-BC33660C67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2728" y="4062949"/>
            <a:ext cx="3647800" cy="8235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E512FA-1F33-E01C-1652-BD39ED67C077}"/>
              </a:ext>
            </a:extLst>
          </p:cNvPr>
          <p:cNvSpPr txBox="1"/>
          <p:nvPr/>
        </p:nvSpPr>
        <p:spPr>
          <a:xfrm>
            <a:off x="6122362" y="4296678"/>
            <a:ext cx="7857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#3597 BM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dETP</a:t>
            </a:r>
            <a:endParaRPr lang="en-US" sz="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2B6689-E148-AF0C-07CE-6AACD6C4A0F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6782" y="5755736"/>
            <a:ext cx="3591131" cy="8132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C5CAA8-2E1C-A4DA-FA3C-17A5E7F9EB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158" y="6545125"/>
            <a:ext cx="3647800" cy="8195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781F535-F8CB-A78E-1B35-6F914DE43A07}"/>
              </a:ext>
            </a:extLst>
          </p:cNvPr>
          <p:cNvSpPr txBox="1"/>
          <p:nvPr/>
        </p:nvSpPr>
        <p:spPr>
          <a:xfrm>
            <a:off x="6239658" y="6007959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#3617 BM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BDF1CFD-6C01-5291-5B0A-BAA141918A5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2958" y="6535675"/>
            <a:ext cx="3703492" cy="8384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7935E7-4923-5F66-B329-77AD25B7EEF1}"/>
              </a:ext>
            </a:extLst>
          </p:cNvPr>
          <p:cNvSpPr txBox="1"/>
          <p:nvPr/>
        </p:nvSpPr>
        <p:spPr>
          <a:xfrm>
            <a:off x="2524457" y="6724066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#3619 Thy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47AEDD-7234-6B43-C623-1D276401BAC7}"/>
              </a:ext>
            </a:extLst>
          </p:cNvPr>
          <p:cNvSpPr txBox="1"/>
          <p:nvPr/>
        </p:nvSpPr>
        <p:spPr>
          <a:xfrm>
            <a:off x="6005877" y="6685968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#3620 Thy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DF4ACD-0A64-0E49-1D2F-CC7950AF1A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365" y="7413868"/>
            <a:ext cx="3595404" cy="8109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2ABD7B6-9EE2-EE79-DCAC-19FDA82E50A2}"/>
              </a:ext>
            </a:extLst>
          </p:cNvPr>
          <p:cNvSpPr txBox="1"/>
          <p:nvPr/>
        </p:nvSpPr>
        <p:spPr>
          <a:xfrm>
            <a:off x="4001096" y="7588487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#3621 Thy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C058E-C523-0EBD-E476-AAAD41243795}"/>
              </a:ext>
            </a:extLst>
          </p:cNvPr>
          <p:cNvSpPr txBox="1"/>
          <p:nvPr/>
        </p:nvSpPr>
        <p:spPr>
          <a:xfrm>
            <a:off x="5220276" y="1758129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070C0C-E565-AE03-AC38-6556077922C3}"/>
              </a:ext>
            </a:extLst>
          </p:cNvPr>
          <p:cNvSpPr txBox="1"/>
          <p:nvPr/>
        </p:nvSpPr>
        <p:spPr>
          <a:xfrm>
            <a:off x="5313014" y="339598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10D2EA-4336-BB24-45A9-D1FA7524AA20}"/>
              </a:ext>
            </a:extLst>
          </p:cNvPr>
          <p:cNvSpPr txBox="1"/>
          <p:nvPr/>
        </p:nvSpPr>
        <p:spPr>
          <a:xfrm>
            <a:off x="5313013" y="4320236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4694D3-0912-613D-3D45-32106600E5B1}"/>
              </a:ext>
            </a:extLst>
          </p:cNvPr>
          <p:cNvSpPr txBox="1"/>
          <p:nvPr/>
        </p:nvSpPr>
        <p:spPr>
          <a:xfrm>
            <a:off x="1663787" y="429654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3A7EDD-2F3B-B0DF-EEB6-4FF9943C50DA}"/>
              </a:ext>
            </a:extLst>
          </p:cNvPr>
          <p:cNvSpPr txBox="1"/>
          <p:nvPr/>
        </p:nvSpPr>
        <p:spPr>
          <a:xfrm>
            <a:off x="1712969" y="5163852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AF8DA4-33E6-3770-F76A-D88C2643B557}"/>
              </a:ext>
            </a:extLst>
          </p:cNvPr>
          <p:cNvSpPr txBox="1"/>
          <p:nvPr/>
        </p:nvSpPr>
        <p:spPr>
          <a:xfrm>
            <a:off x="5300030" y="512367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919367-4D87-8132-FB94-82537A5821F2}"/>
              </a:ext>
            </a:extLst>
          </p:cNvPr>
          <p:cNvSpPr txBox="1"/>
          <p:nvPr/>
        </p:nvSpPr>
        <p:spPr>
          <a:xfrm>
            <a:off x="5344783" y="5969395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E2B7BB-1922-0371-36FB-111C0B7A1574}"/>
              </a:ext>
            </a:extLst>
          </p:cNvPr>
          <p:cNvSpPr txBox="1"/>
          <p:nvPr/>
        </p:nvSpPr>
        <p:spPr>
          <a:xfrm>
            <a:off x="1710721" y="598243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19CD9F-8707-912B-2D5C-14CC406365E3}"/>
              </a:ext>
            </a:extLst>
          </p:cNvPr>
          <p:cNvSpPr txBox="1"/>
          <p:nvPr/>
        </p:nvSpPr>
        <p:spPr>
          <a:xfrm>
            <a:off x="1746999" y="6769629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7FE44A-9C7D-13AE-AA8E-FFFC9F2EFA5E}"/>
              </a:ext>
            </a:extLst>
          </p:cNvPr>
          <p:cNvSpPr txBox="1"/>
          <p:nvPr/>
        </p:nvSpPr>
        <p:spPr>
          <a:xfrm>
            <a:off x="5338162" y="681639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193023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A039F7-08BA-A59B-EA04-7632B93604FC}"/>
              </a:ext>
            </a:extLst>
          </p:cNvPr>
          <p:cNvSpPr txBox="1"/>
          <p:nvPr/>
        </p:nvSpPr>
        <p:spPr>
          <a:xfrm>
            <a:off x="2526436" y="112243"/>
            <a:ext cx="2719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1A – IR Transplant Experiments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835E5A-8D71-804E-CAEA-F73D6E5E7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083" y="680760"/>
            <a:ext cx="3647800" cy="8299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0A1B1-756C-0841-FCC9-C6C37E7175E2}"/>
              </a:ext>
            </a:extLst>
          </p:cNvPr>
          <p:cNvSpPr txBox="1"/>
          <p:nvPr/>
        </p:nvSpPr>
        <p:spPr>
          <a:xfrm>
            <a:off x="2662291" y="847383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#3625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C1AE51-9D43-4BB6-F09A-D482C7DAB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081" y="671838"/>
            <a:ext cx="3697250" cy="8409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FE6A66-3764-E050-1A96-7BB92EE540FA}"/>
              </a:ext>
            </a:extLst>
          </p:cNvPr>
          <p:cNvSpPr txBox="1"/>
          <p:nvPr/>
        </p:nvSpPr>
        <p:spPr>
          <a:xfrm>
            <a:off x="6599523" y="861472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#3627 </a:t>
            </a:r>
            <a:r>
              <a:rPr lang="en-US" sz="800" dirty="0" err="1"/>
              <a:t>Spl</a:t>
            </a:r>
            <a:endParaRPr lang="en-US" sz="800" dirty="0"/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C2F1B9-D4B7-5610-8483-C518E8ECC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731" y="1516873"/>
            <a:ext cx="3649469" cy="8235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2C3A6E-167B-4576-F9C0-A52ACA6B60C9}"/>
              </a:ext>
            </a:extLst>
          </p:cNvPr>
          <p:cNvSpPr txBox="1"/>
          <p:nvPr/>
        </p:nvSpPr>
        <p:spPr>
          <a:xfrm>
            <a:off x="2665537" y="1697816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#3630 Thy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F627B09-F1CF-DB36-6D93-D7C9FE3006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4531" y="1504290"/>
            <a:ext cx="3647800" cy="825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9D9217-0D84-C6DF-5B0C-967B887FD72D}"/>
              </a:ext>
            </a:extLst>
          </p:cNvPr>
          <p:cNvSpPr txBox="1"/>
          <p:nvPr/>
        </p:nvSpPr>
        <p:spPr>
          <a:xfrm>
            <a:off x="6203680" y="1697815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#3631 BM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009E73-5817-F0F7-0686-ED9D22EB5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115" y="2348730"/>
            <a:ext cx="3655175" cy="8268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288E9AA-CB9F-8F5E-706F-F9574A42A431}"/>
              </a:ext>
            </a:extLst>
          </p:cNvPr>
          <p:cNvSpPr txBox="1"/>
          <p:nvPr/>
        </p:nvSpPr>
        <p:spPr>
          <a:xfrm>
            <a:off x="4431189" y="2486056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#3634 Thy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CF2330-1477-368A-2AE1-E2FE574621D7}"/>
              </a:ext>
            </a:extLst>
          </p:cNvPr>
          <p:cNvSpPr txBox="1"/>
          <p:nvPr/>
        </p:nvSpPr>
        <p:spPr>
          <a:xfrm>
            <a:off x="1707740" y="939715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C2A10-0688-756D-73E8-CE13072DB3D7}"/>
              </a:ext>
            </a:extLst>
          </p:cNvPr>
          <p:cNvSpPr txBox="1"/>
          <p:nvPr/>
        </p:nvSpPr>
        <p:spPr>
          <a:xfrm>
            <a:off x="1715363" y="179014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5147C4-E201-22A9-020D-50663219292D}"/>
              </a:ext>
            </a:extLst>
          </p:cNvPr>
          <p:cNvSpPr txBox="1"/>
          <p:nvPr/>
        </p:nvSpPr>
        <p:spPr>
          <a:xfrm>
            <a:off x="5299840" y="1778615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88558-5D93-22CF-7243-C6CC873CC2FE}"/>
              </a:ext>
            </a:extLst>
          </p:cNvPr>
          <p:cNvSpPr txBox="1"/>
          <p:nvPr/>
        </p:nvSpPr>
        <p:spPr>
          <a:xfrm>
            <a:off x="3623440" y="262366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264445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07DBFC-74EC-4811-7DBB-DEC3A5E55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654" y="828633"/>
            <a:ext cx="3603508" cy="816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50B403-652D-11B5-69B7-9D69B86AB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3162" y="828952"/>
            <a:ext cx="3603508" cy="81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ACD191-D115-98E2-D031-FFA9328B0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653" y="1682183"/>
            <a:ext cx="3584003" cy="812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9C63AF-1E0E-1169-8751-C72B7256B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3409" y="1681060"/>
            <a:ext cx="3603508" cy="815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C04C44-911A-BAFC-6D8B-391718BD86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148" y="2538172"/>
            <a:ext cx="3603508" cy="816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A29536-FF1B-57E1-10B0-406A3FFFF6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3656" y="2538172"/>
            <a:ext cx="3603508" cy="8167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16B490-F9D2-A60C-5B8D-3546947A66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603" y="3396298"/>
            <a:ext cx="3589091" cy="8129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120088-3E78-5D8D-5916-54401D30CC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3903" y="3394439"/>
            <a:ext cx="3603508" cy="8167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5ED024-3B6A-3B1B-923C-76FCCA33F202}"/>
              </a:ext>
            </a:extLst>
          </p:cNvPr>
          <p:cNvSpPr txBox="1"/>
          <p:nvPr/>
        </p:nvSpPr>
        <p:spPr>
          <a:xfrm>
            <a:off x="2633087" y="1006441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#3656 Thy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rT_ALL</a:t>
            </a:r>
            <a:endParaRPr lang="en-US" sz="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EC495B-1548-18E8-AB31-E50D008AC930}"/>
              </a:ext>
            </a:extLst>
          </p:cNvPr>
          <p:cNvSpPr txBox="1"/>
          <p:nvPr/>
        </p:nvSpPr>
        <p:spPr>
          <a:xfrm>
            <a:off x="5811045" y="1024347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#3658 BM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2D4B6E-8A87-0E5E-9647-FE50D0DE538A}"/>
              </a:ext>
            </a:extLst>
          </p:cNvPr>
          <p:cNvSpPr txBox="1"/>
          <p:nvPr/>
        </p:nvSpPr>
        <p:spPr>
          <a:xfrm>
            <a:off x="2715246" y="1875449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#3660 BM</a:t>
            </a:r>
          </a:p>
          <a:p>
            <a:r>
              <a:rPr lang="en-US" sz="800" dirty="0"/>
              <a:t>0.1 mg/kg ATC</a:t>
            </a:r>
          </a:p>
          <a:p>
            <a:r>
              <a:rPr lang="en-US" sz="800" dirty="0" err="1"/>
              <a:t>dAML</a:t>
            </a:r>
            <a:endParaRPr lang="en-US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746BAE-66A7-C176-E934-4D8B74E44DC8}"/>
              </a:ext>
            </a:extLst>
          </p:cNvPr>
          <p:cNvSpPr txBox="1"/>
          <p:nvPr/>
        </p:nvSpPr>
        <p:spPr>
          <a:xfrm>
            <a:off x="6013041" y="1879808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#3664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 + </a:t>
            </a:r>
            <a:r>
              <a:rPr lang="en-US" sz="800" dirty="0" err="1"/>
              <a:t>rETP</a:t>
            </a:r>
            <a:endParaRPr lang="en-US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B7854-7168-23DB-B5F1-057B0305CD80}"/>
              </a:ext>
            </a:extLst>
          </p:cNvPr>
          <p:cNvSpPr txBox="1"/>
          <p:nvPr/>
        </p:nvSpPr>
        <p:spPr>
          <a:xfrm>
            <a:off x="2272521" y="2696140"/>
            <a:ext cx="86594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#3668 BM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/>
              <a:t>Immature </a:t>
            </a:r>
            <a:r>
              <a:rPr lang="en-US" sz="800" dirty="0" err="1"/>
              <a:t>dAML</a:t>
            </a:r>
            <a:endParaRPr lang="en-US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921EC2-149B-B204-2694-DF3B0A99C4AD}"/>
              </a:ext>
            </a:extLst>
          </p:cNvPr>
          <p:cNvSpPr txBox="1"/>
          <p:nvPr/>
        </p:nvSpPr>
        <p:spPr>
          <a:xfrm>
            <a:off x="5809775" y="2722168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#3668 Thy</a:t>
            </a:r>
          </a:p>
          <a:p>
            <a:r>
              <a:rPr lang="en-US" sz="800" dirty="0"/>
              <a:t>0.5 mg/kg ATC</a:t>
            </a:r>
          </a:p>
          <a:p>
            <a:r>
              <a:rPr lang="en-US" sz="800" dirty="0" err="1"/>
              <a:t>rETP</a:t>
            </a:r>
            <a:endParaRPr lang="en-US" sz="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A1CCD8-E943-62DA-441E-0271F48184F7}"/>
              </a:ext>
            </a:extLst>
          </p:cNvPr>
          <p:cNvSpPr txBox="1"/>
          <p:nvPr/>
        </p:nvSpPr>
        <p:spPr>
          <a:xfrm>
            <a:off x="2480003" y="3572802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#3671 Thy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05FE43-8286-5083-EC9E-CF9643D8C300}"/>
              </a:ext>
            </a:extLst>
          </p:cNvPr>
          <p:cNvSpPr txBox="1"/>
          <p:nvPr/>
        </p:nvSpPr>
        <p:spPr>
          <a:xfrm>
            <a:off x="6069094" y="3572802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#3674 </a:t>
            </a:r>
            <a:r>
              <a:rPr lang="en-US" sz="800" dirty="0" err="1"/>
              <a:t>Spl</a:t>
            </a:r>
            <a:endParaRPr lang="en-US" sz="800" dirty="0"/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rB</a:t>
            </a:r>
            <a:r>
              <a:rPr lang="en-US" sz="800" dirty="0"/>
              <a:t>-ALL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E4CB234-DADD-3182-11F2-EF0810E0D6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6267" y="4214800"/>
            <a:ext cx="3603508" cy="81343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E94053A-BEA8-4C39-0BC9-DC6B73111CC8}"/>
              </a:ext>
            </a:extLst>
          </p:cNvPr>
          <p:cNvSpPr txBox="1"/>
          <p:nvPr/>
        </p:nvSpPr>
        <p:spPr>
          <a:xfrm>
            <a:off x="4236277" y="4402198"/>
            <a:ext cx="7857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#3674 Thy</a:t>
            </a:r>
          </a:p>
          <a:p>
            <a:r>
              <a:rPr lang="en-US" sz="800" dirty="0"/>
              <a:t>1.0 mg/kg ATC</a:t>
            </a:r>
          </a:p>
          <a:p>
            <a:r>
              <a:rPr lang="en-US" sz="800" dirty="0" err="1"/>
              <a:t>rT</a:t>
            </a:r>
            <a:r>
              <a:rPr lang="en-US" sz="800" dirty="0"/>
              <a:t>-ALL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3156E6-E333-9EA2-9B3D-DBE3F357EA73}"/>
              </a:ext>
            </a:extLst>
          </p:cNvPr>
          <p:cNvSpPr txBox="1"/>
          <p:nvPr/>
        </p:nvSpPr>
        <p:spPr>
          <a:xfrm>
            <a:off x="2407810" y="269918"/>
            <a:ext cx="2971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1B – CASIN Transplant Experiments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F75CDF-B058-2E05-125C-1ED9F76028E5}"/>
              </a:ext>
            </a:extLst>
          </p:cNvPr>
          <p:cNvSpPr txBox="1"/>
          <p:nvPr/>
        </p:nvSpPr>
        <p:spPr>
          <a:xfrm>
            <a:off x="1703707" y="102434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DC9955-568B-826B-7A90-B01F2EB6CA0D}"/>
              </a:ext>
            </a:extLst>
          </p:cNvPr>
          <p:cNvSpPr txBox="1"/>
          <p:nvPr/>
        </p:nvSpPr>
        <p:spPr>
          <a:xfrm>
            <a:off x="5122536" y="98351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440354-BFFB-4278-4451-9035CB75373B}"/>
              </a:ext>
            </a:extLst>
          </p:cNvPr>
          <p:cNvSpPr txBox="1"/>
          <p:nvPr/>
        </p:nvSpPr>
        <p:spPr>
          <a:xfrm>
            <a:off x="1802735" y="191717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1F5214-2ECC-8FEA-0E69-1A079A68D413}"/>
              </a:ext>
            </a:extLst>
          </p:cNvPr>
          <p:cNvSpPr txBox="1"/>
          <p:nvPr/>
        </p:nvSpPr>
        <p:spPr>
          <a:xfrm>
            <a:off x="5122536" y="1880543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929E24-1B2C-DBC2-104C-D309E95F39CD}"/>
              </a:ext>
            </a:extLst>
          </p:cNvPr>
          <p:cNvSpPr txBox="1"/>
          <p:nvPr/>
        </p:nvSpPr>
        <p:spPr>
          <a:xfrm>
            <a:off x="1585282" y="2808029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E3306D-30F9-77AE-F1CF-8E579B94A27F}"/>
              </a:ext>
            </a:extLst>
          </p:cNvPr>
          <p:cNvSpPr txBox="1"/>
          <p:nvPr/>
        </p:nvSpPr>
        <p:spPr>
          <a:xfrm>
            <a:off x="5112433" y="2740456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AED2CA-026A-1237-CC7C-2B8F4A06D0D4}"/>
              </a:ext>
            </a:extLst>
          </p:cNvPr>
          <p:cNvSpPr txBox="1"/>
          <p:nvPr/>
        </p:nvSpPr>
        <p:spPr>
          <a:xfrm>
            <a:off x="1585282" y="3664296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DEAAC8-5687-2895-B8E8-65BBD411621C}"/>
              </a:ext>
            </a:extLst>
          </p:cNvPr>
          <p:cNvSpPr txBox="1"/>
          <p:nvPr/>
        </p:nvSpPr>
        <p:spPr>
          <a:xfrm>
            <a:off x="5122536" y="3646344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B53FCB-A777-AABE-7CEE-53F90E5E60DD}"/>
              </a:ext>
            </a:extLst>
          </p:cNvPr>
          <p:cNvSpPr txBox="1"/>
          <p:nvPr/>
        </p:nvSpPr>
        <p:spPr>
          <a:xfrm>
            <a:off x="3559542" y="448301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415260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6EBC80-1DD6-FA49-DDAA-CA7513D5D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417" y="931904"/>
            <a:ext cx="3752323" cy="854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7DF431-1374-6E2E-5389-2E4B0CE7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740" y="933130"/>
            <a:ext cx="3752323" cy="851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6D388C-B52E-A834-87C1-75130E476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894" y="1786915"/>
            <a:ext cx="3742236" cy="844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74A8B6-4360-6EB5-93BE-6322CD11A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5174" y="1786839"/>
            <a:ext cx="3752323" cy="8446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FB94CD-4D72-7234-B031-6CA7368A53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51" y="2679919"/>
            <a:ext cx="3752323" cy="853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4072A2-31B9-4999-71AE-0C6DE99B35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5174" y="2682135"/>
            <a:ext cx="3752323" cy="848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6EB93B-CB1E-9353-7DA0-3A9137738C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51" y="3556322"/>
            <a:ext cx="3752323" cy="8497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59FEE7-DD66-DE2C-341D-317A8A3157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740" y="3557960"/>
            <a:ext cx="3752323" cy="846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5E5D7A-5A00-CAD6-1F49-4972694B5A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51" y="4430673"/>
            <a:ext cx="3752323" cy="8460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611AB-F93D-31CE-9768-B710FAD51A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740" y="4431052"/>
            <a:ext cx="3719191" cy="8452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830F90-AA42-A274-9686-094D8BDA6F60}"/>
              </a:ext>
            </a:extLst>
          </p:cNvPr>
          <p:cNvSpPr txBox="1"/>
          <p:nvPr/>
        </p:nvSpPr>
        <p:spPr>
          <a:xfrm>
            <a:off x="2475809" y="1152882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#3676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ETP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D4C14D-E047-A1B0-C570-95D9664EE3B3}"/>
              </a:ext>
            </a:extLst>
          </p:cNvPr>
          <p:cNvSpPr txBox="1"/>
          <p:nvPr/>
        </p:nvSpPr>
        <p:spPr>
          <a:xfrm>
            <a:off x="6150048" y="1143640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#3677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0A5194-2A95-6E1F-2011-B7CF26ECC44D}"/>
              </a:ext>
            </a:extLst>
          </p:cNvPr>
          <p:cNvSpPr txBox="1"/>
          <p:nvPr/>
        </p:nvSpPr>
        <p:spPr>
          <a:xfrm>
            <a:off x="2344399" y="1978323"/>
            <a:ext cx="60785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#3678 BM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B-ALL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EFAC2C-5C60-5232-ECC0-C5FB57725C7B}"/>
              </a:ext>
            </a:extLst>
          </p:cNvPr>
          <p:cNvSpPr txBox="1"/>
          <p:nvPr/>
        </p:nvSpPr>
        <p:spPr>
          <a:xfrm>
            <a:off x="6013103" y="2002672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#3678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BFB917-C7F6-691B-E660-EFCC4D606B58}"/>
              </a:ext>
            </a:extLst>
          </p:cNvPr>
          <p:cNvSpPr txBox="1"/>
          <p:nvPr/>
        </p:nvSpPr>
        <p:spPr>
          <a:xfrm>
            <a:off x="2365391" y="2875721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#3679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4BA8ED-B37B-8CB5-FA32-DAB42487DD86}"/>
              </a:ext>
            </a:extLst>
          </p:cNvPr>
          <p:cNvSpPr txBox="1"/>
          <p:nvPr/>
        </p:nvSpPr>
        <p:spPr>
          <a:xfrm>
            <a:off x="6013102" y="2864872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#3680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DD7E3C-E85B-9077-08C3-DB82B7807984}"/>
              </a:ext>
            </a:extLst>
          </p:cNvPr>
          <p:cNvSpPr txBox="1"/>
          <p:nvPr/>
        </p:nvSpPr>
        <p:spPr>
          <a:xfrm>
            <a:off x="2412196" y="3750377"/>
            <a:ext cx="5725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#3683 LN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609572-997C-2A04-025B-A13AAFBE64C2}"/>
              </a:ext>
            </a:extLst>
          </p:cNvPr>
          <p:cNvSpPr txBox="1"/>
          <p:nvPr/>
        </p:nvSpPr>
        <p:spPr>
          <a:xfrm>
            <a:off x="6027950" y="3750377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#3684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9598EB-37B6-11D4-72CD-7C63AA596826}"/>
              </a:ext>
            </a:extLst>
          </p:cNvPr>
          <p:cNvSpPr txBox="1"/>
          <p:nvPr/>
        </p:nvSpPr>
        <p:spPr>
          <a:xfrm>
            <a:off x="2266408" y="4622854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#3689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653154-7CD1-82AE-FB9F-7185CF3B0E61}"/>
              </a:ext>
            </a:extLst>
          </p:cNvPr>
          <p:cNvSpPr txBox="1"/>
          <p:nvPr/>
        </p:nvSpPr>
        <p:spPr>
          <a:xfrm>
            <a:off x="6013101" y="4622853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#3690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652BF-7B98-13E3-608B-4F6AB307AC4E}"/>
              </a:ext>
            </a:extLst>
          </p:cNvPr>
          <p:cNvSpPr txBox="1"/>
          <p:nvPr/>
        </p:nvSpPr>
        <p:spPr>
          <a:xfrm>
            <a:off x="2444698" y="116650"/>
            <a:ext cx="2899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1C –  Non-Transplant Experiments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4432849-669C-4DB8-7B01-7C64A0169D0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3631" y="5297838"/>
            <a:ext cx="3716216" cy="8480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5BE18FA-4C9C-9A7A-FE74-A139AE3ED79E}"/>
              </a:ext>
            </a:extLst>
          </p:cNvPr>
          <p:cNvSpPr txBox="1"/>
          <p:nvPr/>
        </p:nvSpPr>
        <p:spPr>
          <a:xfrm>
            <a:off x="4323022" y="5482977"/>
            <a:ext cx="57259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#3691 LN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ETP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E390B0-4AEA-1318-9B82-337C7ADEDFC4}"/>
              </a:ext>
            </a:extLst>
          </p:cNvPr>
          <p:cNvSpPr txBox="1"/>
          <p:nvPr/>
        </p:nvSpPr>
        <p:spPr>
          <a:xfrm>
            <a:off x="3408759" y="584236"/>
            <a:ext cx="1294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 month-old mice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70DE35A-40C5-9B8A-A5C9-727F67DDBEA6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17" y="6629478"/>
            <a:ext cx="3589361" cy="81727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B77C9D7-6171-F413-1A50-477C93FF52F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8778" y="6630141"/>
            <a:ext cx="3589361" cy="81594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71742AE-05F7-508B-383B-26D71CAE6AA1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417" y="7448947"/>
            <a:ext cx="3589361" cy="81287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BDBC802-121D-9F8E-E7A4-FF79F849215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8778" y="7447321"/>
            <a:ext cx="3589361" cy="81612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23F79C1-CB6D-9A12-FE13-3ACB5F0ED284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417" y="8265266"/>
            <a:ext cx="3589361" cy="81477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22258F-77EE-640D-D94B-BEDF027E654C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8778" y="8266217"/>
            <a:ext cx="3589361" cy="81287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28E415B-B2D6-F13E-54F7-9309A6F2CB90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0197" y="9079089"/>
            <a:ext cx="3583261" cy="81727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BF5541A-B3F3-E158-179C-3FB32C453F02}"/>
              </a:ext>
            </a:extLst>
          </p:cNvPr>
          <p:cNvSpPr txBox="1"/>
          <p:nvPr/>
        </p:nvSpPr>
        <p:spPr>
          <a:xfrm>
            <a:off x="6251917" y="6820906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#3636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C666503-2DE7-9011-0EC2-AD03954557C1}"/>
              </a:ext>
            </a:extLst>
          </p:cNvPr>
          <p:cNvSpPr txBox="1"/>
          <p:nvPr/>
        </p:nvSpPr>
        <p:spPr>
          <a:xfrm>
            <a:off x="2480459" y="7657928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#3637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4A120A-C82C-28A6-353B-239DC113EBF8}"/>
              </a:ext>
            </a:extLst>
          </p:cNvPr>
          <p:cNvSpPr txBox="1"/>
          <p:nvPr/>
        </p:nvSpPr>
        <p:spPr>
          <a:xfrm>
            <a:off x="2592855" y="6817221"/>
            <a:ext cx="44755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#3635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31EB7CD-3E84-8DFD-A0EA-D918DDA80AF4}"/>
              </a:ext>
            </a:extLst>
          </p:cNvPr>
          <p:cNvSpPr txBox="1"/>
          <p:nvPr/>
        </p:nvSpPr>
        <p:spPr>
          <a:xfrm>
            <a:off x="6251917" y="7657928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#3638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7B31F32-6E08-507A-4031-CCEFDB4153D9}"/>
              </a:ext>
            </a:extLst>
          </p:cNvPr>
          <p:cNvSpPr txBox="1"/>
          <p:nvPr/>
        </p:nvSpPr>
        <p:spPr>
          <a:xfrm>
            <a:off x="6410632" y="8498635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#3642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BC0A9B-3C47-8A10-65EB-17500CE08E6D}"/>
              </a:ext>
            </a:extLst>
          </p:cNvPr>
          <p:cNvSpPr txBox="1"/>
          <p:nvPr/>
        </p:nvSpPr>
        <p:spPr>
          <a:xfrm>
            <a:off x="3970669" y="9256891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#3644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B-ALL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5428E3-282F-D011-B896-ACE4AA120D12}"/>
              </a:ext>
            </a:extLst>
          </p:cNvPr>
          <p:cNvSpPr txBox="1"/>
          <p:nvPr/>
        </p:nvSpPr>
        <p:spPr>
          <a:xfrm>
            <a:off x="2759591" y="8470800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#3639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C3CBE96-447C-E926-D6B6-1850D86667AF}"/>
              </a:ext>
            </a:extLst>
          </p:cNvPr>
          <p:cNvSpPr txBox="1"/>
          <p:nvPr/>
        </p:nvSpPr>
        <p:spPr>
          <a:xfrm>
            <a:off x="3323600" y="6323705"/>
            <a:ext cx="1294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 month-old mice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A87F2F-FEDF-76A8-55E1-2AE6208BE99E}"/>
              </a:ext>
            </a:extLst>
          </p:cNvPr>
          <p:cNvSpPr txBox="1"/>
          <p:nvPr/>
        </p:nvSpPr>
        <p:spPr>
          <a:xfrm>
            <a:off x="1657160" y="116511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5FDF62-06DA-1100-4386-2A21AE41BC7D}"/>
              </a:ext>
            </a:extLst>
          </p:cNvPr>
          <p:cNvSpPr txBox="1"/>
          <p:nvPr/>
        </p:nvSpPr>
        <p:spPr>
          <a:xfrm>
            <a:off x="5391559" y="1186929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CBA88E-650A-5303-AB0F-B4B7AA50FFC4}"/>
              </a:ext>
            </a:extLst>
          </p:cNvPr>
          <p:cNvSpPr txBox="1"/>
          <p:nvPr/>
        </p:nvSpPr>
        <p:spPr>
          <a:xfrm>
            <a:off x="1630477" y="208916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413E6C-918A-EC20-FEC4-0FF90BBD3991}"/>
              </a:ext>
            </a:extLst>
          </p:cNvPr>
          <p:cNvSpPr txBox="1"/>
          <p:nvPr/>
        </p:nvSpPr>
        <p:spPr>
          <a:xfrm>
            <a:off x="5340711" y="202451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8180F36-6FD3-57F4-2DD8-DB25165AFA1B}"/>
              </a:ext>
            </a:extLst>
          </p:cNvPr>
          <p:cNvSpPr txBox="1"/>
          <p:nvPr/>
        </p:nvSpPr>
        <p:spPr>
          <a:xfrm>
            <a:off x="1657159" y="2933646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B856C-CDE1-DF94-2ADE-39566385651A}"/>
              </a:ext>
            </a:extLst>
          </p:cNvPr>
          <p:cNvSpPr txBox="1"/>
          <p:nvPr/>
        </p:nvSpPr>
        <p:spPr>
          <a:xfrm>
            <a:off x="5340711" y="2964564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987692E-6119-45D5-4DBB-C01D81583747}"/>
              </a:ext>
            </a:extLst>
          </p:cNvPr>
          <p:cNvSpPr txBox="1"/>
          <p:nvPr/>
        </p:nvSpPr>
        <p:spPr>
          <a:xfrm>
            <a:off x="1657158" y="3826616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2E78E5-B02F-CC7C-7D00-6A065833263D}"/>
              </a:ext>
            </a:extLst>
          </p:cNvPr>
          <p:cNvSpPr txBox="1"/>
          <p:nvPr/>
        </p:nvSpPr>
        <p:spPr>
          <a:xfrm>
            <a:off x="5340711" y="387671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000C5FF-D14B-D7E8-2B95-E69E54C96E81}"/>
              </a:ext>
            </a:extLst>
          </p:cNvPr>
          <p:cNvSpPr txBox="1"/>
          <p:nvPr/>
        </p:nvSpPr>
        <p:spPr>
          <a:xfrm>
            <a:off x="1633290" y="4698292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2D22387-F59C-1C0B-90B8-42391A65D9AA}"/>
              </a:ext>
            </a:extLst>
          </p:cNvPr>
          <p:cNvSpPr txBox="1"/>
          <p:nvPr/>
        </p:nvSpPr>
        <p:spPr>
          <a:xfrm>
            <a:off x="5340711" y="4625064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5A6CA0-54B4-2948-8715-964B9B7E1C92}"/>
              </a:ext>
            </a:extLst>
          </p:cNvPr>
          <p:cNvSpPr txBox="1"/>
          <p:nvPr/>
        </p:nvSpPr>
        <p:spPr>
          <a:xfrm>
            <a:off x="3504003" y="5545982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63F2C65-390F-29BC-A8BF-1C6BF99D43A0}"/>
              </a:ext>
            </a:extLst>
          </p:cNvPr>
          <p:cNvSpPr txBox="1"/>
          <p:nvPr/>
        </p:nvSpPr>
        <p:spPr>
          <a:xfrm>
            <a:off x="1593609" y="6849165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63EFCE-D212-877C-DE30-A959EE8AD086}"/>
              </a:ext>
            </a:extLst>
          </p:cNvPr>
          <p:cNvSpPr txBox="1"/>
          <p:nvPr/>
        </p:nvSpPr>
        <p:spPr>
          <a:xfrm>
            <a:off x="5312446" y="689914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488DAE-1599-DD1B-E2A0-2CB89BC80F03}"/>
              </a:ext>
            </a:extLst>
          </p:cNvPr>
          <p:cNvSpPr txBox="1"/>
          <p:nvPr/>
        </p:nvSpPr>
        <p:spPr>
          <a:xfrm>
            <a:off x="1593609" y="7716882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56521C8-C271-0E71-5EE9-A5B4EA676805}"/>
              </a:ext>
            </a:extLst>
          </p:cNvPr>
          <p:cNvSpPr txBox="1"/>
          <p:nvPr/>
        </p:nvSpPr>
        <p:spPr>
          <a:xfrm>
            <a:off x="5307663" y="775026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4A2EBB9-6233-8F53-F228-CC5C3527A81A}"/>
              </a:ext>
            </a:extLst>
          </p:cNvPr>
          <p:cNvSpPr txBox="1"/>
          <p:nvPr/>
        </p:nvSpPr>
        <p:spPr>
          <a:xfrm>
            <a:off x="1630476" y="8545184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9411A7F-1028-DD5E-D3A7-12D81CEEBC3C}"/>
              </a:ext>
            </a:extLst>
          </p:cNvPr>
          <p:cNvSpPr txBox="1"/>
          <p:nvPr/>
        </p:nvSpPr>
        <p:spPr>
          <a:xfrm>
            <a:off x="5340711" y="8530794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E928DA-0429-7DA2-5299-AD79CB63A95A}"/>
              </a:ext>
            </a:extLst>
          </p:cNvPr>
          <p:cNvSpPr txBox="1"/>
          <p:nvPr/>
        </p:nvSpPr>
        <p:spPr>
          <a:xfrm>
            <a:off x="3221316" y="9333812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284652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EA9772DC-7EFB-517A-ED36-7B8139702B31}"/>
              </a:ext>
            </a:extLst>
          </p:cNvPr>
          <p:cNvSpPr txBox="1"/>
          <p:nvPr/>
        </p:nvSpPr>
        <p:spPr>
          <a:xfrm>
            <a:off x="2444698" y="116650"/>
            <a:ext cx="2899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1C –  Non-Transplant Experiments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737EA7A-8EAF-6B3F-5D68-6CA78EECA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392" y="778485"/>
            <a:ext cx="3701728" cy="84120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7C6263B-F85A-A79B-2A19-5E37C2CAA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753213"/>
            <a:ext cx="3746777" cy="8487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353007A-8882-75AA-3D04-3B1F85700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392" y="1644965"/>
            <a:ext cx="3692808" cy="84482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E17FDA4-F8AE-2580-23FA-ADD57580C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1655697"/>
            <a:ext cx="3728601" cy="84731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58BC7B1-AB9E-4ED6-D6ED-528D168F7293}"/>
              </a:ext>
            </a:extLst>
          </p:cNvPr>
          <p:cNvSpPr txBox="1"/>
          <p:nvPr/>
        </p:nvSpPr>
        <p:spPr>
          <a:xfrm>
            <a:off x="6230092" y="909921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#7821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E49810-B29A-F78B-5205-4152FC272F11}"/>
              </a:ext>
            </a:extLst>
          </p:cNvPr>
          <p:cNvSpPr txBox="1"/>
          <p:nvPr/>
        </p:nvSpPr>
        <p:spPr>
          <a:xfrm>
            <a:off x="2282833" y="1869219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#7928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7A4ABE-D5AF-2A21-CD79-3185AEF6733C}"/>
              </a:ext>
            </a:extLst>
          </p:cNvPr>
          <p:cNvSpPr txBox="1"/>
          <p:nvPr/>
        </p:nvSpPr>
        <p:spPr>
          <a:xfrm>
            <a:off x="5786252" y="1848521"/>
            <a:ext cx="58862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#8387 </a:t>
            </a:r>
            <a:r>
              <a:rPr lang="en-US" sz="800" dirty="0" err="1"/>
              <a:t>Spl</a:t>
            </a:r>
            <a:endParaRPr lang="en-US" sz="800" dirty="0"/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B-ALL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0577711-3FE1-EF4A-2DFF-150013BBC8EE}"/>
              </a:ext>
            </a:extLst>
          </p:cNvPr>
          <p:cNvSpPr txBox="1"/>
          <p:nvPr/>
        </p:nvSpPr>
        <p:spPr>
          <a:xfrm>
            <a:off x="2508045" y="968255"/>
            <a:ext cx="6142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#5158 Thy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949336-E852-C319-5BD6-6FEF142E88CA}"/>
              </a:ext>
            </a:extLst>
          </p:cNvPr>
          <p:cNvSpPr txBox="1"/>
          <p:nvPr/>
        </p:nvSpPr>
        <p:spPr>
          <a:xfrm>
            <a:off x="3216437" y="393649"/>
            <a:ext cx="1576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12-15 month-old mice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64D1DD3-ED09-39DF-7AA8-BE4427F8778A}"/>
              </a:ext>
            </a:extLst>
          </p:cNvPr>
          <p:cNvSpPr txBox="1"/>
          <p:nvPr/>
        </p:nvSpPr>
        <p:spPr>
          <a:xfrm>
            <a:off x="1595593" y="103907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49235B-5B6A-2075-FC83-3586BD8F01CB}"/>
              </a:ext>
            </a:extLst>
          </p:cNvPr>
          <p:cNvSpPr txBox="1"/>
          <p:nvPr/>
        </p:nvSpPr>
        <p:spPr>
          <a:xfrm>
            <a:off x="5393324" y="103907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8DE1C8-A759-23F3-FCB7-F7D6E0B27FBE}"/>
              </a:ext>
            </a:extLst>
          </p:cNvPr>
          <p:cNvSpPr txBox="1"/>
          <p:nvPr/>
        </p:nvSpPr>
        <p:spPr>
          <a:xfrm>
            <a:off x="1595593" y="192887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5AC218-D9C7-CB68-9CB0-32E0FC3829A3}"/>
              </a:ext>
            </a:extLst>
          </p:cNvPr>
          <p:cNvSpPr txBox="1"/>
          <p:nvPr/>
        </p:nvSpPr>
        <p:spPr>
          <a:xfrm>
            <a:off x="5060841" y="193372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1476989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FEB17C-3F6F-687C-8941-3C15F416B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960" y="2264745"/>
            <a:ext cx="3657600" cy="826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9E05F9-5939-CF29-5FF8-BE7ABAB0E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488" y="3121815"/>
            <a:ext cx="3662277" cy="8276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7D614F-E968-AE58-A686-5D9820E61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3" y="3119437"/>
            <a:ext cx="3641209" cy="8228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90678A-2888-D414-E5EB-C0C24E166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61" y="2257429"/>
            <a:ext cx="3651756" cy="8252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5DF9456-15F5-3160-7D28-D48DB78BA8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536" y="1419787"/>
            <a:ext cx="3659791" cy="82708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0EE0CA7-7403-9753-1685-41824A70B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787" y="1418457"/>
            <a:ext cx="3649126" cy="82467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963937C-12B7-63ED-1499-9C9F73E1A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9020" y="559593"/>
            <a:ext cx="3683354" cy="83241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97DC66A-DA5B-EF89-8168-8CD6F02EFA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456" y="566492"/>
            <a:ext cx="3652838" cy="82551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AE3B4F8-411B-25B4-0FF9-5A2139A176B7}"/>
              </a:ext>
            </a:extLst>
          </p:cNvPr>
          <p:cNvSpPr txBox="1"/>
          <p:nvPr/>
        </p:nvSpPr>
        <p:spPr>
          <a:xfrm>
            <a:off x="2189899" y="756517"/>
            <a:ext cx="44755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#3600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DABC61-ECE8-375D-C629-71C206470722}"/>
              </a:ext>
            </a:extLst>
          </p:cNvPr>
          <p:cNvSpPr txBox="1"/>
          <p:nvPr/>
        </p:nvSpPr>
        <p:spPr>
          <a:xfrm>
            <a:off x="5891823" y="788777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#3635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AD92EB-2B8A-208B-D929-AF2F4E507AB3}"/>
              </a:ext>
            </a:extLst>
          </p:cNvPr>
          <p:cNvSpPr txBox="1"/>
          <p:nvPr/>
        </p:nvSpPr>
        <p:spPr>
          <a:xfrm>
            <a:off x="2201328" y="1644850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#3637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D352A0-4931-0787-34E7-0B9E9BEAA84B}"/>
              </a:ext>
            </a:extLst>
          </p:cNvPr>
          <p:cNvSpPr txBox="1"/>
          <p:nvPr/>
        </p:nvSpPr>
        <p:spPr>
          <a:xfrm>
            <a:off x="5901348" y="1621036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#3639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9F8172-F2CE-65EC-DFBB-DC470AA0A5BF}"/>
              </a:ext>
            </a:extLst>
          </p:cNvPr>
          <p:cNvSpPr txBox="1"/>
          <p:nvPr/>
        </p:nvSpPr>
        <p:spPr>
          <a:xfrm>
            <a:off x="5907663" y="2461743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#3666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08859D-AFFE-5C8D-6CE2-E2B3EF277F88}"/>
              </a:ext>
            </a:extLst>
          </p:cNvPr>
          <p:cNvSpPr txBox="1"/>
          <p:nvPr/>
        </p:nvSpPr>
        <p:spPr>
          <a:xfrm>
            <a:off x="2274318" y="3336866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#3669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9729C8-B427-4060-FED8-C6BD26F4672C}"/>
              </a:ext>
            </a:extLst>
          </p:cNvPr>
          <p:cNvSpPr txBox="1"/>
          <p:nvPr/>
        </p:nvSpPr>
        <p:spPr>
          <a:xfrm>
            <a:off x="2248601" y="2477108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#3642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D0F01F-EFE3-BFE6-AA4B-992E1ADFF50C}"/>
              </a:ext>
            </a:extLst>
          </p:cNvPr>
          <p:cNvSpPr txBox="1"/>
          <p:nvPr/>
        </p:nvSpPr>
        <p:spPr>
          <a:xfrm>
            <a:off x="5936238" y="3365440"/>
            <a:ext cx="4411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#3673</a:t>
            </a:r>
          </a:p>
          <a:p>
            <a:r>
              <a:rPr lang="en-US" sz="800" dirty="0"/>
              <a:t>ATC</a:t>
            </a:r>
          </a:p>
          <a:p>
            <a:r>
              <a:rPr lang="en-US" sz="800" dirty="0"/>
              <a:t>T-ALL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7F5E9-1723-F3AE-343E-11EF2DBFFDBE}"/>
              </a:ext>
            </a:extLst>
          </p:cNvPr>
          <p:cNvSpPr txBox="1"/>
          <p:nvPr/>
        </p:nvSpPr>
        <p:spPr>
          <a:xfrm>
            <a:off x="2274263" y="177407"/>
            <a:ext cx="36281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1D –  Whole Genome Sequencing Experiment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4BCC78-C0CD-B40E-3D1D-4C9E3830665B}"/>
              </a:ext>
            </a:extLst>
          </p:cNvPr>
          <p:cNvSpPr txBox="1"/>
          <p:nvPr/>
        </p:nvSpPr>
        <p:spPr>
          <a:xfrm>
            <a:off x="1368828" y="75651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C93C4A-0129-EBD5-1D8D-6EC906977524}"/>
              </a:ext>
            </a:extLst>
          </p:cNvPr>
          <p:cNvSpPr txBox="1"/>
          <p:nvPr/>
        </p:nvSpPr>
        <p:spPr>
          <a:xfrm>
            <a:off x="5214109" y="78877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312F4E-E72B-E7CF-949D-B616BDE07036}"/>
              </a:ext>
            </a:extLst>
          </p:cNvPr>
          <p:cNvSpPr txBox="1"/>
          <p:nvPr/>
        </p:nvSpPr>
        <p:spPr>
          <a:xfrm>
            <a:off x="1368828" y="171336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5AF5-9CA4-3090-E745-1F1A21834F30}"/>
              </a:ext>
            </a:extLst>
          </p:cNvPr>
          <p:cNvSpPr txBox="1"/>
          <p:nvPr/>
        </p:nvSpPr>
        <p:spPr>
          <a:xfrm>
            <a:off x="5214108" y="1661515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A54CC4-A82B-947E-8307-4F8B219A74F8}"/>
              </a:ext>
            </a:extLst>
          </p:cNvPr>
          <p:cNvSpPr txBox="1"/>
          <p:nvPr/>
        </p:nvSpPr>
        <p:spPr>
          <a:xfrm>
            <a:off x="1368828" y="242899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C21CA-7777-238B-0051-5D36C0A5E782}"/>
              </a:ext>
            </a:extLst>
          </p:cNvPr>
          <p:cNvSpPr txBox="1"/>
          <p:nvPr/>
        </p:nvSpPr>
        <p:spPr>
          <a:xfrm>
            <a:off x="5214107" y="247710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906BA-CFD0-FE39-B91C-B098EA4DD54B}"/>
              </a:ext>
            </a:extLst>
          </p:cNvPr>
          <p:cNvSpPr txBox="1"/>
          <p:nvPr/>
        </p:nvSpPr>
        <p:spPr>
          <a:xfrm>
            <a:off x="1368828" y="3392381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F91EE-723C-3707-0E6E-B6806F620F94}"/>
              </a:ext>
            </a:extLst>
          </p:cNvPr>
          <p:cNvSpPr txBox="1"/>
          <p:nvPr/>
        </p:nvSpPr>
        <p:spPr>
          <a:xfrm>
            <a:off x="5214106" y="3388019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416774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3256690" y="-54659"/>
            <a:ext cx="300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Supp Fig.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91936-931A-3D72-72B2-30C6B60FC4E0}"/>
              </a:ext>
            </a:extLst>
          </p:cNvPr>
          <p:cNvSpPr txBox="1"/>
          <p:nvPr/>
        </p:nvSpPr>
        <p:spPr>
          <a:xfrm>
            <a:off x="78623" y="2345197"/>
            <a:ext cx="56617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/>
              <a:t>Bone </a:t>
            </a:r>
          </a:p>
          <a:p>
            <a:r>
              <a:rPr lang="en-US" sz="800" b="1" dirty="0"/>
              <a:t>Marrow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E6A76-FE99-E2A5-A0F7-FA0DB091CFE0}"/>
              </a:ext>
            </a:extLst>
          </p:cNvPr>
          <p:cNvSpPr txBox="1"/>
          <p:nvPr/>
        </p:nvSpPr>
        <p:spPr>
          <a:xfrm>
            <a:off x="78623" y="3672723"/>
            <a:ext cx="4700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Spleen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BD2266-FEA7-0D7C-0B2D-D773175BE844}"/>
              </a:ext>
            </a:extLst>
          </p:cNvPr>
          <p:cNvSpPr txBox="1"/>
          <p:nvPr/>
        </p:nvSpPr>
        <p:spPr>
          <a:xfrm>
            <a:off x="475271" y="1799097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51BB08-1F52-5ABC-85D0-E5A829D3D648}"/>
              </a:ext>
            </a:extLst>
          </p:cNvPr>
          <p:cNvSpPr txBox="1"/>
          <p:nvPr/>
        </p:nvSpPr>
        <p:spPr>
          <a:xfrm>
            <a:off x="475271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586776" y="8351792"/>
            <a:ext cx="665483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Supp. Figure 2. Concurrent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rETP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and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dAML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in ATC treated mouse #3668.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Key hematologic parameters.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profile.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H&amp;E and CD3 staining of the liver and kidney.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lonal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Trb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DJ rearrangement from thymus of mouse #3668 with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rETP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; the DJ assay for BM and spleen revealed only WT sequence.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WES of the BM reveals </a:t>
            </a:r>
            <a:r>
              <a:rPr lang="en-US" sz="1200" i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Ptpn11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and </a:t>
            </a:r>
            <a:r>
              <a:rPr lang="en-US" sz="1200" i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Trp53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missense mutations not found in the thymus, and </a:t>
            </a:r>
            <a:r>
              <a:rPr lang="en-US" sz="1200" i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Ikzf1, Bcl6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and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Bcor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missense mutations found in the thymus but not the BM.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60A2704-D087-039A-22D0-296E929A31AB}"/>
              </a:ext>
            </a:extLst>
          </p:cNvPr>
          <p:cNvSpPr txBox="1"/>
          <p:nvPr/>
        </p:nvSpPr>
        <p:spPr>
          <a:xfrm>
            <a:off x="5052582" y="477162"/>
            <a:ext cx="38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86CE3A1-8134-31E5-E3FF-F4578DCB6D05}"/>
              </a:ext>
            </a:extLst>
          </p:cNvPr>
          <p:cNvGrpSpPr/>
          <p:nvPr/>
        </p:nvGrpSpPr>
        <p:grpSpPr>
          <a:xfrm>
            <a:off x="2359144" y="5865439"/>
            <a:ext cx="313712" cy="369332"/>
            <a:chOff x="5172891" y="1201016"/>
            <a:chExt cx="818197" cy="80101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D6188C5-177C-BCD2-7CD9-E9BED633F5F9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547F936F-721D-5A50-58B1-60048301BA3C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8DD3E10B-EE17-5EC5-0A86-142E8624B163}"/>
              </a:ext>
            </a:extLst>
          </p:cNvPr>
          <p:cNvSpPr txBox="1"/>
          <p:nvPr/>
        </p:nvSpPr>
        <p:spPr>
          <a:xfrm rot="16200000">
            <a:off x="1852967" y="5808227"/>
            <a:ext cx="714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CD4-PerCP/Cy5.5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468F919-1885-A286-0DA3-12B884C4C2A0}"/>
              </a:ext>
            </a:extLst>
          </p:cNvPr>
          <p:cNvSpPr txBox="1"/>
          <p:nvPr/>
        </p:nvSpPr>
        <p:spPr>
          <a:xfrm>
            <a:off x="2238024" y="6189030"/>
            <a:ext cx="81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CD8-APC/Cy5.5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4D599E-8F8B-2B62-3283-A690E4BFCD57}"/>
              </a:ext>
            </a:extLst>
          </p:cNvPr>
          <p:cNvSpPr txBox="1"/>
          <p:nvPr/>
        </p:nvSpPr>
        <p:spPr>
          <a:xfrm>
            <a:off x="54577" y="5058768"/>
            <a:ext cx="518091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Thymus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FB39C-7FC1-47CF-8B2E-14176B9D32E8}"/>
              </a:ext>
            </a:extLst>
          </p:cNvPr>
          <p:cNvSpPr txBox="1"/>
          <p:nvPr/>
        </p:nvSpPr>
        <p:spPr>
          <a:xfrm>
            <a:off x="6147357" y="518232"/>
            <a:ext cx="918500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Liver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0DDA01-B7A4-BEF8-8141-1BF40A800933}"/>
              </a:ext>
            </a:extLst>
          </p:cNvPr>
          <p:cNvSpPr txBox="1"/>
          <p:nvPr/>
        </p:nvSpPr>
        <p:spPr>
          <a:xfrm rot="16200000">
            <a:off x="5275558" y="4086750"/>
            <a:ext cx="474562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H&amp;E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1F6B55-5B96-26B9-840D-62DBB8A785D4}"/>
              </a:ext>
            </a:extLst>
          </p:cNvPr>
          <p:cNvSpPr txBox="1"/>
          <p:nvPr/>
        </p:nvSpPr>
        <p:spPr>
          <a:xfrm rot="16200000">
            <a:off x="5298987" y="5337364"/>
            <a:ext cx="43706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CD3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C6BB7E-6D83-BE84-1272-96343A80C72F}"/>
              </a:ext>
            </a:extLst>
          </p:cNvPr>
          <p:cNvSpPr txBox="1"/>
          <p:nvPr/>
        </p:nvSpPr>
        <p:spPr>
          <a:xfrm>
            <a:off x="375454" y="638112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964DF83A-19BF-1131-D1E1-99966C6BAA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7915" y="3663615"/>
            <a:ext cx="1897883" cy="1041845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8AB31A7C-0296-63F0-3982-292A2A0854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856" y="874095"/>
            <a:ext cx="1897883" cy="104184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1D6308E-5E11-51FE-A0EB-23906365F13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039" y="1998629"/>
            <a:ext cx="1939515" cy="1064699"/>
          </a:xfrm>
          <a:prstGeom prst="rect">
            <a:avLst/>
          </a:prstGeom>
        </p:spPr>
      </p:pic>
      <p:pic>
        <p:nvPicPr>
          <p:cNvPr id="58" name="Picture 57" descr="A brown leaf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F0A09773-3939-A170-96EC-9D536F543D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33"/>
          <a:stretch/>
        </p:blipFill>
        <p:spPr>
          <a:xfrm>
            <a:off x="5667893" y="4881500"/>
            <a:ext cx="1951407" cy="10712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C2126A-13CB-194F-FBC9-119B237AD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118" y="4585156"/>
            <a:ext cx="1381041" cy="1463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04CFD7-4DD9-10AE-B3E6-A6C33798457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6589" y="4739476"/>
            <a:ext cx="1381040" cy="13087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C659CD-155C-F4D2-51DD-0FE4125D41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554" y="3171208"/>
            <a:ext cx="1381040" cy="1463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C850F45-0763-98ED-628F-4084ED85869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29"/>
          <a:stretch/>
        </p:blipFill>
        <p:spPr>
          <a:xfrm>
            <a:off x="2242073" y="3307939"/>
            <a:ext cx="1372941" cy="13638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70A874-6842-A3D0-76C0-14D2F31257B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2674" y="3304603"/>
            <a:ext cx="1385127" cy="13538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2BD358E-5D35-89C0-9FCF-BFACCA351C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117" y="1779209"/>
            <a:ext cx="1381040" cy="14630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3078C-910B-2A23-B3C7-E1A27E5AE99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5860" y="1915940"/>
            <a:ext cx="1372941" cy="13087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AB92FF-823B-66EF-91C7-106B8B57F73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3237" y="1875007"/>
            <a:ext cx="1385127" cy="135384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9C4C9B3-2864-C32F-0A50-016D143F6C2D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11" y="705969"/>
            <a:ext cx="2599402" cy="61084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55346B3-5F22-1B6F-AF34-94E2848C7A79}"/>
              </a:ext>
            </a:extLst>
          </p:cNvPr>
          <p:cNvGrpSpPr/>
          <p:nvPr/>
        </p:nvGrpSpPr>
        <p:grpSpPr>
          <a:xfrm>
            <a:off x="3827182" y="5832483"/>
            <a:ext cx="313712" cy="369332"/>
            <a:chOff x="5172891" y="1201016"/>
            <a:chExt cx="818197" cy="801019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FA81B6C-E741-C7BE-D25C-1A66ABDA1167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A2BE6EE-EE77-58F7-ED68-26AC764FE53A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CE6FFEA-F7C6-35B7-D6A1-A416068F8FDF}"/>
              </a:ext>
            </a:extLst>
          </p:cNvPr>
          <p:cNvSpPr txBox="1"/>
          <p:nvPr/>
        </p:nvSpPr>
        <p:spPr>
          <a:xfrm rot="16200000">
            <a:off x="3381119" y="5836007"/>
            <a:ext cx="714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Sca1-PE/Cy7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99C513-6764-F533-0EC2-9DE97B7AA9A8}"/>
              </a:ext>
            </a:extLst>
          </p:cNvPr>
          <p:cNvSpPr txBox="1"/>
          <p:nvPr/>
        </p:nvSpPr>
        <p:spPr>
          <a:xfrm>
            <a:off x="3706062" y="6156074"/>
            <a:ext cx="8115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/>
              <a:t>cKit</a:t>
            </a:r>
            <a:r>
              <a:rPr lang="en-US" sz="800" b="1" dirty="0"/>
              <a:t>-APC/Cy7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36D932E-E4D5-8F63-E298-35F5B67006A5}"/>
              </a:ext>
            </a:extLst>
          </p:cNvPr>
          <p:cNvGrpSpPr/>
          <p:nvPr/>
        </p:nvGrpSpPr>
        <p:grpSpPr>
          <a:xfrm>
            <a:off x="813575" y="5810601"/>
            <a:ext cx="313712" cy="369332"/>
            <a:chOff x="5172891" y="1201016"/>
            <a:chExt cx="818197" cy="801019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3CE894A-E588-5153-9E27-2B3C458B2586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DFE88B7-E383-C597-EEE4-7E8F716DC5CE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F141312-1688-1F2E-3ACA-BC37742245E2}"/>
              </a:ext>
            </a:extLst>
          </p:cNvPr>
          <p:cNvSpPr txBox="1"/>
          <p:nvPr/>
        </p:nvSpPr>
        <p:spPr>
          <a:xfrm rot="16200000">
            <a:off x="267826" y="5713816"/>
            <a:ext cx="793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CD45.2-Alexa Flour 532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DF30012-9764-4750-C5D5-F1C785D8DABC}"/>
              </a:ext>
            </a:extLst>
          </p:cNvPr>
          <p:cNvSpPr txBox="1"/>
          <p:nvPr/>
        </p:nvSpPr>
        <p:spPr>
          <a:xfrm>
            <a:off x="688320" y="6155975"/>
            <a:ext cx="8115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CD45.1-PerCP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13408-A0FE-B925-C741-5DFD4AEDEF69}"/>
              </a:ext>
            </a:extLst>
          </p:cNvPr>
          <p:cNvSpPr txBox="1"/>
          <p:nvPr/>
        </p:nvSpPr>
        <p:spPr>
          <a:xfrm>
            <a:off x="6133070" y="3323345"/>
            <a:ext cx="918500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Kidney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52E0A2-CD15-C190-D38E-78E4954E9496}"/>
              </a:ext>
            </a:extLst>
          </p:cNvPr>
          <p:cNvSpPr txBox="1"/>
          <p:nvPr/>
        </p:nvSpPr>
        <p:spPr>
          <a:xfrm rot="16200000">
            <a:off x="5180308" y="1324499"/>
            <a:ext cx="474562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H&amp;E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934108-4BDA-9C99-EB7E-6B60647F82BC}"/>
              </a:ext>
            </a:extLst>
          </p:cNvPr>
          <p:cNvSpPr txBox="1"/>
          <p:nvPr/>
        </p:nvSpPr>
        <p:spPr>
          <a:xfrm rot="16200000">
            <a:off x="5198975" y="2475101"/>
            <a:ext cx="43706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CD3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C0EC78-77D4-F8D1-31BA-CFACC0301E6C}"/>
              </a:ext>
            </a:extLst>
          </p:cNvPr>
          <p:cNvGrpSpPr/>
          <p:nvPr/>
        </p:nvGrpSpPr>
        <p:grpSpPr>
          <a:xfrm>
            <a:off x="5528736" y="1583281"/>
            <a:ext cx="461986" cy="246855"/>
            <a:chOff x="4689368" y="3297533"/>
            <a:chExt cx="674805" cy="24685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20CEE2-9E8D-178D-DF1D-F5DD52102920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7FA11895-5429-2622-61B6-D272FBBD4F10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3C960EF-941B-263E-9719-BCE89C6410DE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99C811D7-B4C9-54D9-752B-5CDDCC61C9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5511A9-42C7-32D9-0536-2D0EAF598645}"/>
                </a:ext>
              </a:extLst>
            </p:cNvPr>
            <p:cNvSpPr txBox="1"/>
            <p:nvPr/>
          </p:nvSpPr>
          <p:spPr>
            <a:xfrm>
              <a:off x="4689368" y="3297533"/>
              <a:ext cx="674805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300 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D8F4E97-5B22-C2CC-B61C-CE0FE7BEAF8D}"/>
              </a:ext>
            </a:extLst>
          </p:cNvPr>
          <p:cNvGrpSpPr/>
          <p:nvPr/>
        </p:nvGrpSpPr>
        <p:grpSpPr>
          <a:xfrm>
            <a:off x="5525225" y="2719666"/>
            <a:ext cx="461986" cy="254297"/>
            <a:chOff x="4728613" y="3290091"/>
            <a:chExt cx="623590" cy="25429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9904A0C-9D1A-4C5E-C1B9-25D9D0AA9B0A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4059DB2-BE9D-6E99-D669-822EFB94E1B2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2AD6C7B-45E1-9628-0934-B40BB4BBD0ED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402D5E1-FD14-BE51-4F9E-1B3952863D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5CBE6A7-402E-623E-78F8-195949FF691E}"/>
                </a:ext>
              </a:extLst>
            </p:cNvPr>
            <p:cNvSpPr txBox="1"/>
            <p:nvPr/>
          </p:nvSpPr>
          <p:spPr>
            <a:xfrm>
              <a:off x="4728613" y="3290091"/>
              <a:ext cx="623590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300 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30A4938-9809-3310-B585-9BE3B7A4B812}"/>
              </a:ext>
            </a:extLst>
          </p:cNvPr>
          <p:cNvGrpSpPr/>
          <p:nvPr/>
        </p:nvGrpSpPr>
        <p:grpSpPr>
          <a:xfrm>
            <a:off x="5644671" y="4375024"/>
            <a:ext cx="461986" cy="254297"/>
            <a:chOff x="4728613" y="3290091"/>
            <a:chExt cx="615512" cy="254297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76B4588-0EBB-C3DF-1DA0-C48A0A6F3622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AC0B1D32-DE43-1964-B8C7-73FA2D0C25F1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2DFFEED8-331F-0358-7665-647A064B1576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8C0DA57A-0413-996B-23A1-F897663AD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38205F3-A801-C69A-9844-0C327C54CAA2}"/>
                </a:ext>
              </a:extLst>
            </p:cNvPr>
            <p:cNvSpPr txBox="1"/>
            <p:nvPr/>
          </p:nvSpPr>
          <p:spPr>
            <a:xfrm>
              <a:off x="4728613" y="3290091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90405A7-C1FD-FC86-A504-CAE85D08BA93}"/>
              </a:ext>
            </a:extLst>
          </p:cNvPr>
          <p:cNvGrpSpPr/>
          <p:nvPr/>
        </p:nvGrpSpPr>
        <p:grpSpPr>
          <a:xfrm>
            <a:off x="5626122" y="5623484"/>
            <a:ext cx="410380" cy="241080"/>
            <a:chOff x="4700792" y="3303308"/>
            <a:chExt cx="615512" cy="24108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350CB0E-CC77-7CB6-90D0-BE2FE6A71FA3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78120BE-0D28-CD85-63C0-D9FE9C104A9A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5DCF3A0C-A813-4CD7-BF65-3E1F35958D49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8BD009F-A4A4-D453-F2CB-6F39977A6D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7AEC2D-EE2A-438E-D0FB-64274931B2FE}"/>
                </a:ext>
              </a:extLst>
            </p:cNvPr>
            <p:cNvSpPr txBox="1"/>
            <p:nvPr/>
          </p:nvSpPr>
          <p:spPr>
            <a:xfrm>
              <a:off x="4700792" y="3303308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pic>
        <p:nvPicPr>
          <p:cNvPr id="70" name="Picture 69">
            <a:extLst>
              <a:ext uri="{FF2B5EF4-FFF2-40B4-BE49-F238E27FC236}">
                <a16:creationId xmlns:a16="http://schemas.microsoft.com/office/drawing/2014/main" id="{92F897DD-2358-A330-7948-ACE760AF5B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5686" y="6525956"/>
            <a:ext cx="1697772" cy="74277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E9D3AF64-BE61-BAF9-1DA4-C1205BA2662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82615" y="6525138"/>
            <a:ext cx="3667491" cy="45386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77834EA9-A2E1-6125-C530-C951927FD4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82615" y="7049497"/>
            <a:ext cx="3667491" cy="746675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FFE42D85-16DC-21CC-2C6C-58CD35768A93}"/>
              </a:ext>
            </a:extLst>
          </p:cNvPr>
          <p:cNvSpPr txBox="1"/>
          <p:nvPr/>
        </p:nvSpPr>
        <p:spPr>
          <a:xfrm>
            <a:off x="3384960" y="6439774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82634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93" grpId="0"/>
      <p:bldP spid="94" grpId="0"/>
      <p:bldP spid="2" grpId="0" animBg="1"/>
      <p:bldP spid="34" grpId="0"/>
      <p:bldP spid="35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BD2266-FEA7-0D7C-0B2D-D773175BE844}"/>
              </a:ext>
            </a:extLst>
          </p:cNvPr>
          <p:cNvSpPr txBox="1"/>
          <p:nvPr/>
        </p:nvSpPr>
        <p:spPr>
          <a:xfrm>
            <a:off x="475270" y="1206622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51BB08-1F52-5ABC-85D0-E5A829D3D648}"/>
              </a:ext>
            </a:extLst>
          </p:cNvPr>
          <p:cNvSpPr txBox="1"/>
          <p:nvPr/>
        </p:nvSpPr>
        <p:spPr>
          <a:xfrm>
            <a:off x="475271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762887" y="7425194"/>
            <a:ext cx="6654832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3. Characteristics of B-ALL (mouse #3644) and concurrent B-ALL and T-ALL (mouse #3674) associated with ATC treatment.  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Key hematologic parameters for mouse #3644.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profile.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H&amp;E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and B220 staining of the kidney and liver.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Clonal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Igh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rearrangement from mouse #3644.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E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Key hematologic parameters of mouse #3674 with concurrent B-ALL and T-ALL.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profile.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G.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onoclonal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Trb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gene rearrangement in the thymus, monoclonal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Igh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gene rearrangement is found in the BM and spleen.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Mutations shared between #3674 T-ALL and B-ALL are not statistically different than the number of shared mutations between #3674 B-ALL and the average of all other T-ALL in mice from this cohort.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WES of the spleen reveals a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Bcor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nonsense mutation not found in the thymus, and a </a:t>
            </a:r>
            <a:r>
              <a:rPr lang="en-US" sz="1200" i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Notch1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PEST domain frameshift mutation found in the thymus but not the spleen.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60A2704-D087-039A-22D0-296E929A31AB}"/>
              </a:ext>
            </a:extLst>
          </p:cNvPr>
          <p:cNvSpPr txBox="1"/>
          <p:nvPr/>
        </p:nvSpPr>
        <p:spPr>
          <a:xfrm>
            <a:off x="3196487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8674671-F64C-79B2-24CC-766E01DF7C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158532"/>
              </p:ext>
            </p:extLst>
          </p:nvPr>
        </p:nvGraphicFramePr>
        <p:xfrm>
          <a:off x="850900" y="695325"/>
          <a:ext cx="2314126" cy="550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238538" imgH="771525" progId="Excel.Sheet.8">
                  <p:embed/>
                </p:oleObj>
              </mc:Choice>
              <mc:Fallback>
                <p:oleObj name="Worksheet" r:id="rId2" imgW="3238538" imgH="771525" progId="Excel.Sheet.8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8674671-F64C-79B2-24CC-766E01DF7C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50900" y="695325"/>
                        <a:ext cx="2314126" cy="550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D6C6BB7E-6D83-BE84-1272-96343A80C72F}"/>
              </a:ext>
            </a:extLst>
          </p:cNvPr>
          <p:cNvSpPr txBox="1"/>
          <p:nvPr/>
        </p:nvSpPr>
        <p:spPr>
          <a:xfrm>
            <a:off x="3363427" y="2763306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9B69CF-3926-9C21-FB19-389275CF76C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934" y="2856006"/>
            <a:ext cx="1826611" cy="1509297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671C7A72-D73C-2F30-245A-A4167E3EC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269" y="482765"/>
            <a:ext cx="3315570" cy="2274356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6817683B-9AD7-9B9E-7DED-FE9072FE9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18" y="1259981"/>
            <a:ext cx="1148352" cy="2885287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D1EDA6D4-3DC7-912C-2896-02870F8DD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1768" y="2856006"/>
            <a:ext cx="1662214" cy="579842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0FBE7A27-131E-11EB-A7E9-E5CC0153D148}"/>
              </a:ext>
            </a:extLst>
          </p:cNvPr>
          <p:cNvSpPr txBox="1"/>
          <p:nvPr/>
        </p:nvSpPr>
        <p:spPr>
          <a:xfrm>
            <a:off x="475270" y="4220978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aphicFrame>
        <p:nvGraphicFramePr>
          <p:cNvPr id="147" name="Object 146">
            <a:extLst>
              <a:ext uri="{FF2B5EF4-FFF2-40B4-BE49-F238E27FC236}">
                <a16:creationId xmlns:a16="http://schemas.microsoft.com/office/drawing/2014/main" id="{1D2EA589-A504-CEBE-9728-85FEFD59B4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211850"/>
              </p:ext>
            </p:extLst>
          </p:nvPr>
        </p:nvGraphicFramePr>
        <p:xfrm>
          <a:off x="738563" y="4653859"/>
          <a:ext cx="2457924" cy="58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3238596" imgH="771525" progId="Excel.Sheet.8">
                  <p:embed/>
                </p:oleObj>
              </mc:Choice>
              <mc:Fallback>
                <p:oleObj name="Worksheet" r:id="rId8" imgW="3238596" imgH="771525" progId="Excel.Sheet.8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8674671-F64C-79B2-24CC-766E01DF7C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8563" y="4653859"/>
                        <a:ext cx="2457924" cy="58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8" name="Picture 147">
            <a:extLst>
              <a:ext uri="{FF2B5EF4-FFF2-40B4-BE49-F238E27FC236}">
                <a16:creationId xmlns:a16="http://schemas.microsoft.com/office/drawing/2014/main" id="{1EDF1959-6245-6DC2-E99D-6E5609A1C1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8861" y="4365303"/>
            <a:ext cx="3278858" cy="1379107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A5247B50-DC55-0343-ED92-B02D5780957A}"/>
              </a:ext>
            </a:extLst>
          </p:cNvPr>
          <p:cNvSpPr txBox="1"/>
          <p:nvPr/>
        </p:nvSpPr>
        <p:spPr>
          <a:xfrm>
            <a:off x="3886200" y="4331022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E37867C8-CA8C-8ADE-4219-EAF5CBF4E9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784" y="5780339"/>
            <a:ext cx="3466957" cy="547256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FAC7776D-5E5C-A6DA-6E26-09DD8ED6A001}"/>
              </a:ext>
            </a:extLst>
          </p:cNvPr>
          <p:cNvSpPr txBox="1"/>
          <p:nvPr/>
        </p:nvSpPr>
        <p:spPr>
          <a:xfrm>
            <a:off x="488418" y="5366300"/>
            <a:ext cx="388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853525E4-4BA7-9552-36FA-02B26F7988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63" y="6780941"/>
            <a:ext cx="6654832" cy="492950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F56D2259-50F5-7BF4-CF36-77603783371D}"/>
              </a:ext>
            </a:extLst>
          </p:cNvPr>
          <p:cNvSpPr txBox="1"/>
          <p:nvPr/>
        </p:nvSpPr>
        <p:spPr>
          <a:xfrm>
            <a:off x="3610381" y="5373160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9FC89C-36CC-8754-5399-0787B7860F40}"/>
              </a:ext>
            </a:extLst>
          </p:cNvPr>
          <p:cNvSpPr txBox="1"/>
          <p:nvPr/>
        </p:nvSpPr>
        <p:spPr>
          <a:xfrm>
            <a:off x="554210" y="6454640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93CA5B-63E4-0FD7-1671-9EE7E8D6A5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88273" y="5778691"/>
            <a:ext cx="3903343" cy="48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9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62269D-E2A4-3CB5-50FB-B1B7C5106707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AC5F8-6B96-4573-0900-8B0D95682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110"/>
            <a:ext cx="7772400" cy="8066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5C16C2-349A-2E4E-A627-2C360097A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50E43D-A3EF-EF7B-E06E-E6386FBA3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5FA2F9-320C-FAE8-813A-0224764334BE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AD960-C5FA-86D5-687D-0CBED6CDC9AC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A0506B-5222-6B0D-11C9-5B0C701E2169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9026D1-3EDD-721F-F28B-CD46462EBACF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1276128F-6200-68A1-E102-04B7C9130BC7}"/>
              </a:ext>
            </a:extLst>
          </p:cNvPr>
          <p:cNvSpPr txBox="1"/>
          <p:nvPr/>
        </p:nvSpPr>
        <p:spPr>
          <a:xfrm>
            <a:off x="558784" y="8827293"/>
            <a:ext cx="66548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4. C&gt;G transversion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ChromoMaps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of individual mice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ChromoMap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of C&gt;G transversions and CpG islands in mouse #3600,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#3635,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#3637,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D.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#3639, 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#3642,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F.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#3666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G.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#3669,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H.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#3673.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264D9B-4F21-FCC7-9772-18008667BBA0}"/>
              </a:ext>
            </a:extLst>
          </p:cNvPr>
          <p:cNvSpPr txBox="1"/>
          <p:nvPr/>
        </p:nvSpPr>
        <p:spPr>
          <a:xfrm>
            <a:off x="5462483" y="4823870"/>
            <a:ext cx="1495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#3600</a:t>
            </a:r>
          </a:p>
          <a:p>
            <a:pPr algn="ctr"/>
            <a:r>
              <a:rPr lang="en-US" dirty="0"/>
              <a:t>T-ALL</a:t>
            </a:r>
          </a:p>
        </p:txBody>
      </p:sp>
    </p:spTree>
    <p:extLst>
      <p:ext uri="{BB962C8B-B14F-4D97-AF65-F5344CB8AC3E}">
        <p14:creationId xmlns:p14="http://schemas.microsoft.com/office/powerpoint/2010/main" val="88692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#3635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DB127-A4A2-72FA-5877-7DCC5518041E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051721-D8BB-8C27-CC67-02E753316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840"/>
            <a:ext cx="7772400" cy="8074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081CBB-27DB-12D2-DE87-20590884E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B8436A-06D3-719C-5FBD-D693196A3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C6F70E-CE37-F3BF-6245-0D255B9CF9B2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2BA814-0629-4F1A-C3AE-5507B3F42D66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3C77EB-3B13-8794-CC61-043BFDB6C83A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2E4A16-C9AD-CD47-5691-F572BF14DA41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19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#3637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6C99-BC87-097D-CF45-FFBC86FD6137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15E676-08F2-01F9-798E-9334A50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120"/>
            <a:ext cx="7772400" cy="8093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DEBF2-E200-CC78-E491-4072179E4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CF2573-CC18-6346-D99F-362EEA6D5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A7DABE-025F-7FDC-EF66-4F244613642C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423148-38E0-47E6-F116-A901F7FDD684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507EAE-F6CB-576E-85F7-6814F4F682A6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50F033-FD5B-3137-BE4A-CEDC3502FB44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57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#3639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194B2-4F99-4596-D1A2-E9DEDD2806C2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1A0030-E1A4-8D30-C18D-52AA987FB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041"/>
            <a:ext cx="7772400" cy="7999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38B92E-7A1A-5B8C-7281-7CF05A992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3B7D4-B9DD-1D0F-AA38-101E2261C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A12776-9D35-4736-07CB-F6DD78AF2CEE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F7C6A0-2B34-54B3-30E5-60E0E2DA921E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38FEAE-9C85-AC86-9FD7-62D6A7CB5841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806319-64BE-6C00-4CD4-38E7FE6BBB4A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7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#3642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398113-F2FA-384E-E543-5C0D68E58616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B255E2-C834-649C-A0C5-4C62B3CA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944"/>
            <a:ext cx="7772400" cy="8111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902EAA-A9FD-B0BA-9372-C6C442011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59B205-3AEF-6093-72AF-7661415E7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391191-9303-96EA-61A9-0B8B99889391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A43AB3-0D7B-C103-FF47-6215D6DB5214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74124E-9174-5C2C-3249-D95362CED3CE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D410A4-9156-A522-72A5-44AB240B4CC7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4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#3666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0F879-3FEF-07AB-9313-63D6D452FC4D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9407AE-9B7C-2681-BBBD-A3013DE00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840"/>
            <a:ext cx="7772400" cy="8055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BD1519-76F1-063F-51A7-9825D5274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92291B-AC6B-96F8-5858-76AB0B2C2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FB8B21-94B4-C584-0E9B-843116455C68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4989FA-24D7-D751-DD0E-366444234006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7C34DC-C411-24AA-7F4C-5635E281E2C6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8D230-E1F9-CFD6-034F-B4A651AA1705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87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#3669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B3E28-7935-FFAC-03E2-5C8175F1DA09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78317D-9F8F-A869-A3B1-E2AB09B0E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4976"/>
            <a:ext cx="7772400" cy="8110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D200D2-4708-1DB4-611F-5257F2221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095A15-9F86-3120-FD46-2646AAD99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7DED35-CF49-C8D6-1D70-1F7FFDFE08C3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BEBF-2F7C-92D6-8BB6-33342E14C0F6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DFD61-DD74-5129-9592-F8B50EC9139A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A959A3-23A0-FF47-2E7E-A81DE53877CD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44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D2A6CA-D771-7F5D-E6B7-CE176C68CCC6}"/>
              </a:ext>
            </a:extLst>
          </p:cNvPr>
          <p:cNvSpPr txBox="1"/>
          <p:nvPr/>
        </p:nvSpPr>
        <p:spPr>
          <a:xfrm>
            <a:off x="3559827" y="8865704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Mouse #3673</a:t>
            </a:r>
          </a:p>
          <a:p>
            <a:pPr algn="ctr"/>
            <a:r>
              <a:rPr lang="en-US" dirty="0"/>
              <a:t>T-ALL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D067C-FE61-B10B-E228-0B83827B8D0F}"/>
              </a:ext>
            </a:extLst>
          </p:cNvPr>
          <p:cNvSpPr txBox="1"/>
          <p:nvPr/>
        </p:nvSpPr>
        <p:spPr>
          <a:xfrm>
            <a:off x="2558786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4H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8C88E-DADD-AC76-59BF-97C960219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189"/>
            <a:ext cx="7772400" cy="8121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34D840-D4EF-1832-38B6-EE21D897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11" y="6598899"/>
            <a:ext cx="4857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E19D01-7C50-C08C-E178-D662BDBDF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886" y="6608424"/>
            <a:ext cx="552450" cy="102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24F5CA-DB01-307B-A792-1E625BC26C59}"/>
              </a:ext>
            </a:extLst>
          </p:cNvPr>
          <p:cNvSpPr txBox="1"/>
          <p:nvPr/>
        </p:nvSpPr>
        <p:spPr>
          <a:xfrm>
            <a:off x="5374575" y="5911164"/>
            <a:ext cx="170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Legend (Values are in </a:t>
            </a:r>
          </a:p>
          <a:p>
            <a:pPr algn="ctr"/>
            <a:r>
              <a:rPr lang="en-US" sz="1200" dirty="0"/>
              <a:t>number of features/Mb)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7AA1E-7465-42AD-E5D0-40DC7A08E71C}"/>
              </a:ext>
            </a:extLst>
          </p:cNvPr>
          <p:cNvSpPr txBox="1"/>
          <p:nvPr/>
        </p:nvSpPr>
        <p:spPr>
          <a:xfrm>
            <a:off x="5594153" y="6395039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C&gt;G</a:t>
            </a:r>
          </a:p>
          <a:p>
            <a:pPr algn="ctr"/>
            <a:r>
              <a:rPr lang="en-US" sz="600" dirty="0"/>
              <a:t>Transversions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807088-C6C8-F4C9-0962-332DF69657EF}"/>
              </a:ext>
            </a:extLst>
          </p:cNvPr>
          <p:cNvSpPr txBox="1"/>
          <p:nvPr/>
        </p:nvSpPr>
        <p:spPr>
          <a:xfrm>
            <a:off x="6247662" y="6389665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/>
              <a:t>CpG</a:t>
            </a:r>
          </a:p>
          <a:p>
            <a:pPr algn="ctr"/>
            <a:r>
              <a:rPr lang="en-US" sz="600" dirty="0"/>
              <a:t>Islands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004133-A087-A841-F08F-15FC5FF9C698}"/>
              </a:ext>
            </a:extLst>
          </p:cNvPr>
          <p:cNvSpPr/>
          <p:nvPr/>
        </p:nvSpPr>
        <p:spPr>
          <a:xfrm>
            <a:off x="5374575" y="5911164"/>
            <a:ext cx="1706622" cy="1725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67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C290DC-6BC5-6C5B-20E1-6EDC64900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1037689"/>
            <a:ext cx="3705971" cy="837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A1F025-214B-A06D-0E90-C72B5506A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2779" y="1050623"/>
            <a:ext cx="3590513" cy="811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9E81F8-E6E5-E629-144C-84D01719D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9623" y="3558316"/>
            <a:ext cx="3747940" cy="846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7C6B51-7647-02A7-6BD1-655775EA76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2714262"/>
            <a:ext cx="3738905" cy="846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940BED-BC77-F3FC-D27F-06E7000991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1861683"/>
            <a:ext cx="3705971" cy="815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CC153B-A35D-A282-559E-0EA1D540FE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4" y="3519146"/>
            <a:ext cx="3784065" cy="852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CFE0D4-36E0-A7E2-1E79-AB3D380A01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93" y="4353318"/>
            <a:ext cx="3765596" cy="846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1A969-9233-AA1B-C00D-38557FBBE9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1847333"/>
            <a:ext cx="3581438" cy="8438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F295D9D-3CE0-89F7-82EF-DEDDB4BC3470}"/>
              </a:ext>
            </a:extLst>
          </p:cNvPr>
          <p:cNvSpPr txBox="1"/>
          <p:nvPr/>
        </p:nvSpPr>
        <p:spPr>
          <a:xfrm>
            <a:off x="1653947" y="1232079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8CAC46-F36D-346C-D88C-2F5DEA8628C5}"/>
              </a:ext>
            </a:extLst>
          </p:cNvPr>
          <p:cNvSpPr txBox="1"/>
          <p:nvPr/>
        </p:nvSpPr>
        <p:spPr>
          <a:xfrm>
            <a:off x="5893721" y="1287258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1D0083-C78F-B9CF-B866-7454BA259514}"/>
              </a:ext>
            </a:extLst>
          </p:cNvPr>
          <p:cNvSpPr txBox="1"/>
          <p:nvPr/>
        </p:nvSpPr>
        <p:spPr>
          <a:xfrm>
            <a:off x="2326543" y="2153027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07D679-75BF-2E99-C8E2-AD2F67227171}"/>
              </a:ext>
            </a:extLst>
          </p:cNvPr>
          <p:cNvSpPr txBox="1"/>
          <p:nvPr/>
        </p:nvSpPr>
        <p:spPr>
          <a:xfrm>
            <a:off x="5982284" y="209821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BC291E-DC63-7785-45C5-914A59431DFC}"/>
              </a:ext>
            </a:extLst>
          </p:cNvPr>
          <p:cNvSpPr txBox="1"/>
          <p:nvPr/>
        </p:nvSpPr>
        <p:spPr>
          <a:xfrm>
            <a:off x="6244213" y="2968218"/>
            <a:ext cx="683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ATC Clone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E9EF60-BB77-868E-3759-874DB0C5C1EA}"/>
              </a:ext>
            </a:extLst>
          </p:cNvPr>
          <p:cNvSpPr txBox="1"/>
          <p:nvPr/>
        </p:nvSpPr>
        <p:spPr>
          <a:xfrm>
            <a:off x="2414147" y="3776021"/>
            <a:ext cx="683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ATC Clone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08CDFE-745B-CCB3-C9DF-1B937F81E55B}"/>
              </a:ext>
            </a:extLst>
          </p:cNvPr>
          <p:cNvSpPr txBox="1"/>
          <p:nvPr/>
        </p:nvSpPr>
        <p:spPr>
          <a:xfrm>
            <a:off x="6221372" y="3812393"/>
            <a:ext cx="683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ATC Clone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113870-8B36-AD7E-3E42-04E8CBB831D1}"/>
              </a:ext>
            </a:extLst>
          </p:cNvPr>
          <p:cNvSpPr txBox="1"/>
          <p:nvPr/>
        </p:nvSpPr>
        <p:spPr>
          <a:xfrm>
            <a:off x="2339746" y="4543790"/>
            <a:ext cx="683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ATC Clone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0DCD71-62D8-50E7-5383-732DF713B5E7}"/>
              </a:ext>
            </a:extLst>
          </p:cNvPr>
          <p:cNvSpPr txBox="1"/>
          <p:nvPr/>
        </p:nvSpPr>
        <p:spPr>
          <a:xfrm>
            <a:off x="2994949" y="68215"/>
            <a:ext cx="250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</a:t>
            </a:r>
            <a:r>
              <a:rPr lang="en-US" sz="1200" dirty="0" err="1"/>
              <a:t>5A</a:t>
            </a:r>
            <a:r>
              <a:rPr lang="en-US" sz="1200" dirty="0"/>
              <a:t> – </a:t>
            </a:r>
            <a:r>
              <a:rPr lang="en-US" sz="1200" dirty="0" err="1"/>
              <a:t>U937</a:t>
            </a:r>
            <a:r>
              <a:rPr lang="en-US" sz="1200" dirty="0"/>
              <a:t> treated with ATC</a:t>
            </a:r>
          </a:p>
        </p:txBody>
      </p:sp>
      <p:sp>
        <p:nvSpPr>
          <p:cNvPr id="11" name="TextBox 36">
            <a:extLst>
              <a:ext uri="{FF2B5EF4-FFF2-40B4-BE49-F238E27FC236}">
                <a16:creationId xmlns:a16="http://schemas.microsoft.com/office/drawing/2014/main" id="{1DE30913-17A4-49E6-22E7-16FAC59AEDB1}"/>
              </a:ext>
            </a:extLst>
          </p:cNvPr>
          <p:cNvSpPr txBox="1"/>
          <p:nvPr/>
        </p:nvSpPr>
        <p:spPr>
          <a:xfrm>
            <a:off x="586776" y="8351792"/>
            <a:ext cx="66548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5. SBS Profiles of cell lines treated with ATC, DAC, or PBS.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U937 treated with ATC or PBS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CEM treated with ATC or PBS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SBS profiles from U937 treated with DAC or PBS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5BD4F9-6C74-7429-EE59-65C819EE44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4441509"/>
            <a:ext cx="3720467" cy="8386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99F094-E6B6-514E-DEA3-80DD5DD86BDA}"/>
              </a:ext>
            </a:extLst>
          </p:cNvPr>
          <p:cNvSpPr txBox="1"/>
          <p:nvPr/>
        </p:nvSpPr>
        <p:spPr>
          <a:xfrm>
            <a:off x="6256434" y="4691555"/>
            <a:ext cx="683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ATC Clone 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4AE58B-94FD-63E4-C771-6BC01090CD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2696725"/>
            <a:ext cx="3581438" cy="8143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E64FFE-A7E1-96C1-111A-BE687B7062C8}"/>
              </a:ext>
            </a:extLst>
          </p:cNvPr>
          <p:cNvSpPr txBox="1"/>
          <p:nvPr/>
        </p:nvSpPr>
        <p:spPr>
          <a:xfrm>
            <a:off x="2117069" y="2932824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5</a:t>
            </a:r>
          </a:p>
        </p:txBody>
      </p:sp>
    </p:spTree>
    <p:extLst>
      <p:ext uri="{BB962C8B-B14F-4D97-AF65-F5344CB8AC3E}">
        <p14:creationId xmlns:p14="http://schemas.microsoft.com/office/powerpoint/2010/main" val="152719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C290DC-6BC5-6C5B-20E1-6EDC6490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35" y="425095"/>
            <a:ext cx="3784065" cy="8552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A1F025-214B-A06D-0E90-C72B5506A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427650"/>
            <a:ext cx="3784065" cy="850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9E81F8-E6E5-E629-144C-84D01719D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92" y="3022098"/>
            <a:ext cx="3784065" cy="850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7C6B51-7647-02A7-6BD1-655775EA7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52" y="2133506"/>
            <a:ext cx="3738905" cy="846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940BED-BC77-F3FC-D27F-06E7000991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52" y="1277814"/>
            <a:ext cx="3784065" cy="8600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CC153B-A35D-A282-559E-0EA1D540F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4937" y="2129102"/>
            <a:ext cx="3784065" cy="855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CFE0D4-36E0-A7E2-1E79-AB3D380A01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356" y="3019978"/>
            <a:ext cx="3784065" cy="854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1A969-9233-AA1B-C00D-38557FBBE9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8834" y="1279580"/>
            <a:ext cx="3761431" cy="8564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62DD59-CE59-912F-F1C8-E57720C4BEEB}"/>
              </a:ext>
            </a:extLst>
          </p:cNvPr>
          <p:cNvSpPr txBox="1"/>
          <p:nvPr/>
        </p:nvSpPr>
        <p:spPr>
          <a:xfrm>
            <a:off x="2218608" y="610846"/>
            <a:ext cx="10246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ATC, 25nM, Clone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9AEA7A-FFF8-F619-6816-C99CEEE4D4D1}"/>
              </a:ext>
            </a:extLst>
          </p:cNvPr>
          <p:cNvSpPr txBox="1"/>
          <p:nvPr/>
        </p:nvSpPr>
        <p:spPr>
          <a:xfrm>
            <a:off x="6037360" y="610846"/>
            <a:ext cx="100219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ATC, 25nM, Clone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670A07-5664-C2A4-28D0-988583A47EF5}"/>
              </a:ext>
            </a:extLst>
          </p:cNvPr>
          <p:cNvSpPr txBox="1"/>
          <p:nvPr/>
        </p:nvSpPr>
        <p:spPr>
          <a:xfrm>
            <a:off x="2240095" y="1457082"/>
            <a:ext cx="100219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ATC, 25nM, Clone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826615-8FE2-BF2D-C895-95B541496898}"/>
              </a:ext>
            </a:extLst>
          </p:cNvPr>
          <p:cNvSpPr txBox="1"/>
          <p:nvPr/>
        </p:nvSpPr>
        <p:spPr>
          <a:xfrm>
            <a:off x="6048677" y="1537266"/>
            <a:ext cx="100219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ATC, 50nM, Clone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A5899D-9493-09D3-3DED-554439D0A3B8}"/>
              </a:ext>
            </a:extLst>
          </p:cNvPr>
          <p:cNvSpPr txBox="1"/>
          <p:nvPr/>
        </p:nvSpPr>
        <p:spPr>
          <a:xfrm>
            <a:off x="2405935" y="2407465"/>
            <a:ext cx="100219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ATC, 50nM, Clone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5276C0-F0A4-1FD4-C313-D7DF59EE6F81}"/>
              </a:ext>
            </a:extLst>
          </p:cNvPr>
          <p:cNvSpPr txBox="1"/>
          <p:nvPr/>
        </p:nvSpPr>
        <p:spPr>
          <a:xfrm>
            <a:off x="5777171" y="2336253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PBS Clone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7FA08E-70F8-5326-941D-26E1E2BF9093}"/>
              </a:ext>
            </a:extLst>
          </p:cNvPr>
          <p:cNvSpPr txBox="1"/>
          <p:nvPr/>
        </p:nvSpPr>
        <p:spPr>
          <a:xfrm>
            <a:off x="1967098" y="327813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PBS Clone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5CCEF0-C685-FE7A-ADF4-348BC62B01F4}"/>
              </a:ext>
            </a:extLst>
          </p:cNvPr>
          <p:cNvSpPr txBox="1"/>
          <p:nvPr/>
        </p:nvSpPr>
        <p:spPr>
          <a:xfrm>
            <a:off x="5809537" y="327813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PBS Clone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6029D3-7B42-E7D7-0AA9-1CA71731D483}"/>
              </a:ext>
            </a:extLst>
          </p:cNvPr>
          <p:cNvSpPr txBox="1"/>
          <p:nvPr/>
        </p:nvSpPr>
        <p:spPr>
          <a:xfrm>
            <a:off x="3178314" y="61624"/>
            <a:ext cx="2453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5B – </a:t>
            </a:r>
            <a:r>
              <a:rPr lang="en-US" sz="1200" dirty="0" err="1"/>
              <a:t>CEM</a:t>
            </a:r>
            <a:r>
              <a:rPr lang="en-US" sz="1200" dirty="0"/>
              <a:t> treated with ATC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1274545-0B27-970C-D152-104DD6898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685" y="3872540"/>
            <a:ext cx="3770246" cy="8540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58A2705-C8B9-2E3D-4B8F-3A2F25724B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12" y="3872728"/>
            <a:ext cx="3784065" cy="85365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C1FF61A-24F0-BBF3-696A-0862A9C3E826}"/>
              </a:ext>
            </a:extLst>
          </p:cNvPr>
          <p:cNvSpPr txBox="1"/>
          <p:nvPr/>
        </p:nvSpPr>
        <p:spPr>
          <a:xfrm>
            <a:off x="1926728" y="406874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PBS Clone 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69EC05-B5A6-56D5-BBEE-2387932DAE35}"/>
              </a:ext>
            </a:extLst>
          </p:cNvPr>
          <p:cNvSpPr txBox="1"/>
          <p:nvPr/>
        </p:nvSpPr>
        <p:spPr>
          <a:xfrm>
            <a:off x="5745480" y="4052272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CEM</a:t>
            </a:r>
          </a:p>
          <a:p>
            <a:r>
              <a:rPr lang="en-US" sz="800" dirty="0"/>
              <a:t>PBS Clone 5</a:t>
            </a:r>
          </a:p>
        </p:txBody>
      </p:sp>
    </p:spTree>
    <p:extLst>
      <p:ext uri="{BB962C8B-B14F-4D97-AF65-F5344CB8AC3E}">
        <p14:creationId xmlns:p14="http://schemas.microsoft.com/office/powerpoint/2010/main" val="18791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9E81F8-E6E5-E629-144C-84D01719D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3541203"/>
            <a:ext cx="3679960" cy="836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7C6B51-7647-02A7-6BD1-655775EA7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0945" y="4423881"/>
            <a:ext cx="3661291" cy="833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CC153B-A35D-A282-559E-0EA1D540F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8012" y="2710825"/>
            <a:ext cx="3661766" cy="8303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B2B690-617E-031F-BFC3-DFF7A2ED58CF}"/>
              </a:ext>
            </a:extLst>
          </p:cNvPr>
          <p:cNvSpPr txBox="1"/>
          <p:nvPr/>
        </p:nvSpPr>
        <p:spPr>
          <a:xfrm>
            <a:off x="6186082" y="4665009"/>
            <a:ext cx="69602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DAC Clone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8F4D6B-40CA-8A71-4E31-8A7E2B86C9F8}"/>
              </a:ext>
            </a:extLst>
          </p:cNvPr>
          <p:cNvSpPr txBox="1"/>
          <p:nvPr/>
        </p:nvSpPr>
        <p:spPr>
          <a:xfrm>
            <a:off x="5947482" y="2886597"/>
            <a:ext cx="69602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DAC Clone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5C84F9-935E-6496-BB20-F0B4343EBB35}"/>
              </a:ext>
            </a:extLst>
          </p:cNvPr>
          <p:cNvSpPr txBox="1"/>
          <p:nvPr/>
        </p:nvSpPr>
        <p:spPr>
          <a:xfrm>
            <a:off x="1840126" y="3777869"/>
            <a:ext cx="69602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DAC Clone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EF4BB1-8003-29B8-E5B8-C42E5892160B}"/>
              </a:ext>
            </a:extLst>
          </p:cNvPr>
          <p:cNvSpPr txBox="1"/>
          <p:nvPr/>
        </p:nvSpPr>
        <p:spPr>
          <a:xfrm>
            <a:off x="3118147" y="15878"/>
            <a:ext cx="2553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</a:t>
            </a:r>
            <a:r>
              <a:rPr lang="en-US" sz="1200" dirty="0" err="1"/>
              <a:t>5C</a:t>
            </a:r>
            <a:r>
              <a:rPr lang="en-US" sz="1200" dirty="0"/>
              <a:t> – </a:t>
            </a:r>
            <a:r>
              <a:rPr lang="en-US" sz="1200" dirty="0" err="1"/>
              <a:t>U937</a:t>
            </a:r>
            <a:r>
              <a:rPr lang="en-US" sz="1200" dirty="0"/>
              <a:t>/treated with DAC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DEEC1D8-CA52-E103-6507-AB65D13D5F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326" y="3541334"/>
            <a:ext cx="3770991" cy="8451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BF6F8F6-6D43-5C2E-8DD0-CC1840CD17B3}"/>
              </a:ext>
            </a:extLst>
          </p:cNvPr>
          <p:cNvSpPr txBox="1"/>
          <p:nvPr/>
        </p:nvSpPr>
        <p:spPr>
          <a:xfrm>
            <a:off x="6640564" y="3790057"/>
            <a:ext cx="69602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DAC Clone 3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E180C06-F5F5-F592-B2C2-826F4D7C6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4442419"/>
            <a:ext cx="3720467" cy="84163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966F5C0-B263-AC37-0A8B-2E45D451BB7A}"/>
              </a:ext>
            </a:extLst>
          </p:cNvPr>
          <p:cNvSpPr txBox="1"/>
          <p:nvPr/>
        </p:nvSpPr>
        <p:spPr>
          <a:xfrm>
            <a:off x="2875315" y="4667011"/>
            <a:ext cx="69602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DAC Clone 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58F55C-5827-7738-EFC8-C87EB6830E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1037689"/>
            <a:ext cx="3705971" cy="8376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87B386-9AF7-97E6-EB60-B7EB0E206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2779" y="1050623"/>
            <a:ext cx="3590513" cy="8118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711532-FB9A-8F0D-BC3C-233359B729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1861683"/>
            <a:ext cx="3705971" cy="8151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967946-809F-3142-FD4D-0A8708136F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1847333"/>
            <a:ext cx="3581438" cy="8438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46F5A4B-B2C4-49F9-014C-5F3D197FD58E}"/>
              </a:ext>
            </a:extLst>
          </p:cNvPr>
          <p:cNvSpPr txBox="1"/>
          <p:nvPr/>
        </p:nvSpPr>
        <p:spPr>
          <a:xfrm>
            <a:off x="1653947" y="1232079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7CF7DF-F69B-B6F3-E2F3-5499A3E50060}"/>
              </a:ext>
            </a:extLst>
          </p:cNvPr>
          <p:cNvSpPr txBox="1"/>
          <p:nvPr/>
        </p:nvSpPr>
        <p:spPr>
          <a:xfrm>
            <a:off x="5893721" y="1287258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2AE7AF-0B88-F61D-E758-4D233BE5690B}"/>
              </a:ext>
            </a:extLst>
          </p:cNvPr>
          <p:cNvSpPr txBox="1"/>
          <p:nvPr/>
        </p:nvSpPr>
        <p:spPr>
          <a:xfrm>
            <a:off x="2326543" y="2153027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814928-E8A6-3676-F4C6-8AC4881C7D66}"/>
              </a:ext>
            </a:extLst>
          </p:cNvPr>
          <p:cNvSpPr txBox="1"/>
          <p:nvPr/>
        </p:nvSpPr>
        <p:spPr>
          <a:xfrm>
            <a:off x="5982284" y="209821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4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1786A22-65D2-3FF1-7957-EDF601C697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85" y="2696725"/>
            <a:ext cx="3581438" cy="81432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A23346A-F40F-839A-20B1-EE3CD9D401EA}"/>
              </a:ext>
            </a:extLst>
          </p:cNvPr>
          <p:cNvSpPr txBox="1"/>
          <p:nvPr/>
        </p:nvSpPr>
        <p:spPr>
          <a:xfrm>
            <a:off x="2117069" y="2932824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U937</a:t>
            </a:r>
          </a:p>
          <a:p>
            <a:r>
              <a:rPr lang="en-US" sz="800" dirty="0"/>
              <a:t>PBS Clone 5</a:t>
            </a:r>
          </a:p>
        </p:txBody>
      </p:sp>
    </p:spTree>
    <p:extLst>
      <p:ext uri="{BB962C8B-B14F-4D97-AF65-F5344CB8AC3E}">
        <p14:creationId xmlns:p14="http://schemas.microsoft.com/office/powerpoint/2010/main" val="3837611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D906A8-1C97-7FA9-542F-4260BFC2C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025" y="2610446"/>
            <a:ext cx="3667125" cy="8309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8C1E6-6E19-BB79-3160-A5258FCEDF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550" y="884199"/>
            <a:ext cx="3676650" cy="829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34F58F-0CC5-AB22-02E3-7F2D9A7FA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4300" y="864230"/>
            <a:ext cx="3638550" cy="821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AB40A2-B8B9-5D96-A58D-27BC2BAB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550" y="1748877"/>
            <a:ext cx="3638550" cy="8179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335708-9A4D-B0F9-CDCA-44341E802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725" y="1736882"/>
            <a:ext cx="3638550" cy="822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3DB17F-9040-00E0-0616-0FBD0A39E0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6675" y="2635989"/>
            <a:ext cx="3657600" cy="827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30B6D-57A8-12D6-E77A-2CB321FB37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500" y="3456352"/>
            <a:ext cx="3705225" cy="8419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9C609F-977B-60B4-D199-C65662D72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725" y="3463237"/>
            <a:ext cx="3638550" cy="8281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C735E9-924C-92A6-74BD-DB5D8FFECD83}"/>
              </a:ext>
            </a:extLst>
          </p:cNvPr>
          <p:cNvSpPr txBox="1"/>
          <p:nvPr/>
        </p:nvSpPr>
        <p:spPr>
          <a:xfrm>
            <a:off x="2104887" y="1062018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PBS Clone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C2AC47-85AE-CD8E-010C-CD2EB279B73C}"/>
              </a:ext>
            </a:extLst>
          </p:cNvPr>
          <p:cNvSpPr txBox="1"/>
          <p:nvPr/>
        </p:nvSpPr>
        <p:spPr>
          <a:xfrm>
            <a:off x="5842593" y="1062018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PBS Clone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7961C-8CDC-4C51-C245-C8835222BAA4}"/>
              </a:ext>
            </a:extLst>
          </p:cNvPr>
          <p:cNvSpPr txBox="1"/>
          <p:nvPr/>
        </p:nvSpPr>
        <p:spPr>
          <a:xfrm>
            <a:off x="2264181" y="1981127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PBS Clone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491630-D204-4B81-58E9-79E06255169F}"/>
              </a:ext>
            </a:extLst>
          </p:cNvPr>
          <p:cNvSpPr txBox="1"/>
          <p:nvPr/>
        </p:nvSpPr>
        <p:spPr>
          <a:xfrm>
            <a:off x="5652862" y="1967297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PBS Clone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92211D-07F5-E671-5CA7-29F61B6D8AFB}"/>
              </a:ext>
            </a:extLst>
          </p:cNvPr>
          <p:cNvSpPr txBox="1"/>
          <p:nvPr/>
        </p:nvSpPr>
        <p:spPr>
          <a:xfrm>
            <a:off x="1990725" y="2780559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PBS Clone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18A1A4-04CB-72B0-3BD4-7C347CC41DB8}"/>
              </a:ext>
            </a:extLst>
          </p:cNvPr>
          <p:cNvSpPr txBox="1"/>
          <p:nvPr/>
        </p:nvSpPr>
        <p:spPr>
          <a:xfrm>
            <a:off x="5770889" y="2851392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10nM Clone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715362-D49D-CD88-E530-C76A04AB21C7}"/>
              </a:ext>
            </a:extLst>
          </p:cNvPr>
          <p:cNvSpPr txBox="1"/>
          <p:nvPr/>
        </p:nvSpPr>
        <p:spPr>
          <a:xfrm>
            <a:off x="2155363" y="3693235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10nM Clone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D1372F-555C-32C7-1111-0DEB59EFABF1}"/>
              </a:ext>
            </a:extLst>
          </p:cNvPr>
          <p:cNvSpPr txBox="1"/>
          <p:nvPr/>
        </p:nvSpPr>
        <p:spPr>
          <a:xfrm>
            <a:off x="5733373" y="3693235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10nM Clone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EC40A7-156E-39BD-CAFB-34F082B19CC4}"/>
              </a:ext>
            </a:extLst>
          </p:cNvPr>
          <p:cNvSpPr txBox="1"/>
          <p:nvPr/>
        </p:nvSpPr>
        <p:spPr>
          <a:xfrm>
            <a:off x="3048769" y="33866"/>
            <a:ext cx="2068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6 – </a:t>
            </a:r>
            <a:r>
              <a:rPr lang="en-US" sz="1200" dirty="0" err="1"/>
              <a:t>Dck</a:t>
            </a:r>
            <a:r>
              <a:rPr lang="en-US" sz="1200" dirty="0"/>
              <a:t> Experiment</a:t>
            </a: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id="{76259EF8-457E-040E-C708-F04CCB43E653}"/>
              </a:ext>
            </a:extLst>
          </p:cNvPr>
          <p:cNvSpPr txBox="1"/>
          <p:nvPr/>
        </p:nvSpPr>
        <p:spPr>
          <a:xfrm>
            <a:off x="967776" y="8942342"/>
            <a:ext cx="66548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6. SBS Profiles of 7298 and 7298CR.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SBS profiles from treatment of 7298 and 7298CR with ATC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3B7B66-3BA7-3301-C837-94957922E6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025" y="4320545"/>
            <a:ext cx="3638550" cy="8215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C82BC5-8D9A-27C3-CF6D-688C8FB85A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575" y="4313223"/>
            <a:ext cx="3686175" cy="83618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5B67D6D-BDAC-B106-5293-06A85ABEED9E}"/>
              </a:ext>
            </a:extLst>
          </p:cNvPr>
          <p:cNvSpPr txBox="1"/>
          <p:nvPr/>
        </p:nvSpPr>
        <p:spPr>
          <a:xfrm>
            <a:off x="2079919" y="4492779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10nM Clone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814B35-9C7A-F6CD-4B9A-4CCC567824B1}"/>
              </a:ext>
            </a:extLst>
          </p:cNvPr>
          <p:cNvSpPr txBox="1"/>
          <p:nvPr/>
        </p:nvSpPr>
        <p:spPr>
          <a:xfrm>
            <a:off x="5790263" y="4505119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10nM Clone 5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1E77B7D-3316-C253-CACF-CCE8471EAF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025" y="5156732"/>
            <a:ext cx="3724275" cy="8457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33E062-568F-D8B5-CEF7-D5A870F07A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4300" y="5158922"/>
            <a:ext cx="3771900" cy="85091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803F3E1-F1A6-9A2B-5233-F3364BD3D584}"/>
              </a:ext>
            </a:extLst>
          </p:cNvPr>
          <p:cNvSpPr txBox="1"/>
          <p:nvPr/>
        </p:nvSpPr>
        <p:spPr>
          <a:xfrm>
            <a:off x="2418327" y="5424334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1000nM Clone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16C405-3181-BD90-0C5A-DABEBD09E02D}"/>
              </a:ext>
            </a:extLst>
          </p:cNvPr>
          <p:cNvSpPr txBox="1"/>
          <p:nvPr/>
        </p:nvSpPr>
        <p:spPr>
          <a:xfrm>
            <a:off x="6126499" y="5386425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1000nM Clone 2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20140F4-25AD-CD8A-0CDB-94B8A65EBB1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256" y="6047991"/>
            <a:ext cx="3743325" cy="8447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5604C1-280A-4C44-CA7E-55A994D9F6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1106" y="6054505"/>
            <a:ext cx="3743325" cy="85075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D69FF4B-F78A-A8B7-3195-B359ACE73F65}"/>
              </a:ext>
            </a:extLst>
          </p:cNvPr>
          <p:cNvSpPr txBox="1"/>
          <p:nvPr/>
        </p:nvSpPr>
        <p:spPr>
          <a:xfrm>
            <a:off x="2443881" y="6301080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1000nM Clone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D301A4-7401-3A7F-9381-C411BEED5918}"/>
              </a:ext>
            </a:extLst>
          </p:cNvPr>
          <p:cNvSpPr txBox="1"/>
          <p:nvPr/>
        </p:nvSpPr>
        <p:spPr>
          <a:xfrm>
            <a:off x="6130803" y="6310605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1000nM Clone 4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1E545E9-E257-57DE-87E5-903371E709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256" y="6915156"/>
            <a:ext cx="3733800" cy="84690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9309875-D6C8-3361-F149-9B1A771924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9681" y="6950222"/>
            <a:ext cx="3695700" cy="83392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E313269-EED4-D8D4-7E68-2DD16617DB1E}"/>
              </a:ext>
            </a:extLst>
          </p:cNvPr>
          <p:cNvSpPr txBox="1"/>
          <p:nvPr/>
        </p:nvSpPr>
        <p:spPr>
          <a:xfrm>
            <a:off x="2543155" y="7142182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7298</a:t>
            </a:r>
          </a:p>
          <a:p>
            <a:r>
              <a:rPr lang="en-US" sz="800" dirty="0"/>
              <a:t>1000nM Clone 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A7310E-7097-6F66-23B8-E8ACDDF37095}"/>
              </a:ext>
            </a:extLst>
          </p:cNvPr>
          <p:cNvSpPr txBox="1"/>
          <p:nvPr/>
        </p:nvSpPr>
        <p:spPr>
          <a:xfrm>
            <a:off x="5870341" y="719790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PBS Clone 1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3FA2814-009B-75EB-6C63-C47F9E19B14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025" y="7827909"/>
            <a:ext cx="3705225" cy="84508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9E6CD87-9D13-2936-FC43-2C79B1EEC23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1449" y="7799008"/>
            <a:ext cx="3657600" cy="82669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17CDE21-F782-33BA-574C-77EC118A6F6F}"/>
              </a:ext>
            </a:extLst>
          </p:cNvPr>
          <p:cNvSpPr txBox="1"/>
          <p:nvPr/>
        </p:nvSpPr>
        <p:spPr>
          <a:xfrm>
            <a:off x="2068822" y="804307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PBS Clone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D9298A-83E4-C635-E42D-64A8FBE52D07}"/>
              </a:ext>
            </a:extLst>
          </p:cNvPr>
          <p:cNvSpPr txBox="1"/>
          <p:nvPr/>
        </p:nvSpPr>
        <p:spPr>
          <a:xfrm>
            <a:off x="5940974" y="8043076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PBS Clone 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61EC0A-E9CC-0144-3598-1E64BE682C9A}"/>
              </a:ext>
            </a:extLst>
          </p:cNvPr>
          <p:cNvSpPr txBox="1"/>
          <p:nvPr/>
        </p:nvSpPr>
        <p:spPr>
          <a:xfrm>
            <a:off x="1647105" y="544798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06888AE-5CFD-295C-9C88-E5167E45D544}"/>
              </a:ext>
            </a:extLst>
          </p:cNvPr>
          <p:cNvSpPr txBox="1"/>
          <p:nvPr/>
        </p:nvSpPr>
        <p:spPr>
          <a:xfrm>
            <a:off x="5371380" y="539347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95C738-3E4B-5296-F47E-5047C6598AA7}"/>
              </a:ext>
            </a:extLst>
          </p:cNvPr>
          <p:cNvSpPr txBox="1"/>
          <p:nvPr/>
        </p:nvSpPr>
        <p:spPr>
          <a:xfrm>
            <a:off x="1685205" y="6293748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99D715A-AD36-5028-2747-E301F7606293}"/>
              </a:ext>
            </a:extLst>
          </p:cNvPr>
          <p:cNvSpPr txBox="1"/>
          <p:nvPr/>
        </p:nvSpPr>
        <p:spPr>
          <a:xfrm>
            <a:off x="5399955" y="6372160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77E54E-91EB-1ED6-4B8B-189680014417}"/>
              </a:ext>
            </a:extLst>
          </p:cNvPr>
          <p:cNvSpPr txBox="1"/>
          <p:nvPr/>
        </p:nvSpPr>
        <p:spPr>
          <a:xfrm>
            <a:off x="1699492" y="7221817"/>
            <a:ext cx="68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SBS-ATC</a:t>
            </a:r>
          </a:p>
        </p:txBody>
      </p:sp>
    </p:spTree>
    <p:extLst>
      <p:ext uri="{BB962C8B-B14F-4D97-AF65-F5344CB8AC3E}">
        <p14:creationId xmlns:p14="http://schemas.microsoft.com/office/powerpoint/2010/main" val="86003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6EE936-C9E6-24D4-8188-75F3989E4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5" y="1682092"/>
            <a:ext cx="3733800" cy="847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BA9E75-40CA-7484-0134-83FDD5313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5" y="1707684"/>
            <a:ext cx="3705225" cy="834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BB44A1-7C3F-234B-7A3D-2147AE678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5" y="2592166"/>
            <a:ext cx="3695700" cy="836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1D0127-019E-0FFA-349F-B06A76502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5" y="2541739"/>
            <a:ext cx="3705225" cy="8420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E0351E-4483-0886-EF8F-6E0E8DB51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5" y="3446537"/>
            <a:ext cx="3695700" cy="8364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1B4E27-5475-73E5-B4EF-D5D6087A8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1425" y="3487712"/>
            <a:ext cx="3676650" cy="8303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D6655A-3B55-3E64-81CD-C89834112E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5" y="4350293"/>
            <a:ext cx="3695700" cy="8341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4A5A42-E1DE-7EAF-425A-D4AF975128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1425" y="4342083"/>
            <a:ext cx="3714750" cy="84239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169C3F-E7EB-0FB6-60F6-7053D16AF426}"/>
              </a:ext>
            </a:extLst>
          </p:cNvPr>
          <p:cNvSpPr txBox="1"/>
          <p:nvPr/>
        </p:nvSpPr>
        <p:spPr>
          <a:xfrm>
            <a:off x="2125995" y="1913630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10nM Clone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3B122-69C2-03E3-FDA2-50F39BABA7FC}"/>
              </a:ext>
            </a:extLst>
          </p:cNvPr>
          <p:cNvSpPr txBox="1"/>
          <p:nvPr/>
        </p:nvSpPr>
        <p:spPr>
          <a:xfrm>
            <a:off x="5822735" y="1921004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10nM Clone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66A0BD-C8C1-1C1C-49D5-F99594CE91BE}"/>
              </a:ext>
            </a:extLst>
          </p:cNvPr>
          <p:cNvSpPr txBox="1"/>
          <p:nvPr/>
        </p:nvSpPr>
        <p:spPr>
          <a:xfrm>
            <a:off x="1977157" y="2821241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10nM Clone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C01866-58E3-343A-EFB4-A988E2ED62D7}"/>
              </a:ext>
            </a:extLst>
          </p:cNvPr>
          <p:cNvSpPr txBox="1"/>
          <p:nvPr/>
        </p:nvSpPr>
        <p:spPr>
          <a:xfrm>
            <a:off x="5726879" y="2736360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10nM Clone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A967C9-4CA7-7F2D-B609-E5479FDF840F}"/>
              </a:ext>
            </a:extLst>
          </p:cNvPr>
          <p:cNvSpPr txBox="1"/>
          <p:nvPr/>
        </p:nvSpPr>
        <p:spPr>
          <a:xfrm>
            <a:off x="1977157" y="3695506"/>
            <a:ext cx="76495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10nM Clone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31976E-80B9-3008-9D57-5C7991A4E011}"/>
              </a:ext>
            </a:extLst>
          </p:cNvPr>
          <p:cNvSpPr txBox="1"/>
          <p:nvPr/>
        </p:nvSpPr>
        <p:spPr>
          <a:xfrm>
            <a:off x="5636780" y="3733606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1000nM Clone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39DF5C-B941-C69F-A883-F61389DB79AD}"/>
              </a:ext>
            </a:extLst>
          </p:cNvPr>
          <p:cNvSpPr txBox="1"/>
          <p:nvPr/>
        </p:nvSpPr>
        <p:spPr>
          <a:xfrm>
            <a:off x="1921073" y="4538254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1000nM Clone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E9A6CF-3DC7-8224-F99A-8555FDE05C5B}"/>
              </a:ext>
            </a:extLst>
          </p:cNvPr>
          <p:cNvSpPr txBox="1"/>
          <p:nvPr/>
        </p:nvSpPr>
        <p:spPr>
          <a:xfrm>
            <a:off x="5541530" y="4598107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1000nM Clone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8BAB2B-6116-78FC-AEB1-5E95DFCBC48D}"/>
              </a:ext>
            </a:extLst>
          </p:cNvPr>
          <p:cNvSpPr txBox="1"/>
          <p:nvPr/>
        </p:nvSpPr>
        <p:spPr>
          <a:xfrm>
            <a:off x="3048769" y="33866"/>
            <a:ext cx="2068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 Fig. 6 – </a:t>
            </a:r>
            <a:r>
              <a:rPr lang="en-US" sz="1200" dirty="0" err="1"/>
              <a:t>Dck</a:t>
            </a:r>
            <a:r>
              <a:rPr lang="en-US" sz="1200" dirty="0"/>
              <a:t> Experiment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3D7D99-E1F5-C55D-DC58-C1E590BE2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3363" y="832196"/>
            <a:ext cx="3676650" cy="82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E01590-F4E2-2494-E723-0778BE57EB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" y="807593"/>
            <a:ext cx="3752850" cy="851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F84652-FD84-4DC3-3689-4C1F4097D221}"/>
              </a:ext>
            </a:extLst>
          </p:cNvPr>
          <p:cNvSpPr txBox="1"/>
          <p:nvPr/>
        </p:nvSpPr>
        <p:spPr>
          <a:xfrm>
            <a:off x="2133600" y="1033577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PBS Clone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F90EFD-DA45-8580-609D-C8655989292D}"/>
              </a:ext>
            </a:extLst>
          </p:cNvPr>
          <p:cNvSpPr txBox="1"/>
          <p:nvPr/>
        </p:nvSpPr>
        <p:spPr>
          <a:xfrm>
            <a:off x="5976659" y="1028663"/>
            <a:ext cx="67518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PBS Clone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7CB816-4E4E-17E9-3E4C-AC68B31C05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75" y="5149905"/>
            <a:ext cx="3714750" cy="8408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A2AE11-A7C7-95AB-6325-C2F610152C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5" y="5145538"/>
            <a:ext cx="3743325" cy="8495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65C30E8-A2AF-6204-BC90-137E1C72686E}"/>
              </a:ext>
            </a:extLst>
          </p:cNvPr>
          <p:cNvSpPr txBox="1"/>
          <p:nvPr/>
        </p:nvSpPr>
        <p:spPr>
          <a:xfrm>
            <a:off x="1962150" y="5401028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1000nM Clone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16B04-68AA-14D6-D00D-884C429A6C1A}"/>
              </a:ext>
            </a:extLst>
          </p:cNvPr>
          <p:cNvSpPr txBox="1"/>
          <p:nvPr/>
        </p:nvSpPr>
        <p:spPr>
          <a:xfrm>
            <a:off x="5840677" y="5317279"/>
            <a:ext cx="867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7298CR</a:t>
            </a:r>
          </a:p>
          <a:p>
            <a:r>
              <a:rPr lang="en-US" sz="800" dirty="0"/>
              <a:t>1000nM Clone 5</a:t>
            </a:r>
          </a:p>
        </p:txBody>
      </p:sp>
    </p:spTree>
    <p:extLst>
      <p:ext uri="{BB962C8B-B14F-4D97-AF65-F5344CB8AC3E}">
        <p14:creationId xmlns:p14="http://schemas.microsoft.com/office/powerpoint/2010/main" val="2315861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49DE73A-9FBF-DAC7-7F1A-ED633515C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3282"/>
            <a:ext cx="1957179" cy="18911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2435C7-7733-7F82-889E-802A65884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297" y="753281"/>
            <a:ext cx="1957179" cy="18911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2A5F1F-F040-27C1-FA90-690682146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735" y="717822"/>
            <a:ext cx="1957179" cy="19265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6D673A-B19B-F142-A217-542A50DA5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16" y="2723333"/>
            <a:ext cx="1839463" cy="181072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FA7C43-F008-C722-4D04-5FB27C6F51E4}"/>
              </a:ext>
            </a:extLst>
          </p:cNvPr>
          <p:cNvSpPr txBox="1"/>
          <p:nvPr/>
        </p:nvSpPr>
        <p:spPr>
          <a:xfrm>
            <a:off x="3450245" y="142020"/>
            <a:ext cx="3127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 Fig. 7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1AB2557F-E942-7768-339E-D063C63F0FD8}"/>
              </a:ext>
            </a:extLst>
          </p:cNvPr>
          <p:cNvSpPr txBox="1"/>
          <p:nvPr/>
        </p:nvSpPr>
        <p:spPr>
          <a:xfrm>
            <a:off x="678458" y="7970536"/>
            <a:ext cx="66548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 Figure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7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Cytometry Gating Strategy </a:t>
            </a:r>
          </a:p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gating strategy used for all flow cytometry before phenotypic marker analysis.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3B399A7-8F03-9BA9-F033-30C04B7178B3}"/>
              </a:ext>
            </a:extLst>
          </p:cNvPr>
          <p:cNvCxnSpPr>
            <a:cxnSpLocks/>
          </p:cNvCxnSpPr>
          <p:nvPr/>
        </p:nvCxnSpPr>
        <p:spPr>
          <a:xfrm>
            <a:off x="2042445" y="1384418"/>
            <a:ext cx="39291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B45511A-9E57-E2B9-9AC1-87E3BD427BB6}"/>
              </a:ext>
            </a:extLst>
          </p:cNvPr>
          <p:cNvCxnSpPr>
            <a:cxnSpLocks/>
          </p:cNvCxnSpPr>
          <p:nvPr/>
        </p:nvCxnSpPr>
        <p:spPr>
          <a:xfrm>
            <a:off x="4169821" y="1408274"/>
            <a:ext cx="39291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D2C5F6-A9A4-E166-CA14-AE287AD01199}"/>
              </a:ext>
            </a:extLst>
          </p:cNvPr>
          <p:cNvCxnSpPr>
            <a:cxnSpLocks/>
          </p:cNvCxnSpPr>
          <p:nvPr/>
        </p:nvCxnSpPr>
        <p:spPr>
          <a:xfrm flipH="1">
            <a:off x="2042445" y="2552700"/>
            <a:ext cx="3262980" cy="267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AFA7D9C-C00E-408F-B60C-4723B5238691}"/>
              </a:ext>
            </a:extLst>
          </p:cNvPr>
          <p:cNvCxnSpPr>
            <a:cxnSpLocks/>
          </p:cNvCxnSpPr>
          <p:nvPr/>
        </p:nvCxnSpPr>
        <p:spPr>
          <a:xfrm>
            <a:off x="1119499" y="3211794"/>
            <a:ext cx="127180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0CA5D73-0CA0-EC81-4D34-D90BCF9D700E}"/>
              </a:ext>
            </a:extLst>
          </p:cNvPr>
          <p:cNvCxnSpPr>
            <a:cxnSpLocks/>
          </p:cNvCxnSpPr>
          <p:nvPr/>
        </p:nvCxnSpPr>
        <p:spPr>
          <a:xfrm>
            <a:off x="1560708" y="3658319"/>
            <a:ext cx="0" cy="1117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0D47E1E-CF48-EFD5-39F2-93FFC86A71E3}"/>
              </a:ext>
            </a:extLst>
          </p:cNvPr>
          <p:cNvSpPr txBox="1"/>
          <p:nvPr/>
        </p:nvSpPr>
        <p:spPr>
          <a:xfrm>
            <a:off x="739774" y="4775390"/>
            <a:ext cx="152638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Cell Surface Markers of Interest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BD81D4-DA3C-E52F-AD75-6E312D28C98E}"/>
              </a:ext>
            </a:extLst>
          </p:cNvPr>
          <p:cNvSpPr txBox="1"/>
          <p:nvPr/>
        </p:nvSpPr>
        <p:spPr>
          <a:xfrm>
            <a:off x="2387072" y="3104072"/>
            <a:ext cx="152638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Cell Surface Markers of Interest</a:t>
            </a:r>
          </a:p>
        </p:txBody>
      </p:sp>
    </p:spTree>
    <p:extLst>
      <p:ext uri="{BB962C8B-B14F-4D97-AF65-F5344CB8AC3E}">
        <p14:creationId xmlns:p14="http://schemas.microsoft.com/office/powerpoint/2010/main" val="1388938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ema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163F9B"/>
      </a:accent4>
      <a:accent5>
        <a:srgbClr val="F4D93F"/>
      </a:accent5>
      <a:accent6>
        <a:srgbClr val="0F2F6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82994</TotalTime>
  <Words>1584</Words>
  <Application>Microsoft Office PowerPoint</Application>
  <PresentationFormat>Custom</PresentationFormat>
  <Paragraphs>503</Paragraphs>
  <Slides>22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Matsukawa, Toshihiro (NIH/NCI) [F]</dc:creator>
  <cp:lastModifiedBy>Bertoli, Ryan (NIH/NCI) [F]</cp:lastModifiedBy>
  <cp:revision>777</cp:revision>
  <cp:lastPrinted>2023-06-21T23:12:32Z</cp:lastPrinted>
  <dcterms:created xsi:type="dcterms:W3CDTF">2020-09-05T22:59:21Z</dcterms:created>
  <dcterms:modified xsi:type="dcterms:W3CDTF">2023-07-19T16:35:23Z</dcterms:modified>
</cp:coreProperties>
</file>