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718C3-87FE-40DE-93C3-47726589FA20}" type="datetimeFigureOut">
              <a:rPr lang="et-EE" smtClean="0"/>
              <a:pPr/>
              <a:t>10.08.2020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FC873-4AF2-44C5-AC4B-EE4524514EB5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718C3-87FE-40DE-93C3-47726589FA20}" type="datetimeFigureOut">
              <a:rPr lang="et-EE" smtClean="0"/>
              <a:pPr/>
              <a:t>10.08.2020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FC873-4AF2-44C5-AC4B-EE4524514EB5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718C3-87FE-40DE-93C3-47726589FA20}" type="datetimeFigureOut">
              <a:rPr lang="et-EE" smtClean="0"/>
              <a:pPr/>
              <a:t>10.08.2020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FC873-4AF2-44C5-AC4B-EE4524514EB5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718C3-87FE-40DE-93C3-47726589FA20}" type="datetimeFigureOut">
              <a:rPr lang="et-EE" smtClean="0"/>
              <a:pPr/>
              <a:t>10.08.2020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FC873-4AF2-44C5-AC4B-EE4524514EB5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718C3-87FE-40DE-93C3-47726589FA20}" type="datetimeFigureOut">
              <a:rPr lang="et-EE" smtClean="0"/>
              <a:pPr/>
              <a:t>10.08.2020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FC873-4AF2-44C5-AC4B-EE4524514EB5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718C3-87FE-40DE-93C3-47726589FA20}" type="datetimeFigureOut">
              <a:rPr lang="et-EE" smtClean="0"/>
              <a:pPr/>
              <a:t>10.08.2020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FC873-4AF2-44C5-AC4B-EE4524514EB5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718C3-87FE-40DE-93C3-47726589FA20}" type="datetimeFigureOut">
              <a:rPr lang="et-EE" smtClean="0"/>
              <a:pPr/>
              <a:t>10.08.2020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FC873-4AF2-44C5-AC4B-EE4524514EB5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718C3-87FE-40DE-93C3-47726589FA20}" type="datetimeFigureOut">
              <a:rPr lang="et-EE" smtClean="0"/>
              <a:pPr/>
              <a:t>10.08.2020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FC873-4AF2-44C5-AC4B-EE4524514EB5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718C3-87FE-40DE-93C3-47726589FA20}" type="datetimeFigureOut">
              <a:rPr lang="et-EE" smtClean="0"/>
              <a:pPr/>
              <a:t>10.08.2020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FC873-4AF2-44C5-AC4B-EE4524514EB5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718C3-87FE-40DE-93C3-47726589FA20}" type="datetimeFigureOut">
              <a:rPr lang="et-EE" smtClean="0"/>
              <a:pPr/>
              <a:t>10.08.2020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FC873-4AF2-44C5-AC4B-EE4524514EB5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718C3-87FE-40DE-93C3-47726589FA20}" type="datetimeFigureOut">
              <a:rPr lang="et-EE" smtClean="0"/>
              <a:pPr/>
              <a:t>10.08.2020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FC873-4AF2-44C5-AC4B-EE4524514EB5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718C3-87FE-40DE-93C3-47726589FA20}" type="datetimeFigureOut">
              <a:rPr lang="et-EE" smtClean="0"/>
              <a:pPr/>
              <a:t>10.08.2020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FC873-4AF2-44C5-AC4B-EE4524514EB5}" type="slidenum">
              <a:rPr lang="et-EE" smtClean="0"/>
              <a:pPr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71604" y="3286125"/>
              <a:ext cx="2844703" cy="2857520"/>
            </a:xfrm>
            <a:prstGeom prst="rect">
              <a:avLst/>
            </a:prstGeom>
            <a:ln>
              <a:solidFill>
                <a:srgbClr val="FFC000"/>
              </a:solidFill>
            </a:ln>
          </p:spPr>
        </p:pic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r="31343"/>
            <a:stretch>
              <a:fillRect/>
            </a:stretch>
          </p:blipFill>
          <p:spPr bwMode="auto">
            <a:xfrm>
              <a:off x="1571604" y="0"/>
              <a:ext cx="2844703" cy="3107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14876" y="3286124"/>
              <a:ext cx="4229934" cy="2857520"/>
            </a:xfrm>
            <a:prstGeom prst="rect">
              <a:avLst/>
            </a:prstGeom>
            <a:noFill/>
            <a:ln w="9525">
              <a:solidFill>
                <a:srgbClr val="FFC000"/>
              </a:solidFill>
              <a:miter lim="800000"/>
              <a:headEnd/>
              <a:tailEnd/>
            </a:ln>
            <a:effectLst/>
          </p:spPr>
        </p:pic>
        <p:cxnSp>
          <p:nvCxnSpPr>
            <p:cNvPr id="43" name="Straight Arrow Connector 42"/>
            <p:cNvCxnSpPr>
              <a:endCxn id="1027" idx="1"/>
            </p:cNvCxnSpPr>
            <p:nvPr/>
          </p:nvCxnSpPr>
          <p:spPr>
            <a:xfrm>
              <a:off x="4429124" y="4714884"/>
              <a:ext cx="285752" cy="1588"/>
            </a:xfrm>
            <a:prstGeom prst="straightConnector1">
              <a:avLst/>
            </a:prstGeom>
            <a:ln>
              <a:solidFill>
                <a:srgbClr val="FFC0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2143108" y="2714620"/>
              <a:ext cx="21806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t-EE" sz="2000" b="1" dirty="0" smtClean="0">
                  <a:solidFill>
                    <a:schemeClr val="bg1">
                      <a:lumMod val="95000"/>
                    </a:schemeClr>
                  </a:solidFill>
                  <a:latin typeface="Arial Black" pitchFamily="34" charset="0"/>
                  <a:cs typeface="Arial" pitchFamily="34" charset="0"/>
                </a:rPr>
                <a:t>H</a:t>
              </a:r>
              <a:r>
                <a:rPr lang="en-US" sz="2000" b="1" dirty="0" err="1" smtClean="0">
                  <a:solidFill>
                    <a:schemeClr val="bg1">
                      <a:lumMod val="95000"/>
                    </a:schemeClr>
                  </a:solidFill>
                  <a:latin typeface="Arial Black" pitchFamily="34" charset="0"/>
                  <a:cs typeface="Arial" pitchFamily="34" charset="0"/>
                </a:rPr>
                <a:t>umic</a:t>
              </a:r>
              <a:r>
                <a:rPr lang="et-EE" sz="2000" b="1" dirty="0" smtClean="0">
                  <a:solidFill>
                    <a:schemeClr val="bg1">
                      <a:lumMod val="95000"/>
                    </a:schemeClr>
                  </a:solidFill>
                  <a:latin typeface="Arial Black" pitchFamily="34" charset="0"/>
                  <a:cs typeface="Arial" pitchFamily="34" charset="0"/>
                </a:rPr>
                <a:t> lake</a:t>
              </a:r>
              <a:r>
                <a:rPr 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Arial Black" pitchFamily="34" charset="0"/>
                  <a:cs typeface="Arial" pitchFamily="34" charset="0"/>
                </a:rPr>
                <a:t>s </a:t>
              </a:r>
              <a:endParaRPr lang="et-EE" sz="2000" b="1" dirty="0">
                <a:solidFill>
                  <a:schemeClr val="bg1">
                    <a:lumMod val="95000"/>
                  </a:schemeClr>
                </a:solidFill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57224" y="6211669"/>
              <a:ext cx="36433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 pitchFamily="34" charset="0"/>
                  <a:cs typeface="Arial" pitchFamily="34" charset="0"/>
                </a:rPr>
                <a:t>Whole eye RNA-</a:t>
              </a:r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seq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and targeted </a:t>
              </a:r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metabarcoding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analysis</a:t>
              </a:r>
              <a:endParaRPr lang="et-EE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464354" y="6211669"/>
              <a:ext cx="46796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 err="1" smtClean="0">
                  <a:latin typeface="Arial" pitchFamily="34" charset="0"/>
                  <a:cs typeface="Arial" pitchFamily="34" charset="0"/>
                </a:rPr>
                <a:t>Tylodephys</a:t>
              </a:r>
              <a:r>
                <a:rPr lang="en-US" i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i="1" dirty="0" err="1" smtClean="0">
                  <a:latin typeface="Arial" pitchFamily="34" charset="0"/>
                  <a:cs typeface="Arial" pitchFamily="34" charset="0"/>
                </a:rPr>
                <a:t>clavata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(</a:t>
              </a:r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Diplostomidae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) </a:t>
              </a:r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haplotype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diversity in clear-water lakes</a:t>
              </a:r>
              <a:endParaRPr lang="et-EE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57356" y="857232"/>
              <a:ext cx="2571767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Brown water </a:t>
              </a:r>
              <a:r>
                <a:rPr lang="en-US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colour</a:t>
              </a:r>
              <a:endPara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r"/>
              <a:r>
                <a:rPr lang="et-E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Low pH</a:t>
              </a:r>
            </a:p>
            <a:p>
              <a:pPr algn="r"/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Scarce u</a:t>
              </a:r>
              <a:r>
                <a:rPr lang="et-E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nderwater vegetation</a:t>
              </a:r>
            </a:p>
            <a:p>
              <a:pPr algn="r"/>
              <a:r>
                <a:rPr lang="et-E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Snails absent</a:t>
              </a:r>
            </a:p>
            <a:p>
              <a:pPr algn="r"/>
              <a:r>
                <a:rPr lang="en-US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Diplostomidae</a:t>
              </a:r>
              <a:r>
                <a:rPr lang="et-E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absent</a:t>
              </a:r>
              <a:endPara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151"/>
            <a:stretch/>
          </p:blipFill>
          <p:spPr>
            <a:xfrm flipH="1">
              <a:off x="12881" y="2217866"/>
              <a:ext cx="2488069" cy="2420949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606703" y="2428868"/>
              <a:ext cx="1063673" cy="942191"/>
            </a:xfrm>
            <a:prstGeom prst="ellipse">
              <a:avLst/>
            </a:prstGeom>
            <a:noFill/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cxnSp>
          <p:nvCxnSpPr>
            <p:cNvPr id="22" name="Shape 38"/>
            <p:cNvCxnSpPr/>
            <p:nvPr/>
          </p:nvCxnSpPr>
          <p:spPr>
            <a:xfrm rot="16200000" flipH="1">
              <a:off x="678141" y="3871125"/>
              <a:ext cx="1357322" cy="357190"/>
            </a:xfrm>
            <a:prstGeom prst="bentConnector2">
              <a:avLst/>
            </a:prstGeom>
            <a:ln>
              <a:solidFill>
                <a:srgbClr val="FFC0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5" name="Rectangle 4"/>
            <p:cNvSpPr/>
            <p:nvPr/>
          </p:nvSpPr>
          <p:spPr>
            <a:xfrm>
              <a:off x="0" y="1214422"/>
              <a:ext cx="150016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cs typeface="Arial" pitchFamily="34" charset="0"/>
                </a:rPr>
                <a:t>Eurasian perch (</a:t>
              </a:r>
              <a:r>
                <a:rPr lang="en-US" sz="2000" i="1" dirty="0" err="1">
                  <a:cs typeface="Arial" pitchFamily="34" charset="0"/>
                </a:rPr>
                <a:t>Perca</a:t>
              </a:r>
              <a:r>
                <a:rPr lang="en-US" sz="2000" i="1" dirty="0">
                  <a:cs typeface="Arial" pitchFamily="34" charset="0"/>
                </a:rPr>
                <a:t> </a:t>
              </a:r>
              <a:r>
                <a:rPr lang="en-US" sz="2000" i="1" dirty="0" err="1">
                  <a:cs typeface="Arial" pitchFamily="34" charset="0"/>
                </a:rPr>
                <a:t>fluviatilis</a:t>
              </a:r>
              <a:r>
                <a:rPr lang="en-US" sz="2000" dirty="0">
                  <a:cs typeface="Arial" pitchFamily="34" charset="0"/>
                </a:rPr>
                <a:t>) </a:t>
              </a:r>
              <a:endParaRPr lang="en-GB" sz="2000" dirty="0"/>
            </a:p>
          </p:txBody>
        </p:sp>
        <p:pic>
          <p:nvPicPr>
            <p:cNvPr id="1028" name="Picture 4" descr="Äntu sinijärv.jpg"/>
            <p:cNvPicPr>
              <a:picLocks noChangeAspect="1" noChangeArrowheads="1"/>
            </p:cNvPicPr>
            <p:nvPr/>
          </p:nvPicPr>
          <p:blipFill>
            <a:blip r:embed="rId6">
              <a:lum bright="-10000" contrast="-20000"/>
            </a:blip>
            <a:srcRect/>
            <a:stretch>
              <a:fillRect/>
            </a:stretch>
          </p:blipFill>
          <p:spPr bwMode="auto">
            <a:xfrm>
              <a:off x="4714876" y="0"/>
              <a:ext cx="4214842" cy="3107553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6357950" y="2714620"/>
              <a:ext cx="27196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t-EE" sz="2000" b="1" dirty="0" smtClean="0">
                  <a:solidFill>
                    <a:schemeClr val="bg1"/>
                  </a:solidFill>
                  <a:latin typeface="Arial Black" pitchFamily="34" charset="0"/>
                  <a:cs typeface="Arial" pitchFamily="34" charset="0"/>
                </a:rPr>
                <a:t>C</a:t>
              </a:r>
              <a:r>
                <a:rPr lang="en-US" sz="2000" b="1" dirty="0" err="1" smtClean="0">
                  <a:solidFill>
                    <a:schemeClr val="bg1"/>
                  </a:solidFill>
                  <a:latin typeface="Arial Black" pitchFamily="34" charset="0"/>
                  <a:cs typeface="Arial" pitchFamily="34" charset="0"/>
                </a:rPr>
                <a:t>lear</a:t>
              </a:r>
              <a:r>
                <a:rPr lang="en-US" sz="2000" b="1" dirty="0" smtClean="0">
                  <a:solidFill>
                    <a:schemeClr val="bg1"/>
                  </a:solidFill>
                  <a:latin typeface="Arial Black" pitchFamily="34" charset="0"/>
                  <a:cs typeface="Arial" pitchFamily="34" charset="0"/>
                </a:rPr>
                <a:t>-water lakes</a:t>
              </a:r>
              <a:endParaRPr lang="en-GB" sz="20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084168" y="857232"/>
              <a:ext cx="2786082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Transparent  water </a:t>
              </a:r>
            </a:p>
            <a:p>
              <a:pPr algn="r"/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Neutral-high</a:t>
              </a:r>
              <a:r>
                <a:rPr lang="et-E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pH</a:t>
              </a:r>
              <a:endPara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r"/>
              <a:r>
                <a:rPr lang="et-E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Abundant</a:t>
              </a:r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t-E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underwater vegetation</a:t>
              </a:r>
            </a:p>
            <a:p>
              <a:pPr algn="r"/>
              <a:r>
                <a:rPr lang="et-E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Snails present </a:t>
              </a:r>
            </a:p>
            <a:p>
              <a:pPr algn="r"/>
              <a:r>
                <a:rPr lang="en-US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Diplostomidae</a:t>
              </a:r>
              <a:r>
                <a:rPr lang="et-E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present</a:t>
              </a:r>
              <a:endPara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54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Kristina Noreikiene</dc:creator>
  <cp:lastModifiedBy>user</cp:lastModifiedBy>
  <cp:revision>17</cp:revision>
  <dcterms:created xsi:type="dcterms:W3CDTF">2020-05-25T07:17:34Z</dcterms:created>
  <dcterms:modified xsi:type="dcterms:W3CDTF">2020-08-10T12:17:39Z</dcterms:modified>
</cp:coreProperties>
</file>