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6DC0"/>
    <a:srgbClr val="004277"/>
    <a:srgbClr val="AA0065"/>
    <a:srgbClr val="0092F7"/>
    <a:srgbClr val="65AA00"/>
    <a:srgbClr val="00437A"/>
    <a:srgbClr val="0066B5"/>
    <a:srgbClr val="00447B"/>
    <a:srgbClr val="00447A"/>
    <a:srgbClr val="0045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52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6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085675"/>
            <a:ext cx="12192000" cy="530689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ight Triangle 7"/>
          <p:cNvSpPr/>
          <p:nvPr userDrawn="1"/>
        </p:nvSpPr>
        <p:spPr>
          <a:xfrm rot="18900000">
            <a:off x="141777" y="753445"/>
            <a:ext cx="405236" cy="385056"/>
          </a:xfrm>
          <a:prstGeom prst="rtTriangle">
            <a:avLst/>
          </a:prstGeom>
          <a:solidFill>
            <a:srgbClr val="0065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9" name="Right Triangle 8"/>
          <p:cNvSpPr/>
          <p:nvPr userDrawn="1"/>
        </p:nvSpPr>
        <p:spPr>
          <a:xfrm rot="18900000">
            <a:off x="140123" y="1281465"/>
            <a:ext cx="394279" cy="394278"/>
          </a:xfrm>
          <a:prstGeom prst="rtTriangle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0" y="0"/>
            <a:ext cx="12192000" cy="1085673"/>
          </a:xfrm>
          <a:prstGeom prst="rect">
            <a:avLst/>
          </a:prstGeom>
          <a:gradFill flip="none" rotWithShape="1">
            <a:gsLst>
              <a:gs pos="0">
                <a:srgbClr val="0065AA">
                  <a:shade val="30000"/>
                  <a:satMod val="115000"/>
                </a:srgbClr>
              </a:gs>
              <a:gs pos="50000">
                <a:srgbClr val="0065AA">
                  <a:shade val="67500"/>
                  <a:satMod val="115000"/>
                </a:srgbClr>
              </a:gs>
              <a:gs pos="100000">
                <a:srgbClr val="0065AA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5576842"/>
            <a:ext cx="7490690" cy="1285854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576843"/>
            <a:ext cx="47028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083882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6" name="Right Triangle 15"/>
          <p:cNvSpPr/>
          <p:nvPr userDrawn="1"/>
        </p:nvSpPr>
        <p:spPr>
          <a:xfrm rot="18900000">
            <a:off x="137739" y="5244782"/>
            <a:ext cx="399045" cy="39904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9694459" y="176810"/>
            <a:ext cx="2349089" cy="747561"/>
            <a:chOff x="2857495" y="1762773"/>
            <a:chExt cx="7219988" cy="2156522"/>
          </a:xfrm>
        </p:grpSpPr>
        <p:sp>
          <p:nvSpPr>
            <p:cNvPr id="18" name="TextBox 17"/>
            <p:cNvSpPr txBox="1"/>
            <p:nvPr/>
          </p:nvSpPr>
          <p:spPr>
            <a:xfrm>
              <a:off x="5167705" y="1762773"/>
              <a:ext cx="4896288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Graphical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647071" y="2409939"/>
              <a:ext cx="4430412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Abstract</a:t>
              </a:r>
            </a:p>
          </p:txBody>
        </p:sp>
        <p:grpSp>
          <p:nvGrpSpPr>
            <p:cNvPr id="20" name="Group 19"/>
            <p:cNvGrpSpPr/>
            <p:nvPr/>
          </p:nvGrpSpPr>
          <p:grpSpPr>
            <a:xfrm rot="1066865">
              <a:off x="3331177" y="2017651"/>
              <a:ext cx="1664058" cy="1723226"/>
              <a:chOff x="3325506" y="2015311"/>
              <a:chExt cx="1664058" cy="1723226"/>
            </a:xfrm>
          </p:grpSpPr>
          <p:sp>
            <p:nvSpPr>
              <p:cNvPr id="22" name="Curved Up Arrow 21"/>
              <p:cNvSpPr/>
              <p:nvPr/>
            </p:nvSpPr>
            <p:spPr>
              <a:xfrm rot="5612676">
                <a:off x="2869267" y="2471550"/>
                <a:ext cx="1723226" cy="810748"/>
              </a:xfrm>
              <a:prstGeom prst="curvedUp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Trapezoid 22"/>
              <p:cNvSpPr/>
              <p:nvPr/>
            </p:nvSpPr>
            <p:spPr>
              <a:xfrm rot="20743483">
                <a:off x="4034300" y="2870714"/>
                <a:ext cx="516517" cy="852351"/>
              </a:xfrm>
              <a:prstGeom prst="trapezoid">
                <a:avLst/>
              </a:prstGeom>
              <a:solidFill>
                <a:srgbClr val="AA0065"/>
              </a:solidFill>
              <a:ln w="28575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Trapezoid 23"/>
              <p:cNvSpPr/>
              <p:nvPr/>
            </p:nvSpPr>
            <p:spPr>
              <a:xfrm rot="18485136">
                <a:off x="4227275" y="2752605"/>
                <a:ext cx="545380" cy="807242"/>
              </a:xfrm>
              <a:prstGeom prst="trapezoid">
                <a:avLst>
                  <a:gd name="adj" fmla="val 26969"/>
                </a:avLst>
              </a:prstGeom>
              <a:solidFill>
                <a:srgbClr val="00B050"/>
              </a:solidFill>
              <a:ln w="28575">
                <a:solidFill>
                  <a:srgbClr val="00427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Trapezoid 24"/>
              <p:cNvSpPr/>
              <p:nvPr/>
            </p:nvSpPr>
            <p:spPr>
              <a:xfrm rot="16200000">
                <a:off x="4313253" y="2492334"/>
                <a:ext cx="545380" cy="807242"/>
              </a:xfrm>
              <a:prstGeom prst="trapezoid">
                <a:avLst/>
              </a:prstGeom>
              <a:solidFill>
                <a:schemeClr val="accent2"/>
              </a:solidFill>
              <a:ln w="28575">
                <a:solidFill>
                  <a:srgbClr val="00447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Trapezoid 25"/>
              <p:cNvSpPr/>
              <p:nvPr/>
            </p:nvSpPr>
            <p:spPr>
              <a:xfrm rot="14460500">
                <a:off x="4252007" y="2192236"/>
                <a:ext cx="545380" cy="807242"/>
              </a:xfrm>
              <a:prstGeom prst="trapezoid">
                <a:avLst/>
              </a:prstGeom>
              <a:solidFill>
                <a:srgbClr val="0092F7"/>
              </a:solidFill>
              <a:ln w="25400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Trapezoid 26"/>
              <p:cNvSpPr/>
              <p:nvPr/>
            </p:nvSpPr>
            <p:spPr>
              <a:xfrm rot="12209348">
                <a:off x="4054992" y="2029218"/>
                <a:ext cx="532285" cy="762409"/>
              </a:xfrm>
              <a:prstGeom prst="trapezoid">
                <a:avLst>
                  <a:gd name="adj" fmla="val 33206"/>
                </a:avLst>
              </a:prstGeom>
              <a:solidFill>
                <a:srgbClr val="9966FF"/>
              </a:solidFill>
              <a:ln w="28575">
                <a:solidFill>
                  <a:srgbClr val="0044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3884157" y="2595857"/>
                <a:ext cx="536234" cy="550844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8575">
                <a:solidFill>
                  <a:srgbClr val="00457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" name="Double Brace 20"/>
            <p:cNvSpPr/>
            <p:nvPr/>
          </p:nvSpPr>
          <p:spPr>
            <a:xfrm>
              <a:off x="2857495" y="2112886"/>
              <a:ext cx="2510703" cy="1536932"/>
            </a:xfrm>
            <a:prstGeom prst="bracePair">
              <a:avLst>
                <a:gd name="adj" fmla="val 11432"/>
              </a:avLst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BA06-560F-4272-BD1D-D3D251BC0A82}" type="datetimeFigureOut">
              <a:rPr lang="en-GB" smtClean="0"/>
              <a:t>22/06/2023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113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22/06/2023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1219200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US" sz="2400" b="1" dirty="0">
                <a:solidFill>
                  <a:schemeClr val="bg1"/>
                </a:solidFill>
              </a:rPr>
              <a:t>Can childhood white coat hypertension affect left ventricular mass?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0183" y="1039285"/>
            <a:ext cx="105362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HYPOTHESIS</a:t>
            </a:r>
            <a:r>
              <a:rPr lang="en-GB" dirty="0">
                <a:solidFill>
                  <a:schemeClr val="bg1"/>
                </a:solidFill>
              </a:rPr>
              <a:t>: The aim of this study is to investigate whether children with White Coat Hypertension (WCH) have evidence of left ventricular geometrical changes in both obese and non-obese populations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73448" y="1758951"/>
            <a:ext cx="1150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79856" y="558747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err="1">
                <a:solidFill>
                  <a:schemeClr val="bg1"/>
                </a:solidFill>
                <a:latin typeface="+mj-lt"/>
              </a:rPr>
              <a:t>Hacihamdioglu</a:t>
            </a:r>
            <a:r>
              <a:rPr lang="en-GB" sz="2000" b="1" dirty="0">
                <a:solidFill>
                  <a:schemeClr val="bg1"/>
                </a:solidFill>
                <a:latin typeface="+mj-lt"/>
              </a:rPr>
              <a:t> et al. 2023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3448" y="5719172"/>
            <a:ext cx="7141846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US" sz="1600" b="1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WCH can cause LV geometric changes and can be considered a pre-hypertensive intermediate state. The target-organ damage can manifest in WCH patients, especially those who are obese, or who have non-dipping BP patterns or family history</a:t>
            </a:r>
            <a:r>
              <a:rPr lang="tr-TR" sz="1600" b="1" dirty="0">
                <a:solidFill>
                  <a:schemeClr val="bg1"/>
                </a:solidFill>
                <a:effectLst/>
              </a:rPr>
              <a:t> </a:t>
            </a:r>
            <a:endParaRPr lang="en-GB" sz="1600" b="1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Rectangle 19">
            <a:extLst>
              <a:ext uri="{FF2B5EF4-FFF2-40B4-BE49-F238E27FC236}">
                <a16:creationId xmlns:a16="http://schemas.microsoft.com/office/drawing/2014/main" id="{39E01CCD-A914-5D57-D637-C9B5C76C7A6B}"/>
              </a:ext>
            </a:extLst>
          </p:cNvPr>
          <p:cNvSpPr/>
          <p:nvPr/>
        </p:nvSpPr>
        <p:spPr>
          <a:xfrm>
            <a:off x="254643" y="3203301"/>
            <a:ext cx="1507794" cy="291686"/>
          </a:xfrm>
          <a:prstGeom prst="rect">
            <a:avLst/>
          </a:prstGeom>
          <a:solidFill>
            <a:srgbClr val="296DC0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Obese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2A73513-A9A5-BA54-9392-56FEC595E637}"/>
              </a:ext>
            </a:extLst>
          </p:cNvPr>
          <p:cNvSpPr/>
          <p:nvPr/>
        </p:nvSpPr>
        <p:spPr>
          <a:xfrm>
            <a:off x="254642" y="4625262"/>
            <a:ext cx="1507794" cy="293984"/>
          </a:xfrm>
          <a:prstGeom prst="rect">
            <a:avLst/>
          </a:prstGeom>
          <a:solidFill>
            <a:srgbClr val="65AA00"/>
          </a:solidFill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Non-obese</a:t>
            </a:r>
          </a:p>
        </p:txBody>
      </p:sp>
      <p:cxnSp>
        <p:nvCxnSpPr>
          <p:cNvPr id="5" name="Straight Arrow Connector 9">
            <a:extLst>
              <a:ext uri="{FF2B5EF4-FFF2-40B4-BE49-F238E27FC236}">
                <a16:creationId xmlns:a16="http://schemas.microsoft.com/office/drawing/2014/main" id="{11B36834-F4D9-AE87-5369-4391D6D0019C}"/>
              </a:ext>
            </a:extLst>
          </p:cNvPr>
          <p:cNvCxnSpPr/>
          <p:nvPr/>
        </p:nvCxnSpPr>
        <p:spPr>
          <a:xfrm>
            <a:off x="1982297" y="4849841"/>
            <a:ext cx="715833" cy="0"/>
          </a:xfrm>
          <a:prstGeom prst="straightConnector1">
            <a:avLst/>
          </a:prstGeom>
          <a:ln w="31750">
            <a:solidFill>
              <a:srgbClr val="65AA0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17">
            <a:extLst>
              <a:ext uri="{FF2B5EF4-FFF2-40B4-BE49-F238E27FC236}">
                <a16:creationId xmlns:a16="http://schemas.microsoft.com/office/drawing/2014/main" id="{F78AA29A-84C7-44C3-02ED-637F4FC495BA}"/>
              </a:ext>
            </a:extLst>
          </p:cNvPr>
          <p:cNvCxnSpPr/>
          <p:nvPr/>
        </p:nvCxnSpPr>
        <p:spPr>
          <a:xfrm>
            <a:off x="1989225" y="3399851"/>
            <a:ext cx="715833" cy="0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34">
            <a:extLst>
              <a:ext uri="{FF2B5EF4-FFF2-40B4-BE49-F238E27FC236}">
                <a16:creationId xmlns:a16="http://schemas.microsoft.com/office/drawing/2014/main" id="{BEB33A54-D7B4-0253-7108-D3601441746F}"/>
              </a:ext>
            </a:extLst>
          </p:cNvPr>
          <p:cNvCxnSpPr/>
          <p:nvPr/>
        </p:nvCxnSpPr>
        <p:spPr>
          <a:xfrm>
            <a:off x="1982294" y="5049079"/>
            <a:ext cx="563430" cy="464781"/>
          </a:xfrm>
          <a:prstGeom prst="straightConnector1">
            <a:avLst/>
          </a:prstGeom>
          <a:ln w="31750">
            <a:solidFill>
              <a:srgbClr val="65AA0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36">
            <a:extLst>
              <a:ext uri="{FF2B5EF4-FFF2-40B4-BE49-F238E27FC236}">
                <a16:creationId xmlns:a16="http://schemas.microsoft.com/office/drawing/2014/main" id="{FDA097A6-7811-2C03-1305-7A32EB9276C7}"/>
              </a:ext>
            </a:extLst>
          </p:cNvPr>
          <p:cNvCxnSpPr/>
          <p:nvPr/>
        </p:nvCxnSpPr>
        <p:spPr>
          <a:xfrm flipV="1">
            <a:off x="1996830" y="4263226"/>
            <a:ext cx="537173" cy="386036"/>
          </a:xfrm>
          <a:prstGeom prst="straightConnector1">
            <a:avLst/>
          </a:prstGeom>
          <a:ln w="31750">
            <a:solidFill>
              <a:srgbClr val="65AA0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44">
            <a:extLst>
              <a:ext uri="{FF2B5EF4-FFF2-40B4-BE49-F238E27FC236}">
                <a16:creationId xmlns:a16="http://schemas.microsoft.com/office/drawing/2014/main" id="{A5995BE2-7F7D-BF7C-AC57-1976BE849F4A}"/>
              </a:ext>
            </a:extLst>
          </p:cNvPr>
          <p:cNvCxnSpPr/>
          <p:nvPr/>
        </p:nvCxnSpPr>
        <p:spPr>
          <a:xfrm flipV="1">
            <a:off x="1989224" y="2716053"/>
            <a:ext cx="628373" cy="468037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46">
            <a:extLst>
              <a:ext uri="{FF2B5EF4-FFF2-40B4-BE49-F238E27FC236}">
                <a16:creationId xmlns:a16="http://schemas.microsoft.com/office/drawing/2014/main" id="{85A76545-C874-776D-A7E7-8CDDF1E62013}"/>
              </a:ext>
            </a:extLst>
          </p:cNvPr>
          <p:cNvCxnSpPr/>
          <p:nvPr/>
        </p:nvCxnSpPr>
        <p:spPr>
          <a:xfrm>
            <a:off x="2003760" y="3639715"/>
            <a:ext cx="613837" cy="461154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39">
            <a:extLst>
              <a:ext uri="{FF2B5EF4-FFF2-40B4-BE49-F238E27FC236}">
                <a16:creationId xmlns:a16="http://schemas.microsoft.com/office/drawing/2014/main" id="{6484E544-E172-47B4-E2D2-4448422553A5}"/>
              </a:ext>
            </a:extLst>
          </p:cNvPr>
          <p:cNvSpPr/>
          <p:nvPr/>
        </p:nvSpPr>
        <p:spPr>
          <a:xfrm>
            <a:off x="2789500" y="5308011"/>
            <a:ext cx="1895918" cy="254738"/>
          </a:xfrm>
          <a:prstGeom prst="rect">
            <a:avLst/>
          </a:prstGeom>
          <a:noFill/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rgbClr val="65AA00"/>
                </a:solidFill>
              </a:rPr>
              <a:t>Control/non-obese n=89</a:t>
            </a:r>
          </a:p>
        </p:txBody>
      </p:sp>
      <p:sp>
        <p:nvSpPr>
          <p:cNvPr id="12" name="Rectangle 48">
            <a:extLst>
              <a:ext uri="{FF2B5EF4-FFF2-40B4-BE49-F238E27FC236}">
                <a16:creationId xmlns:a16="http://schemas.microsoft.com/office/drawing/2014/main" id="{5A90F2E7-8DA3-27BB-AFF1-80F7ACAC6834}"/>
              </a:ext>
            </a:extLst>
          </p:cNvPr>
          <p:cNvSpPr/>
          <p:nvPr/>
        </p:nvSpPr>
        <p:spPr>
          <a:xfrm>
            <a:off x="2789499" y="2670696"/>
            <a:ext cx="2164465" cy="297324"/>
          </a:xfrm>
          <a:prstGeom prst="rect">
            <a:avLst/>
          </a:prstGeom>
          <a:noFill/>
          <a:ln w="41275">
            <a:solidFill>
              <a:srgbClr val="296D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 err="1">
                <a:solidFill>
                  <a:srgbClr val="296DC0"/>
                </a:solidFill>
              </a:rPr>
              <a:t>Hypertensive</a:t>
            </a:r>
            <a:r>
              <a:rPr lang="tr-TR" sz="1200" b="1" dirty="0">
                <a:solidFill>
                  <a:srgbClr val="296DC0"/>
                </a:solidFill>
              </a:rPr>
              <a:t> (HT/</a:t>
            </a:r>
            <a:r>
              <a:rPr lang="tr-TR" sz="1200" b="1" dirty="0" err="1">
                <a:solidFill>
                  <a:srgbClr val="296DC0"/>
                </a:solidFill>
              </a:rPr>
              <a:t>Obese</a:t>
            </a:r>
            <a:r>
              <a:rPr lang="tr-TR" sz="1200" b="1" dirty="0">
                <a:solidFill>
                  <a:srgbClr val="296DC0"/>
                </a:solidFill>
              </a:rPr>
              <a:t>) n=94</a:t>
            </a:r>
          </a:p>
        </p:txBody>
      </p:sp>
      <p:sp>
        <p:nvSpPr>
          <p:cNvPr id="13" name="Rectangle 48">
            <a:extLst>
              <a:ext uri="{FF2B5EF4-FFF2-40B4-BE49-F238E27FC236}">
                <a16:creationId xmlns:a16="http://schemas.microsoft.com/office/drawing/2014/main" id="{2013EB9B-B942-68B7-A9DE-FF48189C8833}"/>
              </a:ext>
            </a:extLst>
          </p:cNvPr>
          <p:cNvSpPr/>
          <p:nvPr/>
        </p:nvSpPr>
        <p:spPr>
          <a:xfrm>
            <a:off x="2789500" y="3207785"/>
            <a:ext cx="1895918" cy="297324"/>
          </a:xfrm>
          <a:prstGeom prst="rect">
            <a:avLst/>
          </a:prstGeom>
          <a:noFill/>
          <a:ln w="41275">
            <a:solidFill>
              <a:srgbClr val="296D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>
                <a:solidFill>
                  <a:srgbClr val="296DC0"/>
                </a:solidFill>
              </a:rPr>
              <a:t>WCH/</a:t>
            </a:r>
            <a:r>
              <a:rPr lang="tr-TR" sz="1200" b="1" dirty="0" err="1">
                <a:solidFill>
                  <a:srgbClr val="296DC0"/>
                </a:solidFill>
              </a:rPr>
              <a:t>Obese</a:t>
            </a:r>
            <a:r>
              <a:rPr lang="tr-TR" sz="1200" b="1" dirty="0">
                <a:solidFill>
                  <a:srgbClr val="296DC0"/>
                </a:solidFill>
              </a:rPr>
              <a:t>) n=41</a:t>
            </a:r>
          </a:p>
        </p:txBody>
      </p:sp>
      <p:sp>
        <p:nvSpPr>
          <p:cNvPr id="14" name="Rectangle 48">
            <a:extLst>
              <a:ext uri="{FF2B5EF4-FFF2-40B4-BE49-F238E27FC236}">
                <a16:creationId xmlns:a16="http://schemas.microsoft.com/office/drawing/2014/main" id="{82A3C1EB-4EF9-6FA0-40A3-921ED7A24383}"/>
              </a:ext>
            </a:extLst>
          </p:cNvPr>
          <p:cNvSpPr/>
          <p:nvPr/>
        </p:nvSpPr>
        <p:spPr>
          <a:xfrm>
            <a:off x="2789500" y="3753383"/>
            <a:ext cx="1895918" cy="297324"/>
          </a:xfrm>
          <a:prstGeom prst="rect">
            <a:avLst/>
          </a:prstGeom>
          <a:noFill/>
          <a:ln w="41275">
            <a:solidFill>
              <a:srgbClr val="296D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>
                <a:solidFill>
                  <a:srgbClr val="296DC0"/>
                </a:solidFill>
              </a:rPr>
              <a:t>Control/</a:t>
            </a:r>
            <a:r>
              <a:rPr lang="tr-TR" sz="1200" b="1" dirty="0" err="1">
                <a:solidFill>
                  <a:srgbClr val="296DC0"/>
                </a:solidFill>
              </a:rPr>
              <a:t>Obese</a:t>
            </a:r>
            <a:r>
              <a:rPr lang="tr-TR" sz="1200" b="1" dirty="0">
                <a:solidFill>
                  <a:srgbClr val="296DC0"/>
                </a:solidFill>
              </a:rPr>
              <a:t>) n=33</a:t>
            </a:r>
          </a:p>
        </p:txBody>
      </p:sp>
      <p:sp>
        <p:nvSpPr>
          <p:cNvPr id="15" name="Rectangle 39">
            <a:extLst>
              <a:ext uri="{FF2B5EF4-FFF2-40B4-BE49-F238E27FC236}">
                <a16:creationId xmlns:a16="http://schemas.microsoft.com/office/drawing/2014/main" id="{49E2A747-654F-A13B-E5A3-00F4D5E43E59}"/>
              </a:ext>
            </a:extLst>
          </p:cNvPr>
          <p:cNvSpPr/>
          <p:nvPr/>
        </p:nvSpPr>
        <p:spPr>
          <a:xfrm>
            <a:off x="2768397" y="4246759"/>
            <a:ext cx="1895918" cy="254738"/>
          </a:xfrm>
          <a:prstGeom prst="rect">
            <a:avLst/>
          </a:prstGeom>
          <a:noFill/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rgbClr val="65AA00"/>
                </a:solidFill>
              </a:rPr>
              <a:t>HT/non-obese n=57</a:t>
            </a:r>
          </a:p>
        </p:txBody>
      </p:sp>
      <p:sp>
        <p:nvSpPr>
          <p:cNvPr id="16" name="Rectangle 39">
            <a:extLst>
              <a:ext uri="{FF2B5EF4-FFF2-40B4-BE49-F238E27FC236}">
                <a16:creationId xmlns:a16="http://schemas.microsoft.com/office/drawing/2014/main" id="{8C119E0A-8A4E-43B0-0C76-B6F96AC5D506}"/>
              </a:ext>
            </a:extLst>
          </p:cNvPr>
          <p:cNvSpPr/>
          <p:nvPr/>
        </p:nvSpPr>
        <p:spPr>
          <a:xfrm>
            <a:off x="2768397" y="4754123"/>
            <a:ext cx="1895918" cy="254738"/>
          </a:xfrm>
          <a:prstGeom prst="rect">
            <a:avLst/>
          </a:prstGeom>
          <a:noFill/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rgbClr val="65AA00"/>
                </a:solidFill>
              </a:rPr>
              <a:t>WCH/non-obese n=45</a:t>
            </a:r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D747B724-E25B-CA1D-08C9-7EF7B920A0AD}"/>
              </a:ext>
            </a:extLst>
          </p:cNvPr>
          <p:cNvSpPr/>
          <p:nvPr/>
        </p:nvSpPr>
        <p:spPr>
          <a:xfrm>
            <a:off x="5448316" y="2170252"/>
            <a:ext cx="2038862" cy="392330"/>
          </a:xfrm>
          <a:prstGeom prst="rect">
            <a:avLst/>
          </a:prstGeom>
          <a:solidFill>
            <a:srgbClr val="00385E"/>
          </a:solidFill>
          <a:ln w="41275">
            <a:solidFill>
              <a:srgbClr val="00385E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LV geometrical changes 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(</a:t>
            </a:r>
            <a:r>
              <a:rPr lang="en-US" sz="1400" b="1" dirty="0" err="1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cLVH</a:t>
            </a:r>
            <a:r>
              <a:rPr lang="tr-TR" sz="1400" b="1" dirty="0">
                <a:solidFill>
                  <a:schemeClr val="bg1"/>
                </a:solidFill>
                <a:effectLst/>
              </a:rPr>
              <a:t> , </a:t>
            </a:r>
            <a:r>
              <a:rPr lang="tr-TR" sz="1400" b="1" dirty="0" err="1">
                <a:solidFill>
                  <a:schemeClr val="bg1"/>
                </a:solidFill>
                <a:effectLst/>
              </a:rPr>
              <a:t>eLVH</a:t>
            </a:r>
            <a:r>
              <a:rPr lang="tr-TR" sz="1400" b="1" dirty="0">
                <a:solidFill>
                  <a:schemeClr val="bg1"/>
                </a:solidFill>
                <a:effectLst/>
              </a:rPr>
              <a:t>, CG</a:t>
            </a:r>
            <a:r>
              <a:rPr lang="tr-TR" sz="1400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18" name="Rectangle 3">
            <a:extLst>
              <a:ext uri="{FF2B5EF4-FFF2-40B4-BE49-F238E27FC236}">
                <a16:creationId xmlns:a16="http://schemas.microsoft.com/office/drawing/2014/main" id="{CC90EED6-E1F7-D3EF-EBA4-CF49648C63C9}"/>
              </a:ext>
            </a:extLst>
          </p:cNvPr>
          <p:cNvSpPr/>
          <p:nvPr/>
        </p:nvSpPr>
        <p:spPr>
          <a:xfrm>
            <a:off x="8090798" y="2164307"/>
            <a:ext cx="671238" cy="404221"/>
          </a:xfrm>
          <a:prstGeom prst="rect">
            <a:avLst/>
          </a:prstGeom>
          <a:solidFill>
            <a:srgbClr val="00385E"/>
          </a:solidFill>
          <a:ln w="41275">
            <a:solidFill>
              <a:srgbClr val="00385E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p</a:t>
            </a:r>
            <a:endParaRPr lang="tr-TR" sz="1400" b="1" dirty="0">
              <a:solidFill>
                <a:schemeClr val="bg1"/>
              </a:solidFill>
            </a:endParaRPr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E54496D0-6D56-3885-2DFB-5B00B9148245}"/>
              </a:ext>
            </a:extLst>
          </p:cNvPr>
          <p:cNvSpPr/>
          <p:nvPr/>
        </p:nvSpPr>
        <p:spPr>
          <a:xfrm>
            <a:off x="9479876" y="2162773"/>
            <a:ext cx="2038862" cy="392330"/>
          </a:xfrm>
          <a:prstGeom prst="rect">
            <a:avLst/>
          </a:prstGeom>
          <a:solidFill>
            <a:srgbClr val="00385E"/>
          </a:solidFill>
          <a:ln w="41275">
            <a:solidFill>
              <a:srgbClr val="00385E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Linear-by-linear association </a:t>
            </a:r>
            <a:endParaRPr lang="tr-TR" sz="1400" b="1" dirty="0">
              <a:solidFill>
                <a:schemeClr val="bg1"/>
              </a:solidFill>
            </a:endParaRPr>
          </a:p>
        </p:txBody>
      </p:sp>
      <p:sp>
        <p:nvSpPr>
          <p:cNvPr id="20" name="Rectangle 48">
            <a:extLst>
              <a:ext uri="{FF2B5EF4-FFF2-40B4-BE49-F238E27FC236}">
                <a16:creationId xmlns:a16="http://schemas.microsoft.com/office/drawing/2014/main" id="{28A19380-96EB-3D60-F8FE-5A344BFE3D5F}"/>
              </a:ext>
            </a:extLst>
          </p:cNvPr>
          <p:cNvSpPr/>
          <p:nvPr/>
        </p:nvSpPr>
        <p:spPr>
          <a:xfrm>
            <a:off x="5926415" y="2682509"/>
            <a:ext cx="1034008" cy="297324"/>
          </a:xfrm>
          <a:prstGeom prst="rect">
            <a:avLst/>
          </a:prstGeom>
          <a:noFill/>
          <a:ln w="41275">
            <a:solidFill>
              <a:srgbClr val="296D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>
                <a:solidFill>
                  <a:srgbClr val="296DC0"/>
                </a:solidFill>
              </a:rPr>
              <a:t>36.2%</a:t>
            </a:r>
          </a:p>
        </p:txBody>
      </p:sp>
      <p:sp>
        <p:nvSpPr>
          <p:cNvPr id="21" name="Rectangle 48">
            <a:extLst>
              <a:ext uri="{FF2B5EF4-FFF2-40B4-BE49-F238E27FC236}">
                <a16:creationId xmlns:a16="http://schemas.microsoft.com/office/drawing/2014/main" id="{E4295AC4-B00A-57E0-AF55-A6D3233A874A}"/>
              </a:ext>
            </a:extLst>
          </p:cNvPr>
          <p:cNvSpPr/>
          <p:nvPr/>
        </p:nvSpPr>
        <p:spPr>
          <a:xfrm>
            <a:off x="5926415" y="3184090"/>
            <a:ext cx="1034008" cy="297324"/>
          </a:xfrm>
          <a:prstGeom prst="rect">
            <a:avLst/>
          </a:prstGeom>
          <a:noFill/>
          <a:ln w="41275">
            <a:solidFill>
              <a:srgbClr val="296D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>
                <a:solidFill>
                  <a:srgbClr val="296DC0"/>
                </a:solidFill>
              </a:rPr>
              <a:t>22%</a:t>
            </a:r>
          </a:p>
        </p:txBody>
      </p:sp>
      <p:sp>
        <p:nvSpPr>
          <p:cNvPr id="22" name="Rectangle 48">
            <a:extLst>
              <a:ext uri="{FF2B5EF4-FFF2-40B4-BE49-F238E27FC236}">
                <a16:creationId xmlns:a16="http://schemas.microsoft.com/office/drawing/2014/main" id="{66E528F6-6C01-1EF8-CD19-C97616F21288}"/>
              </a:ext>
            </a:extLst>
          </p:cNvPr>
          <p:cNvSpPr/>
          <p:nvPr/>
        </p:nvSpPr>
        <p:spPr>
          <a:xfrm>
            <a:off x="5926415" y="3751017"/>
            <a:ext cx="1034008" cy="297324"/>
          </a:xfrm>
          <a:prstGeom prst="rect">
            <a:avLst/>
          </a:prstGeom>
          <a:noFill/>
          <a:ln w="41275">
            <a:solidFill>
              <a:srgbClr val="296D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>
                <a:solidFill>
                  <a:srgbClr val="296DC0"/>
                </a:solidFill>
              </a:rPr>
              <a:t>15%</a:t>
            </a:r>
          </a:p>
        </p:txBody>
      </p:sp>
      <p:sp>
        <p:nvSpPr>
          <p:cNvPr id="23" name="Rectangle 39">
            <a:extLst>
              <a:ext uri="{FF2B5EF4-FFF2-40B4-BE49-F238E27FC236}">
                <a16:creationId xmlns:a16="http://schemas.microsoft.com/office/drawing/2014/main" id="{EAA9D5EF-0444-D536-CFDE-A76A20F7A7C2}"/>
              </a:ext>
            </a:extLst>
          </p:cNvPr>
          <p:cNvSpPr/>
          <p:nvPr/>
        </p:nvSpPr>
        <p:spPr>
          <a:xfrm>
            <a:off x="5926415" y="4250549"/>
            <a:ext cx="1034008" cy="297324"/>
          </a:xfrm>
          <a:prstGeom prst="rect">
            <a:avLst/>
          </a:prstGeom>
          <a:noFill/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rgbClr val="65AA00"/>
                </a:solidFill>
              </a:rPr>
              <a:t>26.3%</a:t>
            </a:r>
          </a:p>
        </p:txBody>
      </p:sp>
      <p:sp>
        <p:nvSpPr>
          <p:cNvPr id="29" name="Rectangle 39">
            <a:extLst>
              <a:ext uri="{FF2B5EF4-FFF2-40B4-BE49-F238E27FC236}">
                <a16:creationId xmlns:a16="http://schemas.microsoft.com/office/drawing/2014/main" id="{68FA1E06-E0D3-DF33-F614-2EB7C7DE894B}"/>
              </a:ext>
            </a:extLst>
          </p:cNvPr>
          <p:cNvSpPr/>
          <p:nvPr/>
        </p:nvSpPr>
        <p:spPr>
          <a:xfrm>
            <a:off x="5926415" y="4725933"/>
            <a:ext cx="1034008" cy="297324"/>
          </a:xfrm>
          <a:prstGeom prst="rect">
            <a:avLst/>
          </a:prstGeom>
          <a:noFill/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>
                <a:solidFill>
                  <a:srgbClr val="65AA00"/>
                </a:solidFill>
              </a:rPr>
              <a:t>11.1%</a:t>
            </a:r>
            <a:endParaRPr lang="en-GB" sz="1200" b="1" dirty="0">
              <a:solidFill>
                <a:srgbClr val="65AA00"/>
              </a:solidFill>
            </a:endParaRPr>
          </a:p>
        </p:txBody>
      </p:sp>
      <p:sp>
        <p:nvSpPr>
          <p:cNvPr id="30" name="Rectangle 39">
            <a:extLst>
              <a:ext uri="{FF2B5EF4-FFF2-40B4-BE49-F238E27FC236}">
                <a16:creationId xmlns:a16="http://schemas.microsoft.com/office/drawing/2014/main" id="{2A235183-D168-1A5D-1ACB-4BD6FA342104}"/>
              </a:ext>
            </a:extLst>
          </p:cNvPr>
          <p:cNvSpPr/>
          <p:nvPr/>
        </p:nvSpPr>
        <p:spPr>
          <a:xfrm>
            <a:off x="5926415" y="5259080"/>
            <a:ext cx="1034008" cy="297324"/>
          </a:xfrm>
          <a:prstGeom prst="rect">
            <a:avLst/>
          </a:prstGeom>
          <a:noFill/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rgbClr val="65AA00"/>
                </a:solidFill>
              </a:rPr>
              <a:t>1%</a:t>
            </a:r>
          </a:p>
        </p:txBody>
      </p:sp>
      <p:cxnSp>
        <p:nvCxnSpPr>
          <p:cNvPr id="31" name="Straight Arrow Connector 17">
            <a:extLst>
              <a:ext uri="{FF2B5EF4-FFF2-40B4-BE49-F238E27FC236}">
                <a16:creationId xmlns:a16="http://schemas.microsoft.com/office/drawing/2014/main" id="{52547F41-CE89-5477-1363-AFC6ADA259A4}"/>
              </a:ext>
            </a:extLst>
          </p:cNvPr>
          <p:cNvCxnSpPr/>
          <p:nvPr/>
        </p:nvCxnSpPr>
        <p:spPr>
          <a:xfrm>
            <a:off x="5090399" y="2819358"/>
            <a:ext cx="715833" cy="0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17">
            <a:extLst>
              <a:ext uri="{FF2B5EF4-FFF2-40B4-BE49-F238E27FC236}">
                <a16:creationId xmlns:a16="http://schemas.microsoft.com/office/drawing/2014/main" id="{6D5B811C-7DFC-4F8F-9C07-8DF0EA11C139}"/>
              </a:ext>
            </a:extLst>
          </p:cNvPr>
          <p:cNvCxnSpPr/>
          <p:nvPr/>
        </p:nvCxnSpPr>
        <p:spPr>
          <a:xfrm>
            <a:off x="5090399" y="3318242"/>
            <a:ext cx="715833" cy="0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17">
            <a:extLst>
              <a:ext uri="{FF2B5EF4-FFF2-40B4-BE49-F238E27FC236}">
                <a16:creationId xmlns:a16="http://schemas.microsoft.com/office/drawing/2014/main" id="{9C327E6E-E7B5-D8D5-21C8-7E5F29B61266}"/>
              </a:ext>
            </a:extLst>
          </p:cNvPr>
          <p:cNvCxnSpPr/>
          <p:nvPr/>
        </p:nvCxnSpPr>
        <p:spPr>
          <a:xfrm>
            <a:off x="5112115" y="3908318"/>
            <a:ext cx="715833" cy="0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9">
            <a:extLst>
              <a:ext uri="{FF2B5EF4-FFF2-40B4-BE49-F238E27FC236}">
                <a16:creationId xmlns:a16="http://schemas.microsoft.com/office/drawing/2014/main" id="{E8FAF83D-BCE4-E182-F411-8E1B4417D1F4}"/>
              </a:ext>
            </a:extLst>
          </p:cNvPr>
          <p:cNvCxnSpPr/>
          <p:nvPr/>
        </p:nvCxnSpPr>
        <p:spPr>
          <a:xfrm>
            <a:off x="5090398" y="4389614"/>
            <a:ext cx="715833" cy="0"/>
          </a:xfrm>
          <a:prstGeom prst="straightConnector1">
            <a:avLst/>
          </a:prstGeom>
          <a:ln w="31750">
            <a:solidFill>
              <a:srgbClr val="65AA0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9">
            <a:extLst>
              <a:ext uri="{FF2B5EF4-FFF2-40B4-BE49-F238E27FC236}">
                <a16:creationId xmlns:a16="http://schemas.microsoft.com/office/drawing/2014/main" id="{8E423A8A-DCC9-F4AD-7DC0-C6234FEAACF0}"/>
              </a:ext>
            </a:extLst>
          </p:cNvPr>
          <p:cNvCxnSpPr/>
          <p:nvPr/>
        </p:nvCxnSpPr>
        <p:spPr>
          <a:xfrm>
            <a:off x="5112115" y="4854536"/>
            <a:ext cx="715833" cy="0"/>
          </a:xfrm>
          <a:prstGeom prst="straightConnector1">
            <a:avLst/>
          </a:prstGeom>
          <a:ln w="31750">
            <a:solidFill>
              <a:srgbClr val="65AA0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9">
            <a:extLst>
              <a:ext uri="{FF2B5EF4-FFF2-40B4-BE49-F238E27FC236}">
                <a16:creationId xmlns:a16="http://schemas.microsoft.com/office/drawing/2014/main" id="{E5F4DECE-1F3A-D67B-8C76-BB3C95348A14}"/>
              </a:ext>
            </a:extLst>
          </p:cNvPr>
          <p:cNvCxnSpPr/>
          <p:nvPr/>
        </p:nvCxnSpPr>
        <p:spPr>
          <a:xfrm>
            <a:off x="5112114" y="5389331"/>
            <a:ext cx="715833" cy="0"/>
          </a:xfrm>
          <a:prstGeom prst="straightConnector1">
            <a:avLst/>
          </a:prstGeom>
          <a:ln w="31750">
            <a:solidFill>
              <a:srgbClr val="65AA0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48">
            <a:extLst>
              <a:ext uri="{FF2B5EF4-FFF2-40B4-BE49-F238E27FC236}">
                <a16:creationId xmlns:a16="http://schemas.microsoft.com/office/drawing/2014/main" id="{9A7A4B99-9679-4F1C-69C7-AC263A4D5128}"/>
              </a:ext>
            </a:extLst>
          </p:cNvPr>
          <p:cNvSpPr/>
          <p:nvPr/>
        </p:nvSpPr>
        <p:spPr>
          <a:xfrm>
            <a:off x="7953186" y="3184090"/>
            <a:ext cx="1034008" cy="297324"/>
          </a:xfrm>
          <a:prstGeom prst="rect">
            <a:avLst/>
          </a:prstGeom>
          <a:noFill/>
          <a:ln w="41275">
            <a:solidFill>
              <a:srgbClr val="296D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>
                <a:solidFill>
                  <a:srgbClr val="296DC0"/>
                </a:solidFill>
              </a:rPr>
              <a:t>0.04</a:t>
            </a:r>
          </a:p>
        </p:txBody>
      </p:sp>
      <p:sp>
        <p:nvSpPr>
          <p:cNvPr id="39" name="Rectangle 39">
            <a:extLst>
              <a:ext uri="{FF2B5EF4-FFF2-40B4-BE49-F238E27FC236}">
                <a16:creationId xmlns:a16="http://schemas.microsoft.com/office/drawing/2014/main" id="{6E9479FA-E655-6373-DB55-1A392E61D3C4}"/>
              </a:ext>
            </a:extLst>
          </p:cNvPr>
          <p:cNvSpPr/>
          <p:nvPr/>
        </p:nvSpPr>
        <p:spPr>
          <a:xfrm>
            <a:off x="7953186" y="4714346"/>
            <a:ext cx="1034008" cy="297324"/>
          </a:xfrm>
          <a:prstGeom prst="rect">
            <a:avLst/>
          </a:prstGeom>
          <a:noFill/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rgbClr val="65AA00"/>
                </a:solidFill>
              </a:rPr>
              <a:t>0.000</a:t>
            </a:r>
          </a:p>
        </p:txBody>
      </p:sp>
      <p:sp>
        <p:nvSpPr>
          <p:cNvPr id="40" name="Rectangle 48">
            <a:extLst>
              <a:ext uri="{FF2B5EF4-FFF2-40B4-BE49-F238E27FC236}">
                <a16:creationId xmlns:a16="http://schemas.microsoft.com/office/drawing/2014/main" id="{7D6333B1-850D-343D-E557-ED58F7A79B4B}"/>
              </a:ext>
            </a:extLst>
          </p:cNvPr>
          <p:cNvSpPr/>
          <p:nvPr/>
        </p:nvSpPr>
        <p:spPr>
          <a:xfrm>
            <a:off x="10026982" y="3186016"/>
            <a:ext cx="1034008" cy="297324"/>
          </a:xfrm>
          <a:prstGeom prst="rect">
            <a:avLst/>
          </a:prstGeom>
          <a:noFill/>
          <a:ln w="41275">
            <a:solidFill>
              <a:srgbClr val="296D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>
                <a:solidFill>
                  <a:srgbClr val="296DC0"/>
                </a:solidFill>
              </a:rPr>
              <a:t>0.027</a:t>
            </a:r>
          </a:p>
        </p:txBody>
      </p:sp>
      <p:sp>
        <p:nvSpPr>
          <p:cNvPr id="41" name="Rectangle 39">
            <a:extLst>
              <a:ext uri="{FF2B5EF4-FFF2-40B4-BE49-F238E27FC236}">
                <a16:creationId xmlns:a16="http://schemas.microsoft.com/office/drawing/2014/main" id="{0BB4B75A-0974-BE62-150A-B4A5FC3F712D}"/>
              </a:ext>
            </a:extLst>
          </p:cNvPr>
          <p:cNvSpPr/>
          <p:nvPr/>
        </p:nvSpPr>
        <p:spPr>
          <a:xfrm>
            <a:off x="10026982" y="4716272"/>
            <a:ext cx="1034008" cy="297324"/>
          </a:xfrm>
          <a:prstGeom prst="rect">
            <a:avLst/>
          </a:prstGeom>
          <a:noFill/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rgbClr val="65AA00"/>
                </a:solidFill>
              </a:rPr>
              <a:t>0.000</a:t>
            </a:r>
          </a:p>
        </p:txBody>
      </p:sp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3105</TotalTime>
  <Words>164</Words>
  <Application>Microsoft Macintosh PowerPoint</Application>
  <PresentationFormat>Geniş ekran</PresentationFormat>
  <Paragraphs>27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Sunusu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Duygu Ovunc HACIHAMDIOGLU</cp:lastModifiedBy>
  <cp:revision>59</cp:revision>
  <dcterms:created xsi:type="dcterms:W3CDTF">2019-06-13T12:30:18Z</dcterms:created>
  <dcterms:modified xsi:type="dcterms:W3CDTF">2023-06-22T17:48:46Z</dcterms:modified>
</cp:coreProperties>
</file>