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1891" r:id="rId2"/>
    <p:sldId id="1912" r:id="rId3"/>
    <p:sldId id="1915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rschler, L. (RADI)" initials="HL(" lastIdx="18" clrIdx="0">
    <p:extLst>
      <p:ext uri="{19B8F6BF-5375-455C-9EA6-DF929625EA0E}">
        <p15:presenceInfo xmlns:p15="http://schemas.microsoft.com/office/powerpoint/2012/main" userId="S::L.Hirschler@lumc.nl::1b88d5c6-10ed-43ec-86cf-97c638b76051" providerId="AD"/>
      </p:ext>
    </p:extLst>
  </p:cmAuthor>
  <p:cmAuthor id="2" name="Runderkamp, B.A. (Bobby)" initials="RB(" lastIdx="18" clrIdx="1">
    <p:extLst>
      <p:ext uri="{19B8F6BF-5375-455C-9EA6-DF929625EA0E}">
        <p15:presenceInfo xmlns:p15="http://schemas.microsoft.com/office/powerpoint/2012/main" userId="S-1-5-21-2169066342-2480738168-2466311071-2145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85685" autoAdjust="0"/>
  </p:normalViewPr>
  <p:slideViewPr>
    <p:cSldViewPr snapToGrid="0">
      <p:cViewPr varScale="1">
        <p:scale>
          <a:sx n="108" d="100"/>
          <a:sy n="108" d="100"/>
        </p:scale>
        <p:origin x="7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5169F-19AC-4CFD-BBCD-31A5DCB63DEF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0AE03-9158-44FE-9B4F-0A0930D7BA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49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e-Latn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video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High-resolution</a:t>
            </a:r>
            <a:r>
              <a:rPr lang="ie-Lat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whole brain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CSF-signal.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Whole brain CSF-signal measured using the non-motion-sensitized reference scan, shown in one individual.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0AE03-9158-44FE-9B4F-0A0930D7BA0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95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e-Latn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video 2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Animation of CSF-mobility change across driving forces in the subarachnoid space around the circle of Willis.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CSF-mobility change from the mean value over phases (in %) across the cardiac (left), respiration (middle) and random (right) cycles in one representative individual (same data as in Fig. 3, but as a gif).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0AE03-9158-44FE-9B4F-0A0930D7BA0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195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e-Latn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video 3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Animation of CSF-mobility change across driving forces in PVS around penetrating arteries.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CSF-mobility change from the mean value over phases (in %) across the cardiac (left), respiration (middle) and random (right) cycles in one representative individual (same data as in Fig. 4, but as a gif).</a:t>
            </a: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0AE03-9158-44FE-9B4F-0A0930D7BA0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89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9CE5-91B9-4884-82C5-E47388689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4AC1B-6D86-4BD1-A61C-726DB70E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B56C-4A48-4941-99BE-A42395FA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4C0DF-EB6B-4AE8-B508-38F4C6C3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B90CF-07CA-48C2-883B-8CDB8B35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00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4F34-DB4E-4A93-9787-36FFE819B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E017A-EFEE-40B5-A7B4-8FEE855A6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F17FD-8163-4671-8556-49C8468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EF512-1521-419C-9AC4-615379D1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1023D-C821-4159-9BFC-CFC9127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20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96E50D-E514-46CF-8031-595C4254B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F15A9-C26C-4DD1-BF8E-7B3B8AC0A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A5944-B2B3-4ADA-B1F7-953681A6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712-501A-41B4-AE87-EBA5ADC4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8F04B-7B2F-48AE-A5E5-36A61AC0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13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1F6C-2D30-463E-8B6A-CF9D40B7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55B6-263F-49BC-9995-9DC2FD873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7A30A-0585-4B57-A8B3-FBECF562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4B9D3-0B45-496E-9DA3-63AEF748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E1E66-29B1-47CF-8C3F-A2380C55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51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1261-771A-4EFF-A2A7-F68A6AF7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47822-2BEA-4C08-BB7B-97084E525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90361-740A-4DF3-8724-93D8328F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A2C3-EC5B-4046-98EE-AE36A0D6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28225-5EC9-46BB-B2BD-EEE7F53A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19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D8BB-D05B-4C52-9A1F-42F0AD1C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6870-A2B4-4D8E-99DB-02D65E3CB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4C14B-5AA6-41B5-A0A9-1495C0582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31D59-22F4-43C1-A552-7265C1F4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29FEF-EA42-45B3-8927-0AAE8CAA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14341-C6FA-4234-97CC-89946B3B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70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10DB-9FEB-43FA-8EFB-B0938B7C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07C9E-3095-428C-81D3-D5CDE8BEC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94017-3EA8-4CC8-B93D-D8E79354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561F6-C694-450A-8FC8-C0D1035AD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1891D-12F9-45D9-8C2F-EB92E23FE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03131-A08D-437D-B905-7E7F766C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CE958-A0C9-4885-A7A6-D1D5D0EB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7DAB9-026F-4DE4-ABFE-94A6832B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54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B1F7-B7DD-43A6-AD0B-17516BBF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412A7-8F18-42C2-B40C-D6612782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34165-7332-4BA5-8F5E-F90F6A62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20AD9-A21B-41CD-88D8-FF00BF33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A90EC-1C5F-4CC9-B93A-B3A9A10D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11E0D1-FC05-4153-80EF-02AF377B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79F2-C238-4125-8FD4-3E34D629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70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5A21-E44D-441C-9A5B-47254966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8681E-4E53-47FC-87F7-272BA9A63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756DA-A499-40E6-BC9E-3ECDA0877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4D5A1-1428-4A44-B7A4-4971AD01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C2404-FF21-4645-A2C2-9E067646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781E0-C306-4D93-AC5A-C7E1CF70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00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7D8D-F014-4AD7-B50D-81F32759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CDB4B-BE9A-40D2-ABB5-943CD5483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B220D-E4FC-485D-B269-BBE5042D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8C76B-C51E-4A5E-810A-004D4BFB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07F75-9B0D-440B-9084-FC10A075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7F733-35EE-40CA-8F6B-7DF1F9A5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0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D07AB-F973-4ECC-A3DF-56D1D3B2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82BE-5E12-4CBE-BCFE-FFF4B013B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4AA66-B5A3-47DD-9F43-8D09CCE23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FCCC2-B69D-4639-8812-3591BD3D0F73}" type="datetimeFigureOut">
              <a:rPr lang="nl-NL" smtClean="0"/>
              <a:t>17-7-2023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576A-033B-400D-93DC-E089C31EE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FDFA-8A73-493D-B2FB-1376E23D9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CD292-DEDB-4839-8ABB-8050C26041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8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gif"/><Relationship Id="rId5" Type="http://schemas.openxmlformats.org/officeDocument/2006/relationships/image" Target="../media/image3.png"/><Relationship Id="rId10" Type="http://schemas.openxmlformats.org/officeDocument/2006/relationships/image" Target="../media/image12.gif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3748FB8D-6994-4405-9C31-BE0A18773294}"/>
              </a:ext>
            </a:extLst>
          </p:cNvPr>
          <p:cNvSpPr txBox="1"/>
          <p:nvPr/>
        </p:nvSpPr>
        <p:spPr>
          <a:xfrm>
            <a:off x="5637610" y="1432055"/>
            <a:ext cx="153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CSF-signal</a:t>
            </a:r>
            <a:endParaRPr lang="nl-NL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54BED693-46A8-4E42-9E5B-B541EC96B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/>
          <a:stretch/>
        </p:blipFill>
        <p:spPr>
          <a:xfrm>
            <a:off x="1828800" y="1289305"/>
            <a:ext cx="7755068" cy="55746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EBA373-FB22-4D4B-A855-CC71ACB3CF54}"/>
              </a:ext>
            </a:extLst>
          </p:cNvPr>
          <p:cNvSpPr txBox="1">
            <a:spLocks/>
          </p:cNvSpPr>
          <p:nvPr/>
        </p:nvSpPr>
        <p:spPr>
          <a:xfrm>
            <a:off x="459451" y="-118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Calibri" panose="020F0502020204030204" pitchFamily="34" charset="0"/>
              </a:rPr>
              <a:t>Suppl. video 1: High-resolution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CSF-signal in the entire human brain</a:t>
            </a:r>
            <a:endParaRPr lang="nl-NL" sz="2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1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1B41A9-840F-4209-89DA-93CD40D0FA7A}"/>
              </a:ext>
            </a:extLst>
          </p:cNvPr>
          <p:cNvSpPr/>
          <p:nvPr/>
        </p:nvSpPr>
        <p:spPr bwMode="auto">
          <a:xfrm>
            <a:off x="1" y="948960"/>
            <a:ext cx="12191999" cy="5909039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AFFCB-666D-473E-BAC4-C5DA3E8EE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6"/>
          <a:stretch/>
        </p:blipFill>
        <p:spPr>
          <a:xfrm>
            <a:off x="778800" y="6275546"/>
            <a:ext cx="10794076" cy="1714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63AD03-C2FA-4597-AEA3-B7DFE97841F2}"/>
              </a:ext>
            </a:extLst>
          </p:cNvPr>
          <p:cNvGrpSpPr/>
          <p:nvPr/>
        </p:nvGrpSpPr>
        <p:grpSpPr>
          <a:xfrm>
            <a:off x="569240" y="6435793"/>
            <a:ext cx="11236332" cy="300082"/>
            <a:chOff x="6958796" y="6181793"/>
            <a:chExt cx="4395032" cy="300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AF2D1F-5141-432D-90D1-0726A5477FC0}"/>
                </a:ext>
              </a:extLst>
            </p:cNvPr>
            <p:cNvSpPr txBox="1"/>
            <p:nvPr/>
          </p:nvSpPr>
          <p:spPr>
            <a:xfrm>
              <a:off x="6958796" y="6181793"/>
              <a:ext cx="2102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EFAE09-382D-480D-84EF-425180A6F678}"/>
                </a:ext>
              </a:extLst>
            </p:cNvPr>
            <p:cNvSpPr txBox="1"/>
            <p:nvPr/>
          </p:nvSpPr>
          <p:spPr>
            <a:xfrm>
              <a:off x="11177970" y="6181793"/>
              <a:ext cx="17585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69CEDF-BB07-4421-9EE1-ADB7A2099E0F}"/>
                </a:ext>
              </a:extLst>
            </p:cNvPr>
            <p:cNvSpPr txBox="1"/>
            <p:nvPr/>
          </p:nvSpPr>
          <p:spPr>
            <a:xfrm>
              <a:off x="7040764" y="6181793"/>
              <a:ext cx="42220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CSF-mobility change (%)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D306FBE-304A-40B6-87BF-14FA91D0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25" y="991629"/>
            <a:ext cx="2567307" cy="58857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55D1296-4A9B-4858-AC41-87EB5B66B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93" y="948960"/>
            <a:ext cx="2718655" cy="667051"/>
          </a:xfrm>
          <a:prstGeom prst="rect">
            <a:avLst/>
          </a:prstGeom>
        </p:spPr>
      </p:pic>
      <p:pic>
        <p:nvPicPr>
          <p:cNvPr id="17" name="Graphic 16" descr="Dice with solid fill">
            <a:extLst>
              <a:ext uri="{FF2B5EF4-FFF2-40B4-BE49-F238E27FC236}">
                <a16:creationId xmlns:a16="http://schemas.microsoft.com/office/drawing/2014/main" id="{BEA99BB8-1659-40AF-A250-66A912363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86456">
            <a:off x="9323332" y="737193"/>
            <a:ext cx="1148898" cy="114889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213FC5C-F474-4DE2-8BE7-66AEE173E963}"/>
              </a:ext>
            </a:extLst>
          </p:cNvPr>
          <p:cNvSpPr txBox="1">
            <a:spLocks/>
          </p:cNvSpPr>
          <p:nvPr/>
        </p:nvSpPr>
        <p:spPr>
          <a:xfrm>
            <a:off x="459450" y="-118737"/>
            <a:ext cx="11934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Calibri" panose="020F0502020204030204" pitchFamily="34" charset="0"/>
              </a:rPr>
              <a:t>Suppl. </a:t>
            </a:r>
            <a:r>
              <a:rPr lang="ie-Latn-001" sz="1800" b="1" dirty="0">
                <a:latin typeface="Calibri" panose="020F0502020204030204" pitchFamily="34" charset="0"/>
              </a:rPr>
              <a:t>v</a:t>
            </a:r>
            <a:r>
              <a:rPr lang="en-US" sz="1800" b="1" dirty="0" err="1">
                <a:latin typeface="Calibri" panose="020F0502020204030204" pitchFamily="34" charset="0"/>
              </a:rPr>
              <a:t>ideo</a:t>
            </a:r>
            <a:r>
              <a:rPr lang="ie-Latn-001" sz="1800" b="1" dirty="0">
                <a:latin typeface="Calibri" panose="020F0502020204030204" pitchFamily="34" charset="0"/>
              </a:rPr>
              <a:t> 2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Animation of 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CSF-mobility change across driving forces in the subarachnoid space around the circle of Willis </a:t>
            </a:r>
            <a:endParaRPr lang="nl-NL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6CDD99A-BA21-44BE-902C-00813CA7A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3" y="1718673"/>
            <a:ext cx="3333750" cy="447675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153DA58-5432-4BDA-8300-0FE77F191C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70" y="1718673"/>
            <a:ext cx="3238500" cy="447675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59A32FB-AF0E-453E-A415-559532DC91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06" y="1718673"/>
            <a:ext cx="3333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EBF332-3624-43DE-9C28-837A8BBA0F90}"/>
              </a:ext>
            </a:extLst>
          </p:cNvPr>
          <p:cNvSpPr/>
          <p:nvPr/>
        </p:nvSpPr>
        <p:spPr bwMode="auto">
          <a:xfrm>
            <a:off x="1" y="1533525"/>
            <a:ext cx="12191999" cy="4816475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0854414-BC26-4A95-B5CF-08DCBBAB3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6"/>
          <a:stretch/>
        </p:blipFill>
        <p:spPr>
          <a:xfrm>
            <a:off x="2732954" y="5524500"/>
            <a:ext cx="8992319" cy="191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9C3D61-8996-4E22-AB78-CC8F7398D84F}"/>
              </a:ext>
            </a:extLst>
          </p:cNvPr>
          <p:cNvGrpSpPr/>
          <p:nvPr/>
        </p:nvGrpSpPr>
        <p:grpSpPr>
          <a:xfrm>
            <a:off x="2549060" y="5711893"/>
            <a:ext cx="9423896" cy="300082"/>
            <a:chOff x="7228094" y="6181793"/>
            <a:chExt cx="3686105" cy="30008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9596E9-0A1C-4589-920E-67AE91C2FEE0}"/>
                </a:ext>
              </a:extLst>
            </p:cNvPr>
            <p:cNvSpPr txBox="1"/>
            <p:nvPr/>
          </p:nvSpPr>
          <p:spPr>
            <a:xfrm>
              <a:off x="7228094" y="6181793"/>
              <a:ext cx="30978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7E36F2-5106-4E73-9F0B-E9FC09F4891B}"/>
                </a:ext>
              </a:extLst>
            </p:cNvPr>
            <p:cNvSpPr txBox="1"/>
            <p:nvPr/>
          </p:nvSpPr>
          <p:spPr>
            <a:xfrm>
              <a:off x="10738341" y="6181793"/>
              <a:ext cx="17585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38753D-FC74-4421-BE43-9CDE2B8D56A8}"/>
                </a:ext>
              </a:extLst>
            </p:cNvPr>
            <p:cNvSpPr txBox="1"/>
            <p:nvPr/>
          </p:nvSpPr>
          <p:spPr>
            <a:xfrm>
              <a:off x="7341288" y="6181793"/>
              <a:ext cx="347603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CSF-mobility change (%)</a:t>
              </a:r>
              <a:endParaRPr kumimoji="0" lang="nl-NL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CAF0C9F8-7C91-4307-924C-F9BF1FEA6886}"/>
              </a:ext>
            </a:extLst>
          </p:cNvPr>
          <p:cNvSpPr txBox="1">
            <a:spLocks/>
          </p:cNvSpPr>
          <p:nvPr/>
        </p:nvSpPr>
        <p:spPr>
          <a:xfrm>
            <a:off x="459451" y="-118737"/>
            <a:ext cx="11265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Calibri" panose="020F0502020204030204" pitchFamily="34" charset="0"/>
              </a:rPr>
              <a:t>Suppl. video </a:t>
            </a:r>
            <a:r>
              <a:rPr lang="ie-Latn-001" sz="1800" b="1" dirty="0">
                <a:latin typeface="Calibri" panose="020F0502020204030204" pitchFamily="34" charset="0"/>
              </a:rPr>
              <a:t>3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Animation of </a:t>
            </a:r>
            <a:r>
              <a:rPr lang="en-U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CSF-mobility change across driving forces in PVS</a:t>
            </a:r>
            <a:r>
              <a:rPr lang="ie-Latn-001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nl-N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penetrating</a:t>
            </a:r>
            <a:r>
              <a:rPr lang="nl-N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arteries</a:t>
            </a:r>
            <a:endParaRPr lang="nl-NL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7" descr="A picture containing dark&#10;&#10;Description automatically generated">
            <a:extLst>
              <a:ext uri="{FF2B5EF4-FFF2-40B4-BE49-F238E27FC236}">
                <a16:creationId xmlns:a16="http://schemas.microsoft.com/office/drawing/2014/main" id="{59F135BF-9734-46EB-9750-13BA4E131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t="2361" r="25179" b="6868"/>
          <a:stretch/>
        </p:blipFill>
        <p:spPr>
          <a:xfrm>
            <a:off x="158269" y="1952394"/>
            <a:ext cx="2306235" cy="285462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C558F8D-EA18-4A54-9A90-A7FC89C3905F}"/>
              </a:ext>
            </a:extLst>
          </p:cNvPr>
          <p:cNvSpPr/>
          <p:nvPr/>
        </p:nvSpPr>
        <p:spPr>
          <a:xfrm>
            <a:off x="738414" y="4038925"/>
            <a:ext cx="486655" cy="32575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7BBA7E74-2AE7-4765-8E70-6746CFEE1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88" y="2063596"/>
            <a:ext cx="2567307" cy="58857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4BC485E-27D7-458B-A946-30EB5686A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75" y="2020927"/>
            <a:ext cx="2718655" cy="667051"/>
          </a:xfrm>
          <a:prstGeom prst="rect">
            <a:avLst/>
          </a:prstGeom>
        </p:spPr>
      </p:pic>
      <p:pic>
        <p:nvPicPr>
          <p:cNvPr id="36" name="Graphic 35" descr="Dice with solid fill">
            <a:extLst>
              <a:ext uri="{FF2B5EF4-FFF2-40B4-BE49-F238E27FC236}">
                <a16:creationId xmlns:a16="http://schemas.microsoft.com/office/drawing/2014/main" id="{A0D17F55-4FFF-4458-BD07-E149B4394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486456">
            <a:off x="10004515" y="1809160"/>
            <a:ext cx="1148898" cy="1148898"/>
          </a:xfrm>
          <a:prstGeom prst="rect">
            <a:avLst/>
          </a:prstGeom>
        </p:spPr>
      </p:pic>
      <p:pic>
        <p:nvPicPr>
          <p:cNvPr id="20" name="Picture 19" descr="A picture containing ctenophore, night sky&#10;&#10;Description automatically generated">
            <a:extLst>
              <a:ext uri="{FF2B5EF4-FFF2-40B4-BE49-F238E27FC236}">
                <a16:creationId xmlns:a16="http://schemas.microsoft.com/office/drawing/2014/main" id="{E619D7E0-BB41-4A96-8252-9CEA3F12F2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2" t="29969" r="38394" b="30492"/>
          <a:stretch/>
        </p:blipFill>
        <p:spPr>
          <a:xfrm>
            <a:off x="300360" y="4931683"/>
            <a:ext cx="1364889" cy="11562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3B31E4-6B84-4A43-B553-FD3FB3820D18}"/>
              </a:ext>
            </a:extLst>
          </p:cNvPr>
          <p:cNvCxnSpPr>
            <a:cxnSpLocks/>
          </p:cNvCxnSpPr>
          <p:nvPr/>
        </p:nvCxnSpPr>
        <p:spPr>
          <a:xfrm flipV="1">
            <a:off x="254697" y="4364682"/>
            <a:ext cx="483717" cy="531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627578F-8C7C-40C2-AB45-9C6E1D96CF2B}"/>
              </a:ext>
            </a:extLst>
          </p:cNvPr>
          <p:cNvSpPr/>
          <p:nvPr/>
        </p:nvSpPr>
        <p:spPr>
          <a:xfrm>
            <a:off x="249270" y="4896262"/>
            <a:ext cx="1475265" cy="12279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 w="28575">
                <a:solidFill>
                  <a:schemeClr val="tx1"/>
                </a:solidFill>
              </a:ln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BDA4E6-4321-4FF1-B3C6-117192C83AC1}"/>
              </a:ext>
            </a:extLst>
          </p:cNvPr>
          <p:cNvCxnSpPr>
            <a:cxnSpLocks/>
          </p:cNvCxnSpPr>
          <p:nvPr/>
        </p:nvCxnSpPr>
        <p:spPr>
          <a:xfrm flipH="1" flipV="1">
            <a:off x="1225070" y="4364682"/>
            <a:ext cx="499465" cy="531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29EFB98-EE83-48C4-84BB-6E341A48D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7" y="2722316"/>
            <a:ext cx="3060152" cy="2375044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ACDCB26-5A4F-4AD9-8A7F-EB74EAF196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72" y="2722316"/>
            <a:ext cx="3060152" cy="237504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D9C022B-AD5A-429E-8AFB-1BAB9C3F90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88" y="2722316"/>
            <a:ext cx="3060152" cy="23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158582</TotalTime>
  <Words>220</Words>
  <Application>Microsoft Office PowerPoint</Application>
  <PresentationFormat>Widescreen</PresentationFormat>
  <Paragraphs>16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Hirschler, L. (RADI)</dc:creator>
  <cp:lastModifiedBy>Hirschler, L. (RADI)</cp:lastModifiedBy>
  <cp:revision>176</cp:revision>
  <dcterms:created xsi:type="dcterms:W3CDTF">2021-03-24T12:06:00Z</dcterms:created>
  <dcterms:modified xsi:type="dcterms:W3CDTF">2023-07-17T08:52:59Z</dcterms:modified>
</cp:coreProperties>
</file>