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embeddedFontLst>
    <p:embeddedFont>
      <p:font typeface="Maven Pro" pitchFamily="2" charset="0"/>
      <p:regular r:id="rId9"/>
      <p:bold r:id="rId10"/>
    </p:embeddedFont>
    <p:embeddedFont>
      <p:font typeface="Nunito" pitchFamily="2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 /><Relationship Id="rId13" Type="http://schemas.openxmlformats.org/officeDocument/2006/relationships/font" Target="fonts/font5.fntdata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font" Target="fonts/font4.fntdata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font" Target="fonts/font3.fntdata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font" Target="fonts/font2.fntdata" /><Relationship Id="rId4" Type="http://schemas.openxmlformats.org/officeDocument/2006/relationships/slide" Target="slides/slide3.xml" /><Relationship Id="rId9" Type="http://schemas.openxmlformats.org/officeDocument/2006/relationships/font" Target="fonts/font1.fntdata" /><Relationship Id="rId14" Type="http://schemas.openxmlformats.org/officeDocument/2006/relationships/font" Target="fonts/font6.fntdata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595c16d30b0d304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595c16d30b0d304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bc604e143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bc604e1437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595c16d30b0d304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595c16d30b0d304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227b32b1b54f664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227b32b1b54f664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3227b32b1b54f664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3227b32b1b54f664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3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name="adj1" fmla="val 8244818"/>
                  <a:gd name="adj2" fmla="val 16246175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name="adj1" fmla="val 8801158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name="adj1" fmla="val 1255410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46;p2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2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68" name="Google Shape;268;p11"/>
          <p:cNvSpPr txBox="1">
            <a:spLocks noGrp="1"/>
          </p:cNvSpPr>
          <p:nvPr>
            <p:ph type="title" hasCustomPrompt="1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>
            <a:spLocks noGrp="1"/>
          </p:cNvSpPr>
          <p:nvPr>
            <p:ph type="body" idx="1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0" name="Google Shape;270;p1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2" name="Google Shape;82;p3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3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4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4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5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5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" name="Google Shape;109;p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7"/>
          <p:cNvSpPr txBox="1">
            <a:spLocks noGrp="1"/>
          </p:cNvSpPr>
          <p:nvPr>
            <p:ph type="body" idx="1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5" name="Google Shape;125;p8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10"/>
          <p:cNvSpPr txBox="1">
            <a:spLocks noGrp="1"/>
          </p:cNvSpPr>
          <p:nvPr>
            <p:ph type="body" idx="1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40" name="Google Shape;140;p1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0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0.xml" /><Relationship Id="rId4" Type="http://schemas.openxmlformats.org/officeDocument/2006/relationships/image" Target="../media/image3.jp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10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10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10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>
            <a:spLocks noGrp="1"/>
          </p:cNvSpPr>
          <p:nvPr>
            <p:ph type="ctrTitle"/>
          </p:nvPr>
        </p:nvSpPr>
        <p:spPr>
          <a:xfrm>
            <a:off x="824000" y="1613825"/>
            <a:ext cx="48654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“Mortuus Magister”</a:t>
            </a:r>
            <a:endParaRPr/>
          </a:p>
        </p:txBody>
      </p:sp>
      <p:sp>
        <p:nvSpPr>
          <p:cNvPr id="278" name="Google Shape;278;p13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By - Dissection table 10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1st Year M.B.B.S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Roll no : 181-201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 txBox="1">
            <a:spLocks noGrp="1"/>
          </p:cNvSpPr>
          <p:nvPr>
            <p:ph type="title"/>
          </p:nvPr>
        </p:nvSpPr>
        <p:spPr>
          <a:xfrm>
            <a:off x="543300" y="220400"/>
            <a:ext cx="8267400" cy="8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“The Cadeveric Oath”</a:t>
            </a:r>
            <a:endParaRPr sz="3100"/>
          </a:p>
        </p:txBody>
      </p:sp>
      <p:sp>
        <p:nvSpPr>
          <p:cNvPr id="284" name="Google Shape;284;p14"/>
          <p:cNvSpPr txBox="1">
            <a:spLocks noGrp="1"/>
          </p:cNvSpPr>
          <p:nvPr>
            <p:ph type="body" idx="1"/>
          </p:nvPr>
        </p:nvSpPr>
        <p:spPr>
          <a:xfrm>
            <a:off x="4088425" y="1161425"/>
            <a:ext cx="4830600" cy="127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61950" algn="ctr" rtl="0">
              <a:spcBef>
                <a:spcPts val="0"/>
              </a:spcBef>
              <a:spcAft>
                <a:spcPts val="0"/>
              </a:spcAft>
              <a:buSzPts val="2100"/>
              <a:buChar char="❖"/>
            </a:pPr>
            <a:r>
              <a:rPr lang="en" sz="2100"/>
              <a:t>Cadaveric Oath emphasises on proper handling of cadaver and paying tribute to the soul.               </a:t>
            </a:r>
            <a:endParaRPr sz="2100"/>
          </a:p>
        </p:txBody>
      </p:sp>
      <p:pic>
        <p:nvPicPr>
          <p:cNvPr id="285" name="Google Shape;28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125" y="1521299"/>
            <a:ext cx="3163750" cy="2100925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4"/>
          <p:cNvSpPr txBox="1"/>
          <p:nvPr/>
        </p:nvSpPr>
        <p:spPr>
          <a:xfrm>
            <a:off x="6678250" y="3878375"/>
            <a:ext cx="5973000" cy="6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7" name="Google Shape;287;p14"/>
          <p:cNvSpPr txBox="1"/>
          <p:nvPr/>
        </p:nvSpPr>
        <p:spPr>
          <a:xfrm>
            <a:off x="5309425" y="3598375"/>
            <a:ext cx="5973000" cy="6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8" name="Google Shape;288;p14"/>
          <p:cNvSpPr txBox="1"/>
          <p:nvPr/>
        </p:nvSpPr>
        <p:spPr>
          <a:xfrm>
            <a:off x="4345025" y="2571750"/>
            <a:ext cx="43035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Nunito"/>
              <a:buChar char="❖"/>
            </a:pPr>
            <a:r>
              <a:rPr lang="en" sz="20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It made us feel that we have to work with the Cadaver, not on the Cadaver.</a:t>
            </a:r>
            <a:endParaRPr sz="20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5"/>
          <p:cNvSpPr txBox="1">
            <a:spLocks noGrp="1"/>
          </p:cNvSpPr>
          <p:nvPr>
            <p:ph type="title"/>
          </p:nvPr>
        </p:nvSpPr>
        <p:spPr>
          <a:xfrm>
            <a:off x="1388625" y="153875"/>
            <a:ext cx="6366900" cy="9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00">
                <a:solidFill>
                  <a:srgbClr val="FFFFFF"/>
                </a:solidFill>
              </a:rPr>
              <a:t>First encounter with the</a:t>
            </a:r>
            <a:endParaRPr sz="2400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00">
                <a:solidFill>
                  <a:srgbClr val="FFFFFF"/>
                </a:solidFill>
              </a:rPr>
              <a:t> Cadaver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294" name="Google Shape;294;p15"/>
          <p:cNvSpPr txBox="1">
            <a:spLocks noGrp="1"/>
          </p:cNvSpPr>
          <p:nvPr>
            <p:ph type="body" idx="1"/>
          </p:nvPr>
        </p:nvSpPr>
        <p:spPr>
          <a:xfrm>
            <a:off x="4121400" y="1360500"/>
            <a:ext cx="4451100" cy="79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1018"/>
              <a:buNone/>
            </a:pPr>
            <a:r>
              <a:rPr lang="en" sz="1972"/>
              <a:t>The fear before unveiling The Cadaver.</a:t>
            </a:r>
            <a:endParaRPr sz="1972"/>
          </a:p>
        </p:txBody>
      </p:sp>
      <p:sp>
        <p:nvSpPr>
          <p:cNvPr id="295" name="Google Shape;295;p15"/>
          <p:cNvSpPr txBox="1"/>
          <p:nvPr/>
        </p:nvSpPr>
        <p:spPr>
          <a:xfrm>
            <a:off x="508600" y="3505950"/>
            <a:ext cx="35028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Acceptance of the fact that Cadaver will now be a part of our day to day life.</a:t>
            </a:r>
            <a:endParaRPr sz="18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96" name="Google Shape;296;p15"/>
          <p:cNvPicPr preferRelativeResize="0"/>
          <p:nvPr/>
        </p:nvPicPr>
        <p:blipFill rotWithShape="1">
          <a:blip r:embed="rId3">
            <a:alphaModFix/>
          </a:blip>
          <a:srcRect r="10530" b="11347"/>
          <a:stretch/>
        </p:blipFill>
        <p:spPr>
          <a:xfrm>
            <a:off x="4635325" y="2572477"/>
            <a:ext cx="3823926" cy="2131398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15"/>
          <p:cNvSpPr txBox="1"/>
          <p:nvPr/>
        </p:nvSpPr>
        <p:spPr>
          <a:xfrm>
            <a:off x="2187925" y="2207100"/>
            <a:ext cx="5527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98" name="Google Shape;29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8600" y="1055075"/>
            <a:ext cx="3660624" cy="245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6"/>
          <p:cNvSpPr txBox="1">
            <a:spLocks noGrp="1"/>
          </p:cNvSpPr>
          <p:nvPr>
            <p:ph type="title"/>
          </p:nvPr>
        </p:nvSpPr>
        <p:spPr>
          <a:xfrm>
            <a:off x="1055477" y="311425"/>
            <a:ext cx="7299300" cy="66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/>
              <a:t>Gratitude to the dead</a:t>
            </a:r>
            <a:endParaRPr sz="3900"/>
          </a:p>
        </p:txBody>
      </p:sp>
      <p:sp>
        <p:nvSpPr>
          <p:cNvPr id="304" name="Google Shape;304;p16"/>
          <p:cNvSpPr txBox="1">
            <a:spLocks noGrp="1"/>
          </p:cNvSpPr>
          <p:nvPr>
            <p:ph type="body" idx="1"/>
          </p:nvPr>
        </p:nvSpPr>
        <p:spPr>
          <a:xfrm>
            <a:off x="1055625" y="1406625"/>
            <a:ext cx="3516300" cy="32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500" b="1"/>
              <a:t>We should empathize and give respect to the person gone to eternal rest as once they  too were humans at their best...</a:t>
            </a:r>
            <a:endParaRPr sz="2500" b="1"/>
          </a:p>
        </p:txBody>
      </p:sp>
      <p:pic>
        <p:nvPicPr>
          <p:cNvPr id="305" name="Google Shape;30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6725" y="1622627"/>
            <a:ext cx="3820975" cy="2149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7"/>
          <p:cNvSpPr txBox="1">
            <a:spLocks noGrp="1"/>
          </p:cNvSpPr>
          <p:nvPr>
            <p:ph type="title"/>
          </p:nvPr>
        </p:nvSpPr>
        <p:spPr>
          <a:xfrm>
            <a:off x="825225" y="367800"/>
            <a:ext cx="7596000" cy="80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/>
              <a:t>“NATURE : AN ARCHITECT”</a:t>
            </a:r>
            <a:endParaRPr sz="3900"/>
          </a:p>
        </p:txBody>
      </p:sp>
      <p:sp>
        <p:nvSpPr>
          <p:cNvPr id="311" name="Google Shape;311;p17"/>
          <p:cNvSpPr txBox="1">
            <a:spLocks noGrp="1"/>
          </p:cNvSpPr>
          <p:nvPr>
            <p:ph type="body" idx="1"/>
          </p:nvPr>
        </p:nvSpPr>
        <p:spPr>
          <a:xfrm>
            <a:off x="671458" y="927722"/>
            <a:ext cx="4243800" cy="301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800"/>
              <a:t>The fact that even a human isn’t well equipped and skilled enough to manufacture its own body shows what a great sculptor nature is………….</a:t>
            </a:r>
            <a:endParaRPr sz="1800"/>
          </a:p>
        </p:txBody>
      </p:sp>
      <p:pic>
        <p:nvPicPr>
          <p:cNvPr id="312" name="Google Shape;31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15250" y="1172955"/>
            <a:ext cx="3801924" cy="38181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8"/>
          <p:cNvSpPr txBox="1">
            <a:spLocks noGrp="1"/>
          </p:cNvSpPr>
          <p:nvPr>
            <p:ph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YOU!!</a:t>
            </a:r>
            <a:endParaRPr/>
          </a:p>
        </p:txBody>
      </p:sp>
      <p:sp>
        <p:nvSpPr>
          <p:cNvPr id="318" name="Google Shape;318;p18"/>
          <p:cNvSpPr txBox="1">
            <a:spLocks noGrp="1"/>
          </p:cNvSpPr>
          <p:nvPr>
            <p:ph type="body" idx="1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6</Slides>
  <Notes>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Momentum</vt:lpstr>
      <vt:lpstr>“Mortuus Magister”</vt:lpstr>
      <vt:lpstr>“The Cadeveric Oath”</vt:lpstr>
      <vt:lpstr>First encounter with the  Cadaver</vt:lpstr>
      <vt:lpstr>Gratitude to the dead</vt:lpstr>
      <vt:lpstr>“NATURE : AN ARCHITECT”</vt:lpstr>
      <vt:lpstr>THANK YOU!!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“Mortuus Magister”</dc:title>
  <cp:lastModifiedBy>yashikasharma7702@outlook.com</cp:lastModifiedBy>
  <cp:revision>1</cp:revision>
  <dcterms:modified xsi:type="dcterms:W3CDTF">2021-02-12T16:06:16Z</dcterms:modified>
</cp:coreProperties>
</file>