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7" r:id="rId2"/>
    <p:sldId id="302" r:id="rId3"/>
    <p:sldId id="318" r:id="rId4"/>
    <p:sldId id="314" r:id="rId5"/>
    <p:sldId id="315" r:id="rId6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JAY PANDEY" initials="VP" lastIdx="1" clrIdx="0">
    <p:extLst>
      <p:ext uri="{19B8F6BF-5375-455C-9EA6-DF929625EA0E}">
        <p15:presenceInfo xmlns:p15="http://schemas.microsoft.com/office/powerpoint/2012/main" userId="02ffcf9ff97722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80BC"/>
    <a:srgbClr val="BEBBDA"/>
    <a:srgbClr val="FB8071"/>
    <a:srgbClr val="80B1D2"/>
    <a:srgbClr val="0000FF"/>
    <a:srgbClr val="FCB462"/>
    <a:srgbClr val="C00000"/>
    <a:srgbClr val="0000A0"/>
    <a:srgbClr val="0000A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0" autoAdjust="0"/>
    <p:restoredTop sz="92755" autoAdjust="0"/>
  </p:normalViewPr>
  <p:slideViewPr>
    <p:cSldViewPr snapToGrid="0">
      <p:cViewPr varScale="1">
        <p:scale>
          <a:sx n="55" d="100"/>
          <a:sy n="55" d="100"/>
        </p:scale>
        <p:origin x="1840" y="3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4CA93-8CBD-4BB2-8385-3D7210461D13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22688-3BEB-43F4-9E8A-22A6200ED3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534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Figure S1, 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(a) </a:t>
            </a:r>
            <a:r>
              <a:rPr lang="en-US" altLang="zh-CN" sz="120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Kaplan-Meier analysis of the relationship of BAP31 expression levels and distant-relapse free survival (DRFS) of breast cancer patients in GSE22220. (b) The relationship between BAP31 and other clinicopathological characteristics in breast cancer patients in TCGA datasets and GSE22220. (c) </a:t>
            </a:r>
            <a:r>
              <a:rPr lang="en-US" altLang="zh-CN" sz="1200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qRT</a:t>
            </a:r>
            <a:r>
              <a:rPr lang="en-US" altLang="zh-CN" sz="120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-PCR analysis of BAP31 expression in 2 non-tumorigenic cell lines and 9 cancer cell lines.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922688-3BEB-43F4-9E8A-22A6200ED3D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438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Figure, BAP31 KO decreased invasion capacity of breast cancer cell. 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(a) Western blot analysis of BAP31 levels in MDA-MB-231 and MCF-7 cells with BAP31 Knock-out. </a:t>
            </a:r>
            <a:r>
              <a:rPr lang="zh-CN" altLang="en-US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Cell viabilities of MDA-MB-231 and MCF-7 cells infected with lentivirus plasmids containing BAP31 sgRNA or control sgRNA. (c) Colony formation assay of aforementioned MDA-MB-231 and MCF-7 cells. (d) Quantification of the colony numbers presented as fold changes relative to the control cells. (e-f) Representative pictures of </a:t>
            </a:r>
            <a:r>
              <a:rPr lang="en-US" altLang="zh-CN" sz="1200" b="0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transwell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migration and invasion assays in MDA-MB-231 and MCF-7 cells with knock-out of BAP31. Scale bars, 200μm (e). Results are presented as fold changes relative to the control cells (f). </a:t>
            </a: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922688-3BEB-43F4-9E8A-22A6200ED3D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115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Figure, force expression of BAP31 increased cell viability and colony formation ability of breast cancer cell in low FBS condition. 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(a) Western blot analysis of BAP31 levels in MDA-MB-231 cells with BAP31 overexpression. </a:t>
            </a:r>
            <a:r>
              <a:rPr lang="zh-CN" altLang="en-US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Cell viabilities of MDA-MB-231 infected with lentivirus plasmids containing BAP31 CDS or EGFP. (c) Colony formation assay of aforementioned MDA-MB-231 cells. Quantification of the colony numbers presented as fold changes relative to the control cells. (d)Domains of SERCA2(</a:t>
            </a:r>
            <a:r>
              <a:rPr lang="en-US" altLang="zh-CN" sz="1200" dirty="0" err="1"/>
              <a:t>Monteith</a:t>
            </a:r>
            <a:r>
              <a:rPr lang="en-US" altLang="zh-CN" sz="1200" dirty="0"/>
              <a:t> GR et al. </a:t>
            </a:r>
            <a:r>
              <a:rPr lang="en-US" altLang="zh-CN" sz="1200" i="1" dirty="0"/>
              <a:t>Nat Rev Cancer.</a:t>
            </a:r>
            <a:r>
              <a:rPr lang="en-US" altLang="zh-CN" sz="1200" dirty="0"/>
              <a:t> 2007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).(e)Segments</a:t>
            </a:r>
            <a:r>
              <a:rPr lang="en-US" altLang="zh-CN" sz="1200" b="0" kern="100" baseline="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of SERCA2.</a:t>
            </a:r>
            <a:r>
              <a:rPr lang="en-US" altLang="zh-CN" sz="1200" b="0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(f)Domains</a:t>
            </a:r>
            <a:r>
              <a:rPr lang="en-US" altLang="zh-CN" sz="1200" b="0" kern="100" baseline="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of BAP31(</a:t>
            </a:r>
            <a:r>
              <a:rPr lang="en-US" altLang="zh-CN" sz="1200" dirty="0"/>
              <a:t>Kim WT et al. </a:t>
            </a:r>
            <a:r>
              <a:rPr lang="en-US" altLang="zh-CN" sz="1200" i="1" dirty="0" err="1"/>
              <a:t>Plos</a:t>
            </a:r>
            <a:r>
              <a:rPr lang="en-US" altLang="zh-CN" sz="1200" i="1" dirty="0"/>
              <a:t> One</a:t>
            </a:r>
            <a:r>
              <a:rPr lang="en-US" altLang="zh-CN" sz="1200" dirty="0"/>
              <a:t>. 2015</a:t>
            </a:r>
            <a:r>
              <a:rPr lang="en-US" altLang="zh-CN" sz="1200" b="0" kern="100" baseline="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).(g)Segments of BAP31.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922688-3BEB-43F4-9E8A-22A6200ED3D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090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99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48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30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93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32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71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26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90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57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68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71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A54CE-BC21-4367-B634-D7E19098C0F5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4F50F-602B-4578-8D01-2B8E3ED16F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5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1.png"/><Relationship Id="rId21" Type="http://schemas.microsoft.com/office/2007/relationships/hdphoto" Target="../media/hdphoto7.wdp"/><Relationship Id="rId42" Type="http://schemas.openxmlformats.org/officeDocument/2006/relationships/oleObject" Target="../embeddings/oleObject6.bin"/><Relationship Id="rId47" Type="http://schemas.openxmlformats.org/officeDocument/2006/relationships/image" Target="../media/image31.jpg"/><Relationship Id="rId63" Type="http://schemas.openxmlformats.org/officeDocument/2006/relationships/image" Target="../media/image40.jpg"/><Relationship Id="rId68" Type="http://schemas.openxmlformats.org/officeDocument/2006/relationships/image" Target="../media/image43.png"/><Relationship Id="rId84" Type="http://schemas.openxmlformats.org/officeDocument/2006/relationships/image" Target="../media/image51.png"/><Relationship Id="rId16" Type="http://schemas.openxmlformats.org/officeDocument/2006/relationships/image" Target="../media/image16.png"/><Relationship Id="rId11" Type="http://schemas.microsoft.com/office/2007/relationships/hdphoto" Target="../media/hdphoto2.wdp"/><Relationship Id="rId32" Type="http://schemas.openxmlformats.org/officeDocument/2006/relationships/oleObject" Target="../embeddings/oleObject4.bin"/><Relationship Id="rId37" Type="http://schemas.microsoft.com/office/2007/relationships/hdphoto" Target="../media/hdphoto14.wdp"/><Relationship Id="rId53" Type="http://schemas.microsoft.com/office/2007/relationships/hdphoto" Target="../media/hdphoto17.wdp"/><Relationship Id="rId58" Type="http://schemas.openxmlformats.org/officeDocument/2006/relationships/image" Target="../media/image37.png"/><Relationship Id="rId74" Type="http://schemas.openxmlformats.org/officeDocument/2006/relationships/image" Target="../media/image46.png"/><Relationship Id="rId79" Type="http://schemas.microsoft.com/office/2007/relationships/hdphoto" Target="../media/hdphoto29.wdp"/><Relationship Id="rId5" Type="http://schemas.openxmlformats.org/officeDocument/2006/relationships/image" Target="../media/image11.jpg"/><Relationship Id="rId19" Type="http://schemas.microsoft.com/office/2007/relationships/hdphoto" Target="../media/hdphoto6.wdp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microsoft.com/office/2007/relationships/hdphoto" Target="../media/hdphoto10.wdp"/><Relationship Id="rId30" Type="http://schemas.openxmlformats.org/officeDocument/2006/relationships/image" Target="../media/image23.png"/><Relationship Id="rId35" Type="http://schemas.microsoft.com/office/2007/relationships/hdphoto" Target="../media/hdphoto13.wdp"/><Relationship Id="rId43" Type="http://schemas.openxmlformats.org/officeDocument/2006/relationships/image" Target="../media/image9.emf"/><Relationship Id="rId48" Type="http://schemas.openxmlformats.org/officeDocument/2006/relationships/image" Target="../media/image32.png"/><Relationship Id="rId56" Type="http://schemas.openxmlformats.org/officeDocument/2006/relationships/image" Target="../media/image36.png"/><Relationship Id="rId64" Type="http://schemas.openxmlformats.org/officeDocument/2006/relationships/image" Target="../media/image41.png"/><Relationship Id="rId69" Type="http://schemas.microsoft.com/office/2007/relationships/hdphoto" Target="../media/hdphoto24.wdp"/><Relationship Id="rId77" Type="http://schemas.microsoft.com/office/2007/relationships/hdphoto" Target="../media/hdphoto28.wdp"/><Relationship Id="rId8" Type="http://schemas.openxmlformats.org/officeDocument/2006/relationships/image" Target="../media/image12.png"/><Relationship Id="rId51" Type="http://schemas.microsoft.com/office/2007/relationships/hdphoto" Target="../media/hdphoto16.wdp"/><Relationship Id="rId72" Type="http://schemas.openxmlformats.org/officeDocument/2006/relationships/image" Target="../media/image45.png"/><Relationship Id="rId80" Type="http://schemas.openxmlformats.org/officeDocument/2006/relationships/image" Target="../media/image49.png"/><Relationship Id="rId85" Type="http://schemas.microsoft.com/office/2007/relationships/hdphoto" Target="../media/hdphoto32.wdp"/><Relationship Id="rId3" Type="http://schemas.openxmlformats.org/officeDocument/2006/relationships/notesSlide" Target="../notesSlides/notesSlide2.xml"/><Relationship Id="rId12" Type="http://schemas.openxmlformats.org/officeDocument/2006/relationships/image" Target="../media/image14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7.emf"/><Relationship Id="rId38" Type="http://schemas.openxmlformats.org/officeDocument/2006/relationships/image" Target="../media/image26.png"/><Relationship Id="rId46" Type="http://schemas.openxmlformats.org/officeDocument/2006/relationships/image" Target="../media/image30.jpg"/><Relationship Id="rId59" Type="http://schemas.microsoft.com/office/2007/relationships/hdphoto" Target="../media/hdphoto20.wdp"/><Relationship Id="rId67" Type="http://schemas.microsoft.com/office/2007/relationships/hdphoto" Target="../media/hdphoto23.wdp"/><Relationship Id="rId20" Type="http://schemas.openxmlformats.org/officeDocument/2006/relationships/image" Target="../media/image18.png"/><Relationship Id="rId41" Type="http://schemas.openxmlformats.org/officeDocument/2006/relationships/image" Target="../media/image8.emf"/><Relationship Id="rId54" Type="http://schemas.openxmlformats.org/officeDocument/2006/relationships/image" Target="../media/image35.png"/><Relationship Id="rId62" Type="http://schemas.openxmlformats.org/officeDocument/2006/relationships/image" Target="../media/image39.jpg"/><Relationship Id="rId70" Type="http://schemas.openxmlformats.org/officeDocument/2006/relationships/image" Target="../media/image44.png"/><Relationship Id="rId75" Type="http://schemas.microsoft.com/office/2007/relationships/hdphoto" Target="../media/hdphoto27.wdp"/><Relationship Id="rId83" Type="http://schemas.microsoft.com/office/2007/relationships/hdphoto" Target="../media/hdphoto31.wdp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22.png"/><Relationship Id="rId36" Type="http://schemas.openxmlformats.org/officeDocument/2006/relationships/image" Target="../media/image25.png"/><Relationship Id="rId49" Type="http://schemas.microsoft.com/office/2007/relationships/hdphoto" Target="../media/hdphoto15.wdp"/><Relationship Id="rId57" Type="http://schemas.microsoft.com/office/2007/relationships/hdphoto" Target="../media/hdphoto19.wdp"/><Relationship Id="rId10" Type="http://schemas.openxmlformats.org/officeDocument/2006/relationships/image" Target="../media/image13.png"/><Relationship Id="rId31" Type="http://schemas.microsoft.com/office/2007/relationships/hdphoto" Target="../media/hdphoto12.wdp"/><Relationship Id="rId44" Type="http://schemas.openxmlformats.org/officeDocument/2006/relationships/image" Target="../media/image28.jpg"/><Relationship Id="rId52" Type="http://schemas.openxmlformats.org/officeDocument/2006/relationships/image" Target="../media/image34.png"/><Relationship Id="rId60" Type="http://schemas.openxmlformats.org/officeDocument/2006/relationships/image" Target="../media/image38.png"/><Relationship Id="rId65" Type="http://schemas.microsoft.com/office/2007/relationships/hdphoto" Target="../media/hdphoto22.wdp"/><Relationship Id="rId73" Type="http://schemas.microsoft.com/office/2007/relationships/hdphoto" Target="../media/hdphoto26.wdp"/><Relationship Id="rId78" Type="http://schemas.openxmlformats.org/officeDocument/2006/relationships/image" Target="../media/image48.png"/><Relationship Id="rId81" Type="http://schemas.microsoft.com/office/2007/relationships/hdphoto" Target="../media/hdphoto30.wdp"/><Relationship Id="rId86" Type="http://schemas.openxmlformats.org/officeDocument/2006/relationships/image" Target="../media/image52.png"/><Relationship Id="rId4" Type="http://schemas.openxmlformats.org/officeDocument/2006/relationships/image" Target="../media/image10.jpg"/><Relationship Id="rId9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7.png"/><Relationship Id="rId39" Type="http://schemas.openxmlformats.org/officeDocument/2006/relationships/image" Target="../media/image27.png"/><Relationship Id="rId34" Type="http://schemas.openxmlformats.org/officeDocument/2006/relationships/image" Target="../media/image24.png"/><Relationship Id="rId50" Type="http://schemas.openxmlformats.org/officeDocument/2006/relationships/image" Target="../media/image33.png"/><Relationship Id="rId55" Type="http://schemas.microsoft.com/office/2007/relationships/hdphoto" Target="../media/hdphoto18.wdp"/><Relationship Id="rId76" Type="http://schemas.openxmlformats.org/officeDocument/2006/relationships/image" Target="../media/image47.png"/><Relationship Id="rId7" Type="http://schemas.openxmlformats.org/officeDocument/2006/relationships/image" Target="../media/image6.emf"/><Relationship Id="rId71" Type="http://schemas.microsoft.com/office/2007/relationships/hdphoto" Target="../media/hdphoto25.wdp"/><Relationship Id="rId2" Type="http://schemas.openxmlformats.org/officeDocument/2006/relationships/slideLayout" Target="../slideLayouts/slideLayout2.xml"/><Relationship Id="rId29" Type="http://schemas.microsoft.com/office/2007/relationships/hdphoto" Target="../media/hdphoto11.wdp"/><Relationship Id="rId24" Type="http://schemas.openxmlformats.org/officeDocument/2006/relationships/image" Target="../media/image20.png"/><Relationship Id="rId40" Type="http://schemas.openxmlformats.org/officeDocument/2006/relationships/oleObject" Target="../embeddings/oleObject5.bin"/><Relationship Id="rId45" Type="http://schemas.openxmlformats.org/officeDocument/2006/relationships/image" Target="../media/image29.png"/><Relationship Id="rId66" Type="http://schemas.openxmlformats.org/officeDocument/2006/relationships/image" Target="../media/image42.png"/><Relationship Id="rId87" Type="http://schemas.microsoft.com/office/2007/relationships/hdphoto" Target="../media/hdphoto33.wdp"/><Relationship Id="rId61" Type="http://schemas.microsoft.com/office/2007/relationships/hdphoto" Target="../media/hdphoto21.wdp"/><Relationship Id="rId82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830807" y="7951974"/>
            <a:ext cx="1057627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Luminal subtype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681542" y="7951974"/>
            <a:ext cx="1057627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Basal-like subtype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451484" y="7951974"/>
            <a:ext cx="1057627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Her2(+) subtype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41"/>
          <p:cNvSpPr txBox="1">
            <a:spLocks noChangeArrowheads="1"/>
          </p:cNvSpPr>
          <p:nvPr/>
        </p:nvSpPr>
        <p:spPr bwMode="auto">
          <a:xfrm>
            <a:off x="0" y="0"/>
            <a:ext cx="34195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 (related to Figure 1)</a:t>
            </a:r>
          </a:p>
        </p:txBody>
      </p:sp>
      <p:sp>
        <p:nvSpPr>
          <p:cNvPr id="20" name="Text Box 41"/>
          <p:cNvSpPr txBox="1">
            <a:spLocks noChangeArrowheads="1"/>
          </p:cNvSpPr>
          <p:nvPr/>
        </p:nvSpPr>
        <p:spPr bwMode="auto">
          <a:xfrm>
            <a:off x="334790" y="276999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631984" y="2032304"/>
            <a:ext cx="6912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GSE22220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381375" y="231775"/>
            <a:ext cx="3097213" cy="1908175"/>
            <a:chOff x="3506872" y="489031"/>
            <a:chExt cx="3097213" cy="1908175"/>
          </a:xfrm>
        </p:grpSpPr>
        <p:graphicFrame>
          <p:nvGraphicFramePr>
            <p:cNvPr id="23" name="对象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79465609"/>
                </p:ext>
              </p:extLst>
            </p:nvPr>
          </p:nvGraphicFramePr>
          <p:xfrm>
            <a:off x="3506872" y="489031"/>
            <a:ext cx="3097213" cy="1908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Prism 8" r:id="rId4" imgW="3096447" imgH="1908816" progId="Prism8.Document">
                    <p:embed/>
                  </p:oleObj>
                </mc:Choice>
                <mc:Fallback>
                  <p:oleObj name="Prism 8" r:id="rId4" imgW="3096447" imgH="1908816" progId="Prism8.Document">
                    <p:embed/>
                    <p:pic>
                      <p:nvPicPr>
                        <p:cNvPr id="3" name="对象 2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506872" y="489031"/>
                          <a:ext cx="3097213" cy="1908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" name="组合 23"/>
            <p:cNvGrpSpPr/>
            <p:nvPr/>
          </p:nvGrpSpPr>
          <p:grpSpPr>
            <a:xfrm>
              <a:off x="4174198" y="617483"/>
              <a:ext cx="108000" cy="245874"/>
              <a:chOff x="3605698" y="2586396"/>
              <a:chExt cx="108000" cy="245874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3605698" y="2724270"/>
                <a:ext cx="108000" cy="108000"/>
              </a:xfrm>
              <a:prstGeom prst="rect">
                <a:avLst/>
              </a:prstGeom>
              <a:solidFill>
                <a:srgbClr val="FB807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3605698" y="2586396"/>
                <a:ext cx="108000" cy="108000"/>
              </a:xfrm>
              <a:prstGeom prst="rect">
                <a:avLst/>
              </a:prstGeom>
              <a:solidFill>
                <a:srgbClr val="80B1D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334790" y="1935879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8" name="Text Box 41"/>
          <p:cNvSpPr txBox="1">
            <a:spLocks noChangeArrowheads="1"/>
          </p:cNvSpPr>
          <p:nvPr/>
        </p:nvSpPr>
        <p:spPr bwMode="auto">
          <a:xfrm>
            <a:off x="3075543" y="277569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624270" y="326228"/>
            <a:ext cx="2151236" cy="1646238"/>
            <a:chOff x="1652887" y="5785719"/>
            <a:chExt cx="2151236" cy="1646238"/>
          </a:xfrm>
        </p:grpSpPr>
        <p:graphicFrame>
          <p:nvGraphicFramePr>
            <p:cNvPr id="30" name="对象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81413474"/>
                </p:ext>
              </p:extLst>
            </p:nvPr>
          </p:nvGraphicFramePr>
          <p:xfrm>
            <a:off x="1652887" y="5785719"/>
            <a:ext cx="2014537" cy="1646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1" name="Prism 8" r:id="rId6" imgW="2013879" imgH="1645184" progId="Prism8.Document">
                    <p:embed/>
                  </p:oleObj>
                </mc:Choice>
                <mc:Fallback>
                  <p:oleObj name="Prism 8" r:id="rId6" imgW="2013879" imgH="1645184" progId="Prism8.Document">
                    <p:embed/>
                    <p:pic>
                      <p:nvPicPr>
                        <p:cNvPr id="20" name="对象 19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652887" y="5785719"/>
                          <a:ext cx="2014537" cy="16462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文本框 30"/>
            <p:cNvSpPr txBox="1"/>
            <p:nvPr/>
          </p:nvSpPr>
          <p:spPr>
            <a:xfrm>
              <a:off x="3019077" y="5945504"/>
              <a:ext cx="7667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BAP31</a:t>
              </a: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 High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019077" y="6072276"/>
              <a:ext cx="7667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BAP31</a:t>
              </a: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 Low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3070319" y="6603079"/>
              <a:ext cx="7338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DRFS</a:t>
              </a:r>
            </a:p>
            <a:p>
              <a:pPr algn="ctr"/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(GSE22220)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4" name="表格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37924"/>
              </p:ext>
            </p:extLst>
          </p:nvPr>
        </p:nvGraphicFramePr>
        <p:xfrm>
          <a:off x="394168" y="2247748"/>
          <a:ext cx="3060000" cy="3977595"/>
        </p:xfrm>
        <a:graphic>
          <a:graphicData uri="http://schemas.openxmlformats.org/drawingml/2006/table">
            <a:tbl>
              <a:tblPr/>
              <a:tblGrid>
                <a:gridCol w="1030612">
                  <a:extLst>
                    <a:ext uri="{9D8B030D-6E8A-4147-A177-3AD203B41FA5}">
                      <a16:colId xmlns:a16="http://schemas.microsoft.com/office/drawing/2014/main" val="46251931"/>
                    </a:ext>
                  </a:extLst>
                </a:gridCol>
                <a:gridCol w="499388">
                  <a:extLst>
                    <a:ext uri="{9D8B030D-6E8A-4147-A177-3AD203B41FA5}">
                      <a16:colId xmlns:a16="http://schemas.microsoft.com/office/drawing/2014/main" val="1839596254"/>
                    </a:ext>
                  </a:extLst>
                </a:gridCol>
                <a:gridCol w="765000">
                  <a:extLst>
                    <a:ext uri="{9D8B030D-6E8A-4147-A177-3AD203B41FA5}">
                      <a16:colId xmlns:a16="http://schemas.microsoft.com/office/drawing/2014/main" val="508127184"/>
                    </a:ext>
                  </a:extLst>
                </a:gridCol>
                <a:gridCol w="765000">
                  <a:extLst>
                    <a:ext uri="{9D8B030D-6E8A-4147-A177-3AD203B41FA5}">
                      <a16:colId xmlns:a16="http://schemas.microsoft.com/office/drawing/2014/main" val="136919546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BAP31</a:t>
                      </a:r>
                      <a:r>
                        <a:rPr lang="en-US" sz="800" i="0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(&gt;11.05) n (%)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760656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Tumor Size (mm)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270957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&lt;25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1014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470(46.4)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936269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872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474(54.4)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610495"/>
                  </a:ext>
                </a:extLst>
              </a:tr>
              <a:tr h="161066">
                <a:tc gridSpan="2"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Neoplasm Histologic Grade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794123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360(39.8)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01642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556(60.0)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244889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Tumor Stage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350053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479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195(40.7)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310098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2,3,4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924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487(52.7)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708022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573132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&lt;55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298(48.5)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0.413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6138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1289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652(50.6)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744456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status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399008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1459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662(45.4)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130977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288(64.7)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624847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 status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384660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1009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431(42.7)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302587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519(58.0)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695134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HER2 status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199193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153(64.8)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0669099"/>
                  </a:ext>
                </a:extLst>
              </a:tr>
              <a:tr h="161066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1668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797(47.8)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720305"/>
                  </a:ext>
                </a:extLst>
              </a:tr>
            </a:tbl>
          </a:graphicData>
        </a:graphic>
      </p:graphicFrame>
      <p:sp>
        <p:nvSpPr>
          <p:cNvPr id="35" name="文本框 34"/>
          <p:cNvSpPr txBox="1"/>
          <p:nvPr/>
        </p:nvSpPr>
        <p:spPr>
          <a:xfrm>
            <a:off x="1478464" y="2026365"/>
            <a:ext cx="9220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TCGA datasets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623259"/>
              </p:ext>
            </p:extLst>
          </p:nvPr>
        </p:nvGraphicFramePr>
        <p:xfrm>
          <a:off x="3522908" y="2247337"/>
          <a:ext cx="3060000" cy="3462822"/>
        </p:xfrm>
        <a:graphic>
          <a:graphicData uri="http://schemas.openxmlformats.org/drawingml/2006/table">
            <a:tbl>
              <a:tblPr/>
              <a:tblGrid>
                <a:gridCol w="1007980">
                  <a:extLst>
                    <a:ext uri="{9D8B030D-6E8A-4147-A177-3AD203B41FA5}">
                      <a16:colId xmlns:a16="http://schemas.microsoft.com/office/drawing/2014/main" val="3893699563"/>
                    </a:ext>
                  </a:extLst>
                </a:gridCol>
                <a:gridCol w="549779">
                  <a:extLst>
                    <a:ext uri="{9D8B030D-6E8A-4147-A177-3AD203B41FA5}">
                      <a16:colId xmlns:a16="http://schemas.microsoft.com/office/drawing/2014/main" val="1700216035"/>
                    </a:ext>
                  </a:extLst>
                </a:gridCol>
                <a:gridCol w="747868">
                  <a:extLst>
                    <a:ext uri="{9D8B030D-6E8A-4147-A177-3AD203B41FA5}">
                      <a16:colId xmlns:a16="http://schemas.microsoft.com/office/drawing/2014/main" val="491159426"/>
                    </a:ext>
                  </a:extLst>
                </a:gridCol>
                <a:gridCol w="754373">
                  <a:extLst>
                    <a:ext uri="{9D8B030D-6E8A-4147-A177-3AD203B41FA5}">
                      <a16:colId xmlns:a16="http://schemas.microsoft.com/office/drawing/2014/main" val="6456648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i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BAP31</a:t>
                      </a: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high (&gt;11.22) n (%)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025810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Tumor size(mm)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678329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&lt;25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28(24.3)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641267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43(42.6)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98922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Tumor grade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104678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34(26.6)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311197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29(46.0)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63049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Distant relapse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990882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36(26.9)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766057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35(42.7)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280671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8476224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23(22.3)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565784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48(42.5)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46432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Nodes involved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90572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40(32.0)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0.863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654923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&gt;0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31(34.1)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083979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status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855542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</a:t>
                      </a:r>
                      <a:endParaRPr 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38(28.36)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0.098</a:t>
                      </a:r>
                      <a:endParaRPr lang="zh-CN" altLang="en-US" sz="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047770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</a:t>
                      </a:r>
                      <a:endParaRPr 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33(40.24)</a:t>
                      </a:r>
                      <a:endParaRPr lang="zh-CN" altLang="en-US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" marR="3810" marT="38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041615"/>
                  </a:ext>
                </a:extLst>
              </a:tr>
            </a:tbl>
          </a:graphicData>
        </a:graphic>
      </p:graphicFrame>
      <p:pic>
        <p:nvPicPr>
          <p:cNvPr id="37" name="图片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5851" y="6333141"/>
            <a:ext cx="1858360" cy="16488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156" y="6333141"/>
            <a:ext cx="1821944" cy="16488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701" y="6335502"/>
            <a:ext cx="1837684" cy="1648800"/>
          </a:xfrm>
          <a:prstGeom prst="rect">
            <a:avLst/>
          </a:prstGeom>
        </p:spPr>
      </p:pic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334790" y="6194641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39049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437856" y="5123510"/>
            <a:ext cx="2200656" cy="1506488"/>
            <a:chOff x="467878" y="5098642"/>
            <a:chExt cx="2200656" cy="1506488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878" y="5163426"/>
              <a:ext cx="2200656" cy="1441704"/>
            </a:xfrm>
            <a:prstGeom prst="rect">
              <a:avLst/>
            </a:prstGeom>
          </p:spPr>
        </p:pic>
        <p:grpSp>
          <p:nvGrpSpPr>
            <p:cNvPr id="163" name="组合 162"/>
            <p:cNvGrpSpPr/>
            <p:nvPr/>
          </p:nvGrpSpPr>
          <p:grpSpPr>
            <a:xfrm>
              <a:off x="736880" y="5098642"/>
              <a:ext cx="1727336" cy="216462"/>
              <a:chOff x="5605933" y="436929"/>
              <a:chExt cx="1727336" cy="216462"/>
            </a:xfrm>
          </p:grpSpPr>
          <p:sp>
            <p:nvSpPr>
              <p:cNvPr id="164" name="文本框 163"/>
              <p:cNvSpPr txBox="1"/>
              <p:nvPr/>
            </p:nvSpPr>
            <p:spPr>
              <a:xfrm>
                <a:off x="6622712" y="436929"/>
                <a:ext cx="71055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shBAP31-2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文本框 164"/>
              <p:cNvSpPr txBox="1"/>
              <p:nvPr/>
            </p:nvSpPr>
            <p:spPr>
              <a:xfrm>
                <a:off x="5994648" y="437947"/>
                <a:ext cx="7524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shBAP31-1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矩形 165"/>
              <p:cNvSpPr/>
              <p:nvPr/>
            </p:nvSpPr>
            <p:spPr>
              <a:xfrm>
                <a:off x="5605933" y="512891"/>
                <a:ext cx="72000" cy="72000"/>
              </a:xfrm>
              <a:prstGeom prst="rect">
                <a:avLst/>
              </a:prstGeom>
              <a:solidFill>
                <a:srgbClr val="80B1D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7" name="矩形 166"/>
              <p:cNvSpPr/>
              <p:nvPr/>
            </p:nvSpPr>
            <p:spPr>
              <a:xfrm>
                <a:off x="5995046" y="513618"/>
                <a:ext cx="72000" cy="72000"/>
              </a:xfrm>
              <a:prstGeom prst="rect">
                <a:avLst/>
              </a:prstGeom>
              <a:solidFill>
                <a:srgbClr val="FB807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文本框 167"/>
              <p:cNvSpPr txBox="1"/>
              <p:nvPr/>
            </p:nvSpPr>
            <p:spPr>
              <a:xfrm>
                <a:off x="5606628" y="437735"/>
                <a:ext cx="4510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shCtrl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矩形 168"/>
              <p:cNvSpPr/>
              <p:nvPr/>
            </p:nvSpPr>
            <p:spPr>
              <a:xfrm>
                <a:off x="6621848" y="514089"/>
                <a:ext cx="72000" cy="72000"/>
              </a:xfrm>
              <a:prstGeom prst="rect">
                <a:avLst/>
              </a:prstGeom>
              <a:solidFill>
                <a:srgbClr val="FCB46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431176" y="6540913"/>
            <a:ext cx="3633216" cy="1647819"/>
            <a:chOff x="431176" y="6540913"/>
            <a:chExt cx="3633216" cy="1647819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176" y="6604598"/>
              <a:ext cx="3633216" cy="1514856"/>
            </a:xfrm>
            <a:prstGeom prst="rect">
              <a:avLst/>
            </a:prstGeom>
          </p:spPr>
        </p:pic>
        <p:sp>
          <p:nvSpPr>
            <p:cNvPr id="232" name="文本框 231"/>
            <p:cNvSpPr txBox="1"/>
            <p:nvPr/>
          </p:nvSpPr>
          <p:spPr>
            <a:xfrm>
              <a:off x="2061900" y="6540913"/>
              <a:ext cx="7060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shBAP31-2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文本框 232"/>
            <p:cNvSpPr txBox="1"/>
            <p:nvPr/>
          </p:nvSpPr>
          <p:spPr>
            <a:xfrm>
              <a:off x="1359515" y="6546993"/>
              <a:ext cx="7524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shBAP31-1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矩形 233"/>
            <p:cNvSpPr/>
            <p:nvPr/>
          </p:nvSpPr>
          <p:spPr>
            <a:xfrm>
              <a:off x="874409" y="6625406"/>
              <a:ext cx="72000" cy="72000"/>
            </a:xfrm>
            <a:prstGeom prst="rect">
              <a:avLst/>
            </a:prstGeom>
            <a:solidFill>
              <a:srgbClr val="80B1D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5" name="矩形 234"/>
            <p:cNvSpPr/>
            <p:nvPr/>
          </p:nvSpPr>
          <p:spPr>
            <a:xfrm>
              <a:off x="1360387" y="6616081"/>
              <a:ext cx="72000" cy="72000"/>
            </a:xfrm>
            <a:prstGeom prst="rect">
              <a:avLst/>
            </a:prstGeom>
            <a:solidFill>
              <a:srgbClr val="FB807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文本框 235"/>
            <p:cNvSpPr txBox="1"/>
            <p:nvPr/>
          </p:nvSpPr>
          <p:spPr>
            <a:xfrm>
              <a:off x="873519" y="6551837"/>
              <a:ext cx="4510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矩形 236"/>
            <p:cNvSpPr/>
            <p:nvPr/>
          </p:nvSpPr>
          <p:spPr>
            <a:xfrm>
              <a:off x="2062143" y="6615142"/>
              <a:ext cx="72000" cy="72000"/>
            </a:xfrm>
            <a:prstGeom prst="rect">
              <a:avLst/>
            </a:prstGeom>
            <a:solidFill>
              <a:srgbClr val="FCB46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8" name="直接连接符 237"/>
            <p:cNvCxnSpPr/>
            <p:nvPr/>
          </p:nvCxnSpPr>
          <p:spPr>
            <a:xfrm>
              <a:off x="1178735" y="8011878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9" name="直接连接符 238"/>
            <p:cNvCxnSpPr/>
            <p:nvPr/>
          </p:nvCxnSpPr>
          <p:spPr>
            <a:xfrm>
              <a:off x="2609241" y="8011878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0" name="文本框 239"/>
            <p:cNvSpPr txBox="1"/>
            <p:nvPr/>
          </p:nvSpPr>
          <p:spPr>
            <a:xfrm>
              <a:off x="2617224" y="7973288"/>
              <a:ext cx="8855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SKBR3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文本框 240"/>
            <p:cNvSpPr txBox="1"/>
            <p:nvPr/>
          </p:nvSpPr>
          <p:spPr>
            <a:xfrm>
              <a:off x="1186459" y="7971065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SUM159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Text Box 41"/>
          <p:cNvSpPr txBox="1">
            <a:spLocks noChangeArrowheads="1"/>
          </p:cNvSpPr>
          <p:nvPr/>
        </p:nvSpPr>
        <p:spPr bwMode="auto">
          <a:xfrm>
            <a:off x="0" y="22542"/>
            <a:ext cx="38651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 (related to Figure 2 and 3)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A0E31C7-E616-4425-AF34-429A429AAE2A}"/>
              </a:ext>
            </a:extLst>
          </p:cNvPr>
          <p:cNvGrpSpPr/>
          <p:nvPr/>
        </p:nvGrpSpPr>
        <p:grpSpPr>
          <a:xfrm>
            <a:off x="2590800" y="326545"/>
            <a:ext cx="1576388" cy="1627668"/>
            <a:chOff x="2590800" y="326545"/>
            <a:chExt cx="1576388" cy="1627668"/>
          </a:xfrm>
        </p:grpSpPr>
        <p:graphicFrame>
          <p:nvGraphicFramePr>
            <p:cNvPr id="20" name="对象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38429933"/>
                </p:ext>
              </p:extLst>
            </p:nvPr>
          </p:nvGraphicFramePr>
          <p:xfrm>
            <a:off x="2590800" y="368300"/>
            <a:ext cx="1576388" cy="1585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2" name="Prism 8" r:id="rId6" imgW="1576314" imgH="1585758" progId="Prism8.Document">
                    <p:embed/>
                  </p:oleObj>
                </mc:Choice>
                <mc:Fallback>
                  <p:oleObj name="Prism 8" r:id="rId6" imgW="1576314" imgH="1585758" progId="Prism8.Document">
                    <p:embed/>
                    <p:pic>
                      <p:nvPicPr>
                        <p:cNvPr id="20" name="对象 19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590800" y="368300"/>
                          <a:ext cx="1576388" cy="15859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9" name="组合 28"/>
            <p:cNvGrpSpPr/>
            <p:nvPr/>
          </p:nvGrpSpPr>
          <p:grpSpPr>
            <a:xfrm>
              <a:off x="2952657" y="458214"/>
              <a:ext cx="615874" cy="330107"/>
              <a:chOff x="2709738" y="768718"/>
              <a:chExt cx="615874" cy="330107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2715408" y="871941"/>
                <a:ext cx="45719" cy="45719"/>
              </a:xfrm>
              <a:prstGeom prst="ellipse">
                <a:avLst/>
              </a:prstGeom>
              <a:solidFill>
                <a:srgbClr val="80B1D2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2715408" y="970331"/>
                <a:ext cx="45719" cy="45719"/>
              </a:xfrm>
              <a:prstGeom prst="ellipse">
                <a:avLst/>
              </a:prstGeom>
              <a:solidFill>
                <a:srgbClr val="FB807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2709738" y="768718"/>
                <a:ext cx="4523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sgCtrl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709738" y="883381"/>
                <a:ext cx="6158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sgBAP31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2968947" y="326545"/>
              <a:ext cx="8855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MCF-7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3898110" y="372727"/>
            <a:ext cx="1442820" cy="1378219"/>
            <a:chOff x="4432152" y="342511"/>
            <a:chExt cx="1442820" cy="1378219"/>
          </a:xfrm>
        </p:grpSpPr>
        <p:sp>
          <p:nvSpPr>
            <p:cNvPr id="22" name="椭圆 21"/>
            <p:cNvSpPr/>
            <p:nvPr/>
          </p:nvSpPr>
          <p:spPr>
            <a:xfrm>
              <a:off x="4622877" y="527937"/>
              <a:ext cx="540000" cy="540000"/>
            </a:xfrm>
            <a:prstGeom prst="ellipse">
              <a:avLst/>
            </a:prstGeom>
            <a:blipFill dpi="0" rotWithShape="1">
              <a:blip r:embed="rId8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5172403" y="525849"/>
              <a:ext cx="540000" cy="540000"/>
            </a:xfrm>
            <a:prstGeom prst="ellipse">
              <a:avLst/>
            </a:prstGeom>
            <a:blipFill dpi="0" rotWithShape="1">
              <a:blip r:embed="rId10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622854" y="1074065"/>
              <a:ext cx="540000" cy="540000"/>
            </a:xfrm>
            <a:prstGeom prst="ellipse">
              <a:avLst/>
            </a:prstGeom>
            <a:blipFill dpi="0" rotWithShape="1">
              <a:blip r:embed="rId1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5171190" y="1071684"/>
              <a:ext cx="540000" cy="540000"/>
            </a:xfrm>
            <a:prstGeom prst="ellipse">
              <a:avLst/>
            </a:prstGeom>
            <a:blipFill dpi="0" rotWithShape="1">
              <a:blip r:embed="rId14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4501524" y="344599"/>
              <a:ext cx="7491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sgCtrl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976010" y="342511"/>
              <a:ext cx="8989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sgBAP31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 rot="16200000">
              <a:off x="4165279" y="1238413"/>
              <a:ext cx="7491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MCF-7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 rot="16200000">
              <a:off x="4129788" y="706596"/>
              <a:ext cx="8203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MDA-MB-231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525351" y="1882450"/>
            <a:ext cx="3127371" cy="1539793"/>
            <a:chOff x="289936" y="1892859"/>
            <a:chExt cx="3127371" cy="153979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291" y="2240280"/>
              <a:ext cx="720000" cy="576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31" y="2240280"/>
              <a:ext cx="720000" cy="576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291" y="2835328"/>
              <a:ext cx="720000" cy="576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31" y="2835328"/>
              <a:ext cx="720000" cy="576000"/>
            </a:xfrm>
            <a:prstGeom prst="rect">
              <a:avLst/>
            </a:prstGeom>
          </p:spPr>
        </p:pic>
        <p:sp>
          <p:nvSpPr>
            <p:cNvPr id="8" name="TextBox 22"/>
            <p:cNvSpPr txBox="1"/>
            <p:nvPr/>
          </p:nvSpPr>
          <p:spPr>
            <a:xfrm rot="16200000">
              <a:off x="89472" y="3016744"/>
              <a:ext cx="6163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Invasion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556"/>
            <p:cNvSpPr txBox="1"/>
            <p:nvPr/>
          </p:nvSpPr>
          <p:spPr>
            <a:xfrm rot="16200000">
              <a:off x="61147" y="2420558"/>
              <a:ext cx="67302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Migration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81017" y="2045849"/>
              <a:ext cx="4822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sgCtrl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67927" y="2049902"/>
              <a:ext cx="776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sgBAP31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049201" y="2045849"/>
              <a:ext cx="4822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sgCtrl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36111" y="2049902"/>
              <a:ext cx="776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sgBAP31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246677" y="1892859"/>
              <a:ext cx="8855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MCF-7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78885" y="1892859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MDA-MB-231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colorTemperature colorTemp="59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2067" y="2240279"/>
              <a:ext cx="720000" cy="576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7307" y="2240279"/>
              <a:ext cx="720000" cy="5760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7307" y="2835328"/>
              <a:ext cx="720000" cy="57600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0" cstate="print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2067" y="2835328"/>
              <a:ext cx="720000" cy="576000"/>
            </a:xfrm>
            <a:prstGeom prst="rect">
              <a:avLst/>
            </a:prstGeom>
          </p:spPr>
        </p:pic>
        <p:cxnSp>
          <p:nvCxnSpPr>
            <p:cNvPr id="43" name="直接连接符 42"/>
            <p:cNvCxnSpPr/>
            <p:nvPr/>
          </p:nvCxnSpPr>
          <p:spPr>
            <a:xfrm>
              <a:off x="675507" y="2076329"/>
              <a:ext cx="1098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2140257" y="2076329"/>
              <a:ext cx="1098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/>
        </p:nvGrpSpPr>
        <p:grpSpPr>
          <a:xfrm>
            <a:off x="1233271" y="332895"/>
            <a:ext cx="1773238" cy="1622990"/>
            <a:chOff x="289936" y="308841"/>
            <a:chExt cx="1773238" cy="1622990"/>
          </a:xfrm>
        </p:grpSpPr>
        <p:graphicFrame>
          <p:nvGraphicFramePr>
            <p:cNvPr id="45" name="对象 44"/>
            <p:cNvGraphicFramePr>
              <a:graphicFrameLocks noChangeAspect="1"/>
            </p:cNvGraphicFramePr>
            <p:nvPr/>
          </p:nvGraphicFramePr>
          <p:xfrm>
            <a:off x="289936" y="345919"/>
            <a:ext cx="1773238" cy="1585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3" name="Prism 8" r:id="rId32" imgW="1772948" imgH="1585758" progId="Prism8.Document">
                    <p:embed/>
                  </p:oleObj>
                </mc:Choice>
                <mc:Fallback>
                  <p:oleObj name="Prism 8" r:id="rId32" imgW="1772948" imgH="1585758" progId="Prism8.Document">
                    <p:embed/>
                    <p:pic>
                      <p:nvPicPr>
                        <p:cNvPr id="45" name="对象 44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289936" y="345919"/>
                          <a:ext cx="1773238" cy="15859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6" name="组合 45"/>
            <p:cNvGrpSpPr/>
            <p:nvPr/>
          </p:nvGrpSpPr>
          <p:grpSpPr>
            <a:xfrm>
              <a:off x="796739" y="308841"/>
              <a:ext cx="885547" cy="461776"/>
              <a:chOff x="834354" y="346662"/>
              <a:chExt cx="885547" cy="461776"/>
            </a:xfrm>
          </p:grpSpPr>
          <p:grpSp>
            <p:nvGrpSpPr>
              <p:cNvPr id="48" name="组合 47"/>
              <p:cNvGrpSpPr/>
              <p:nvPr/>
            </p:nvGrpSpPr>
            <p:grpSpPr>
              <a:xfrm>
                <a:off x="915429" y="478331"/>
                <a:ext cx="615874" cy="330107"/>
                <a:chOff x="2709738" y="768718"/>
                <a:chExt cx="615874" cy="330107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2715408" y="871941"/>
                  <a:ext cx="45719" cy="45719"/>
                </a:xfrm>
                <a:prstGeom prst="ellipse">
                  <a:avLst/>
                </a:prstGeom>
                <a:solidFill>
                  <a:srgbClr val="80B1D2"/>
                </a:solidFill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2715408" y="970331"/>
                  <a:ext cx="45719" cy="45719"/>
                </a:xfrm>
                <a:prstGeom prst="ellipse">
                  <a:avLst/>
                </a:prstGeom>
                <a:solidFill>
                  <a:srgbClr val="FB8071"/>
                </a:solidFill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文本框 51"/>
                <p:cNvSpPr txBox="1"/>
                <p:nvPr/>
              </p:nvSpPr>
              <p:spPr>
                <a:xfrm>
                  <a:off x="2709738" y="768718"/>
                  <a:ext cx="45236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sgCtrl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2709738" y="883381"/>
                  <a:ext cx="61587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sgBAP31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9" name="文本框 48"/>
              <p:cNvSpPr txBox="1"/>
              <p:nvPr/>
            </p:nvSpPr>
            <p:spPr>
              <a:xfrm>
                <a:off x="834354" y="346662"/>
                <a:ext cx="88554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MDA-MB-231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2" name="组合 101"/>
          <p:cNvGrpSpPr/>
          <p:nvPr/>
        </p:nvGrpSpPr>
        <p:grpSpPr>
          <a:xfrm>
            <a:off x="194207" y="388029"/>
            <a:ext cx="1264720" cy="1415863"/>
            <a:chOff x="370571" y="375038"/>
            <a:chExt cx="1264720" cy="1415863"/>
          </a:xfrm>
        </p:grpSpPr>
        <p:sp>
          <p:nvSpPr>
            <p:cNvPr id="79" name="文本框 78"/>
            <p:cNvSpPr txBox="1"/>
            <p:nvPr/>
          </p:nvSpPr>
          <p:spPr>
            <a:xfrm>
              <a:off x="455565" y="549180"/>
              <a:ext cx="5068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BAP31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370571" y="763377"/>
              <a:ext cx="5854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 rot="18900000">
              <a:off x="744775" y="1564540"/>
              <a:ext cx="46442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sgCtrl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 rot="18900000">
              <a:off x="846915" y="1590846"/>
              <a:ext cx="71436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sgBAP31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1" name="图片 90"/>
            <p:cNvPicPr>
              <a:picLocks/>
            </p:cNvPicPr>
            <p:nvPr/>
          </p:nvPicPr>
          <p:blipFill rotWithShape="1">
            <a:blip r:embed="rId34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l="778" t="6255" r="51087" b="14210"/>
            <a:stretch/>
          </p:blipFill>
          <p:spPr>
            <a:xfrm>
              <a:off x="893143" y="778925"/>
              <a:ext cx="576000" cy="1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2" name="图片 91"/>
            <p:cNvPicPr>
              <a:picLocks/>
            </p:cNvPicPr>
            <p:nvPr/>
          </p:nvPicPr>
          <p:blipFill rotWithShape="1">
            <a:blip r:embed="rId36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1801" r="52113"/>
            <a:stretch/>
          </p:blipFill>
          <p:spPr>
            <a:xfrm>
              <a:off x="893143" y="571053"/>
              <a:ext cx="576000" cy="1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5" name="图片 94"/>
            <p:cNvPicPr>
              <a:picLocks/>
            </p:cNvPicPr>
            <p:nvPr/>
          </p:nvPicPr>
          <p:blipFill rotWithShape="1">
            <a:blip r:embed="rId38"/>
            <a:srcRect t="5001" b="10822"/>
            <a:stretch/>
          </p:blipFill>
          <p:spPr>
            <a:xfrm>
              <a:off x="894907" y="1135687"/>
              <a:ext cx="576000" cy="1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6" name="图片 95"/>
            <p:cNvPicPr>
              <a:picLocks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894907" y="1343559"/>
              <a:ext cx="576000" cy="1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7" name="文本框 96"/>
            <p:cNvSpPr txBox="1"/>
            <p:nvPr/>
          </p:nvSpPr>
          <p:spPr>
            <a:xfrm>
              <a:off x="455420" y="1124517"/>
              <a:ext cx="5068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BAP31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文本框 97"/>
            <p:cNvSpPr txBox="1"/>
            <p:nvPr/>
          </p:nvSpPr>
          <p:spPr>
            <a:xfrm>
              <a:off x="373006" y="1324721"/>
              <a:ext cx="5854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文本框 98"/>
            <p:cNvSpPr txBox="1"/>
            <p:nvPr/>
          </p:nvSpPr>
          <p:spPr>
            <a:xfrm>
              <a:off x="749744" y="375038"/>
              <a:ext cx="8855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MDA-MB-231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734510" y="958227"/>
              <a:ext cx="8855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MCF-7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3809326" y="1998827"/>
            <a:ext cx="3063226" cy="1487252"/>
            <a:chOff x="3857235" y="1950884"/>
            <a:chExt cx="3063226" cy="1487252"/>
          </a:xfrm>
        </p:grpSpPr>
        <p:graphicFrame>
          <p:nvGraphicFramePr>
            <p:cNvPr id="107" name="对象 106"/>
            <p:cNvGraphicFramePr>
              <a:graphicFrameLocks noChangeAspect="1"/>
            </p:cNvGraphicFramePr>
            <p:nvPr/>
          </p:nvGraphicFramePr>
          <p:xfrm>
            <a:off x="3857235" y="1950884"/>
            <a:ext cx="2647950" cy="1443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4" name="Prism 8" r:id="rId40" imgW="2648078" imgH="1442417" progId="Prism8.Document">
                    <p:embed/>
                  </p:oleObj>
                </mc:Choice>
                <mc:Fallback>
                  <p:oleObj name="Prism 8" r:id="rId40" imgW="2648078" imgH="1442417" progId="Prism8.Document">
                    <p:embed/>
                    <p:pic>
                      <p:nvPicPr>
                        <p:cNvPr id="107" name="对象 106"/>
                        <p:cNvPicPr/>
                        <p:nvPr/>
                      </p:nvPicPr>
                      <p:blipFill>
                        <a:blip r:embed="rId41"/>
                        <a:stretch>
                          <a:fillRect/>
                        </a:stretch>
                      </p:blipFill>
                      <p:spPr>
                        <a:xfrm>
                          <a:off x="3857235" y="1950884"/>
                          <a:ext cx="2647950" cy="14430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9" name="组合 108"/>
            <p:cNvGrpSpPr/>
            <p:nvPr/>
          </p:nvGrpSpPr>
          <p:grpSpPr>
            <a:xfrm>
              <a:off x="6168016" y="2069545"/>
              <a:ext cx="752445" cy="354630"/>
              <a:chOff x="4123367" y="3831534"/>
              <a:chExt cx="752445" cy="354630"/>
            </a:xfrm>
          </p:grpSpPr>
          <p:sp>
            <p:nvSpPr>
              <p:cNvPr id="116" name="文本框 115"/>
              <p:cNvSpPr txBox="1"/>
              <p:nvPr/>
            </p:nvSpPr>
            <p:spPr>
              <a:xfrm>
                <a:off x="4123367" y="3970720"/>
                <a:ext cx="7524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sgBAP31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矩形 116"/>
              <p:cNvSpPr/>
              <p:nvPr/>
            </p:nvSpPr>
            <p:spPr>
              <a:xfrm>
                <a:off x="4124952" y="3905103"/>
                <a:ext cx="72000" cy="72000"/>
              </a:xfrm>
              <a:prstGeom prst="rect">
                <a:avLst/>
              </a:prstGeom>
              <a:solidFill>
                <a:srgbClr val="80B1D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矩形 117"/>
              <p:cNvSpPr/>
              <p:nvPr/>
            </p:nvSpPr>
            <p:spPr>
              <a:xfrm>
                <a:off x="4124239" y="4039808"/>
                <a:ext cx="72000" cy="72000"/>
              </a:xfrm>
              <a:prstGeom prst="rect">
                <a:avLst/>
              </a:prstGeom>
              <a:solidFill>
                <a:srgbClr val="FB807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文本框 118"/>
              <p:cNvSpPr txBox="1"/>
              <p:nvPr/>
            </p:nvSpPr>
            <p:spPr>
              <a:xfrm>
                <a:off x="4124062" y="3831534"/>
                <a:ext cx="4510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sgCtrl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11" name="直接连接符 110"/>
            <p:cNvCxnSpPr/>
            <p:nvPr/>
          </p:nvCxnSpPr>
          <p:spPr>
            <a:xfrm>
              <a:off x="4299275" y="3263505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5285334" y="3261282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3" name="文本框 112"/>
            <p:cNvSpPr txBox="1"/>
            <p:nvPr/>
          </p:nvSpPr>
          <p:spPr>
            <a:xfrm>
              <a:off x="5293317" y="3222692"/>
              <a:ext cx="8855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MCF-7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文本框 113"/>
            <p:cNvSpPr txBox="1"/>
            <p:nvPr/>
          </p:nvSpPr>
          <p:spPr>
            <a:xfrm>
              <a:off x="4306999" y="3222692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MDA-MB-231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5118365" y="357421"/>
            <a:ext cx="1754187" cy="1443037"/>
            <a:chOff x="5118365" y="357421"/>
            <a:chExt cx="1754187" cy="1443037"/>
          </a:xfrm>
        </p:grpSpPr>
        <p:graphicFrame>
          <p:nvGraphicFramePr>
            <p:cNvPr id="105" name="对象 104"/>
            <p:cNvGraphicFramePr>
              <a:graphicFrameLocks noChangeAspect="1"/>
            </p:cNvGraphicFramePr>
            <p:nvPr/>
          </p:nvGraphicFramePr>
          <p:xfrm>
            <a:off x="5118365" y="357421"/>
            <a:ext cx="1754187" cy="1443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5" name="Prism 8" r:id="rId42" imgW="1754941" imgH="1442417" progId="Prism8.Document">
                    <p:embed/>
                  </p:oleObj>
                </mc:Choice>
                <mc:Fallback>
                  <p:oleObj name="Prism 8" r:id="rId42" imgW="1754941" imgH="1442417" progId="Prism8.Document">
                    <p:embed/>
                    <p:pic>
                      <p:nvPicPr>
                        <p:cNvPr id="105" name="对象 104"/>
                        <p:cNvPicPr/>
                        <p:nvPr/>
                      </p:nvPicPr>
                      <p:blipFill>
                        <a:blip r:embed="rId43"/>
                        <a:stretch>
                          <a:fillRect/>
                        </a:stretch>
                      </p:blipFill>
                      <p:spPr>
                        <a:xfrm>
                          <a:off x="5118365" y="357421"/>
                          <a:ext cx="1754187" cy="14430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0" name="组合 129"/>
            <p:cNvGrpSpPr/>
            <p:nvPr/>
          </p:nvGrpSpPr>
          <p:grpSpPr>
            <a:xfrm>
              <a:off x="5580012" y="363609"/>
              <a:ext cx="1208689" cy="215553"/>
              <a:chOff x="4124062" y="3831425"/>
              <a:chExt cx="1208689" cy="215553"/>
            </a:xfrm>
          </p:grpSpPr>
          <p:sp>
            <p:nvSpPr>
              <p:cNvPr id="131" name="文本框 130"/>
              <p:cNvSpPr txBox="1"/>
              <p:nvPr/>
            </p:nvSpPr>
            <p:spPr>
              <a:xfrm>
                <a:off x="4580306" y="3831425"/>
                <a:ext cx="7524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sgBAP31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矩形 131"/>
              <p:cNvSpPr/>
              <p:nvPr/>
            </p:nvSpPr>
            <p:spPr>
              <a:xfrm>
                <a:off x="4124952" y="3905103"/>
                <a:ext cx="72000" cy="72000"/>
              </a:xfrm>
              <a:prstGeom prst="rect">
                <a:avLst/>
              </a:prstGeom>
              <a:solidFill>
                <a:srgbClr val="80B1D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矩形 132"/>
              <p:cNvSpPr/>
              <p:nvPr/>
            </p:nvSpPr>
            <p:spPr>
              <a:xfrm>
                <a:off x="4578149" y="3903256"/>
                <a:ext cx="72000" cy="72000"/>
              </a:xfrm>
              <a:prstGeom prst="rect">
                <a:avLst/>
              </a:prstGeom>
              <a:solidFill>
                <a:srgbClr val="FB807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文本框 133"/>
              <p:cNvSpPr txBox="1"/>
              <p:nvPr/>
            </p:nvSpPr>
            <p:spPr>
              <a:xfrm>
                <a:off x="4124062" y="3831534"/>
                <a:ext cx="4510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sgCtrl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6" name="Text Box 41">
            <a:extLst>
              <a:ext uri="{FF2B5EF4-FFF2-40B4-BE49-F238E27FC236}">
                <a16:creationId xmlns:a16="http://schemas.microsoft.com/office/drawing/2014/main" id="{DEF23342-A8FC-4C16-91BA-A277462EA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043" y="305889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8" name="Text Box 41">
            <a:extLst>
              <a:ext uri="{FF2B5EF4-FFF2-40B4-BE49-F238E27FC236}">
                <a16:creationId xmlns:a16="http://schemas.microsoft.com/office/drawing/2014/main" id="{1463598C-D7A1-4263-A10A-308825D54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851" y="295287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10" name="Text Box 41">
            <a:extLst>
              <a:ext uri="{FF2B5EF4-FFF2-40B4-BE49-F238E27FC236}">
                <a16:creationId xmlns:a16="http://schemas.microsoft.com/office/drawing/2014/main" id="{3AE134BC-BC1E-489E-9C8A-92136983D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836" y="279799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15" name="Text Box 41">
            <a:extLst>
              <a:ext uri="{FF2B5EF4-FFF2-40B4-BE49-F238E27FC236}">
                <a16:creationId xmlns:a16="http://schemas.microsoft.com/office/drawing/2014/main" id="{2FF6ED89-10FF-4AFD-8C2E-5ECCF65B0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3203" y="280548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0" name="Text Box 41">
            <a:extLst>
              <a:ext uri="{FF2B5EF4-FFF2-40B4-BE49-F238E27FC236}">
                <a16:creationId xmlns:a16="http://schemas.microsoft.com/office/drawing/2014/main" id="{FBB485EE-57D8-4BBD-AFB7-A1E4BC87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402" y="1912733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21" name="Text Box 41">
            <a:extLst>
              <a:ext uri="{FF2B5EF4-FFF2-40B4-BE49-F238E27FC236}">
                <a16:creationId xmlns:a16="http://schemas.microsoft.com/office/drawing/2014/main" id="{4E5EF317-B880-4336-8FC4-B40BB49E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9912" y="1912487"/>
            <a:ext cx="235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478309" y="3448542"/>
            <a:ext cx="1575816" cy="1676814"/>
            <a:chOff x="478309" y="3448542"/>
            <a:chExt cx="1575816" cy="1676814"/>
          </a:xfrm>
        </p:grpSpPr>
        <p:grpSp>
          <p:nvGrpSpPr>
            <p:cNvPr id="56" name="组合 55"/>
            <p:cNvGrpSpPr/>
            <p:nvPr/>
          </p:nvGrpSpPr>
          <p:grpSpPr>
            <a:xfrm>
              <a:off x="478309" y="3509916"/>
              <a:ext cx="1575816" cy="1615440"/>
              <a:chOff x="478309" y="3509916"/>
              <a:chExt cx="1575816" cy="1615440"/>
            </a:xfrm>
          </p:grpSpPr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8309" y="3509916"/>
                <a:ext cx="1575816" cy="1615440"/>
              </a:xfrm>
              <a:prstGeom prst="rect">
                <a:avLst/>
              </a:prstGeom>
            </p:spPr>
          </p:pic>
          <p:grpSp>
            <p:nvGrpSpPr>
              <p:cNvPr id="93" name="组合 92"/>
              <p:cNvGrpSpPr/>
              <p:nvPr/>
            </p:nvGrpSpPr>
            <p:grpSpPr>
              <a:xfrm>
                <a:off x="859417" y="3595852"/>
                <a:ext cx="724878" cy="439917"/>
                <a:chOff x="2709738" y="768718"/>
                <a:chExt cx="724878" cy="439917"/>
              </a:xfrm>
            </p:grpSpPr>
            <p:sp>
              <p:nvSpPr>
                <p:cNvPr id="94" name="椭圆 93"/>
                <p:cNvSpPr/>
                <p:nvPr/>
              </p:nvSpPr>
              <p:spPr>
                <a:xfrm>
                  <a:off x="2715408" y="871941"/>
                  <a:ext cx="45719" cy="45719"/>
                </a:xfrm>
                <a:prstGeom prst="ellipse">
                  <a:avLst/>
                </a:prstGeom>
                <a:solidFill>
                  <a:srgbClr val="80B1D2"/>
                </a:solidFill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1" name="椭圆 100"/>
                <p:cNvSpPr/>
                <p:nvPr/>
              </p:nvSpPr>
              <p:spPr>
                <a:xfrm>
                  <a:off x="2715408" y="970331"/>
                  <a:ext cx="45719" cy="45719"/>
                </a:xfrm>
                <a:prstGeom prst="ellipse">
                  <a:avLst/>
                </a:prstGeom>
                <a:solidFill>
                  <a:srgbClr val="FB8071"/>
                </a:solidFill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4" name="椭圆 103"/>
                <p:cNvSpPr/>
                <p:nvPr/>
              </p:nvSpPr>
              <p:spPr>
                <a:xfrm>
                  <a:off x="2715408" y="1075852"/>
                  <a:ext cx="45719" cy="45719"/>
                </a:xfrm>
                <a:prstGeom prst="ellipse">
                  <a:avLst/>
                </a:prstGeom>
                <a:solidFill>
                  <a:srgbClr val="FCB462"/>
                </a:solidFill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2" name="文本框 121"/>
                <p:cNvSpPr txBox="1"/>
                <p:nvPr/>
              </p:nvSpPr>
              <p:spPr>
                <a:xfrm>
                  <a:off x="2709738" y="768718"/>
                  <a:ext cx="45236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shCtrl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文本框 122"/>
                <p:cNvSpPr txBox="1"/>
                <p:nvPr/>
              </p:nvSpPr>
              <p:spPr>
                <a:xfrm>
                  <a:off x="2709738" y="883381"/>
                  <a:ext cx="72487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shBAP31-1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文本框 123"/>
                <p:cNvSpPr txBox="1"/>
                <p:nvPr/>
              </p:nvSpPr>
              <p:spPr>
                <a:xfrm>
                  <a:off x="2709738" y="993191"/>
                  <a:ext cx="72487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shBAP31-2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89" name="文本框 88"/>
            <p:cNvSpPr txBox="1"/>
            <p:nvPr/>
          </p:nvSpPr>
          <p:spPr>
            <a:xfrm>
              <a:off x="817586" y="3448542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T47D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67804" y="3955055"/>
            <a:ext cx="201096" cy="427329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821634" y="3447171"/>
            <a:ext cx="1575816" cy="1678185"/>
            <a:chOff x="1821634" y="3447171"/>
            <a:chExt cx="1575816" cy="167818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634" y="3509916"/>
              <a:ext cx="1575816" cy="1615440"/>
            </a:xfrm>
            <a:prstGeom prst="rect">
              <a:avLst/>
            </a:prstGeom>
          </p:spPr>
        </p:pic>
        <p:grpSp>
          <p:nvGrpSpPr>
            <p:cNvPr id="125" name="组合 124"/>
            <p:cNvGrpSpPr/>
            <p:nvPr/>
          </p:nvGrpSpPr>
          <p:grpSpPr>
            <a:xfrm>
              <a:off x="2202129" y="3594481"/>
              <a:ext cx="724878" cy="439917"/>
              <a:chOff x="2709738" y="768718"/>
              <a:chExt cx="724878" cy="439917"/>
            </a:xfrm>
          </p:grpSpPr>
          <p:sp>
            <p:nvSpPr>
              <p:cNvPr id="126" name="椭圆 125"/>
              <p:cNvSpPr/>
              <p:nvPr/>
            </p:nvSpPr>
            <p:spPr>
              <a:xfrm>
                <a:off x="2715408" y="871941"/>
                <a:ext cx="45719" cy="45719"/>
              </a:xfrm>
              <a:prstGeom prst="ellipse">
                <a:avLst/>
              </a:prstGeom>
              <a:solidFill>
                <a:srgbClr val="80B1D2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" name="椭圆 126"/>
              <p:cNvSpPr/>
              <p:nvPr/>
            </p:nvSpPr>
            <p:spPr>
              <a:xfrm>
                <a:off x="2715408" y="970331"/>
                <a:ext cx="45719" cy="45719"/>
              </a:xfrm>
              <a:prstGeom prst="ellipse">
                <a:avLst/>
              </a:prstGeom>
              <a:solidFill>
                <a:srgbClr val="FB807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>
                <a:off x="2715408" y="1075852"/>
                <a:ext cx="45719" cy="45719"/>
              </a:xfrm>
              <a:prstGeom prst="ellipse">
                <a:avLst/>
              </a:prstGeom>
              <a:solidFill>
                <a:srgbClr val="FCB462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" name="文本框 128"/>
              <p:cNvSpPr txBox="1"/>
              <p:nvPr/>
            </p:nvSpPr>
            <p:spPr>
              <a:xfrm>
                <a:off x="2709738" y="768718"/>
                <a:ext cx="4523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shCtrl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文本框 136"/>
              <p:cNvSpPr txBox="1"/>
              <p:nvPr/>
            </p:nvSpPr>
            <p:spPr>
              <a:xfrm>
                <a:off x="2709738" y="883381"/>
                <a:ext cx="72487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shBAP31-1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文本框 137"/>
              <p:cNvSpPr txBox="1"/>
              <p:nvPr/>
            </p:nvSpPr>
            <p:spPr>
              <a:xfrm>
                <a:off x="2709738" y="993191"/>
                <a:ext cx="72487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shBAP31-2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9" name="文本框 138"/>
            <p:cNvSpPr txBox="1"/>
            <p:nvPr/>
          </p:nvSpPr>
          <p:spPr>
            <a:xfrm>
              <a:off x="2160298" y="3447171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SUM159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159372" y="3459424"/>
            <a:ext cx="1575816" cy="1665932"/>
            <a:chOff x="3159372" y="3459424"/>
            <a:chExt cx="1575816" cy="1665932"/>
          </a:xfrm>
        </p:grpSpPr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id="{DD8F562C-D95C-4B21-A9F0-BC0318BAC404}"/>
                </a:ext>
              </a:extLst>
            </p:cNvPr>
            <p:cNvCxnSpPr/>
            <p:nvPr/>
          </p:nvCxnSpPr>
          <p:spPr>
            <a:xfrm>
              <a:off x="3477953" y="3509916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9372" y="3509916"/>
              <a:ext cx="1575816" cy="1615440"/>
            </a:xfrm>
            <a:prstGeom prst="rect">
              <a:avLst/>
            </a:prstGeom>
          </p:spPr>
        </p:pic>
        <p:grpSp>
          <p:nvGrpSpPr>
            <p:cNvPr id="140" name="组合 139"/>
            <p:cNvGrpSpPr/>
            <p:nvPr/>
          </p:nvGrpSpPr>
          <p:grpSpPr>
            <a:xfrm>
              <a:off x="3544602" y="3606734"/>
              <a:ext cx="724878" cy="439917"/>
              <a:chOff x="2709738" y="768718"/>
              <a:chExt cx="724878" cy="439917"/>
            </a:xfrm>
          </p:grpSpPr>
          <p:sp>
            <p:nvSpPr>
              <p:cNvPr id="141" name="椭圆 140"/>
              <p:cNvSpPr/>
              <p:nvPr/>
            </p:nvSpPr>
            <p:spPr>
              <a:xfrm>
                <a:off x="2715408" y="871941"/>
                <a:ext cx="45719" cy="45719"/>
              </a:xfrm>
              <a:prstGeom prst="ellipse">
                <a:avLst/>
              </a:prstGeom>
              <a:solidFill>
                <a:srgbClr val="80B1D2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>
                <a:off x="2715408" y="970331"/>
                <a:ext cx="45719" cy="45719"/>
              </a:xfrm>
              <a:prstGeom prst="ellipse">
                <a:avLst/>
              </a:prstGeom>
              <a:solidFill>
                <a:srgbClr val="FB807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" name="椭圆 142"/>
              <p:cNvSpPr/>
              <p:nvPr/>
            </p:nvSpPr>
            <p:spPr>
              <a:xfrm>
                <a:off x="2715408" y="1075852"/>
                <a:ext cx="45719" cy="45719"/>
              </a:xfrm>
              <a:prstGeom prst="ellipse">
                <a:avLst/>
              </a:prstGeom>
              <a:solidFill>
                <a:srgbClr val="FCB462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" name="文本框 143"/>
              <p:cNvSpPr txBox="1"/>
              <p:nvPr/>
            </p:nvSpPr>
            <p:spPr>
              <a:xfrm>
                <a:off x="2709738" y="768718"/>
                <a:ext cx="4523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shCtrl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文本框 144"/>
              <p:cNvSpPr txBox="1"/>
              <p:nvPr/>
            </p:nvSpPr>
            <p:spPr>
              <a:xfrm>
                <a:off x="2709738" y="883381"/>
                <a:ext cx="72487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shBAP31-1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文本框 145"/>
              <p:cNvSpPr txBox="1"/>
              <p:nvPr/>
            </p:nvSpPr>
            <p:spPr>
              <a:xfrm>
                <a:off x="2709738" y="993191"/>
                <a:ext cx="72487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shBAP31-2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7" name="文本框 146"/>
            <p:cNvSpPr txBox="1"/>
            <p:nvPr/>
          </p:nvSpPr>
          <p:spPr>
            <a:xfrm>
              <a:off x="3502771" y="3459424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SKBR3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8" name="Text Box 41">
            <a:extLst>
              <a:ext uri="{FF2B5EF4-FFF2-40B4-BE49-F238E27FC236}">
                <a16:creationId xmlns:a16="http://schemas.microsoft.com/office/drawing/2014/main" id="{FBB485EE-57D8-4BBD-AFB7-A1E4BC87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402" y="3406932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4581917" y="3534588"/>
            <a:ext cx="1996189" cy="1892569"/>
            <a:chOff x="4581917" y="3534588"/>
            <a:chExt cx="1996189" cy="1892569"/>
          </a:xfrm>
        </p:grpSpPr>
        <p:sp>
          <p:nvSpPr>
            <p:cNvPr id="153" name="文本框 152"/>
            <p:cNvSpPr txBox="1"/>
            <p:nvPr/>
          </p:nvSpPr>
          <p:spPr>
            <a:xfrm>
              <a:off x="4632239" y="3536676"/>
              <a:ext cx="7491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文本框 153"/>
            <p:cNvSpPr txBox="1"/>
            <p:nvPr/>
          </p:nvSpPr>
          <p:spPr>
            <a:xfrm>
              <a:off x="5125775" y="3534588"/>
              <a:ext cx="8989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shBAP31-1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文本框 154"/>
            <p:cNvSpPr txBox="1"/>
            <p:nvPr/>
          </p:nvSpPr>
          <p:spPr>
            <a:xfrm>
              <a:off x="5679144" y="3534588"/>
              <a:ext cx="8989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shBAP31-2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文本框 158"/>
            <p:cNvSpPr txBox="1"/>
            <p:nvPr/>
          </p:nvSpPr>
          <p:spPr>
            <a:xfrm rot="16200000">
              <a:off x="4315044" y="4420965"/>
              <a:ext cx="7491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SUM159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文本框 159"/>
            <p:cNvSpPr txBox="1"/>
            <p:nvPr/>
          </p:nvSpPr>
          <p:spPr>
            <a:xfrm rot="16200000">
              <a:off x="4279553" y="3851048"/>
              <a:ext cx="8203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T47D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椭圆 169"/>
            <p:cNvSpPr/>
            <p:nvPr/>
          </p:nvSpPr>
          <p:spPr>
            <a:xfrm>
              <a:off x="4756336" y="3704546"/>
              <a:ext cx="540000" cy="540000"/>
            </a:xfrm>
            <a:prstGeom prst="ellipse">
              <a:avLst/>
            </a:prstGeom>
            <a:blipFill dpi="0" rotWithShape="1">
              <a:blip r:embed="rId48">
                <a:extLst>
                  <a:ext uri="{BEBA8EAE-BF5A-486C-A8C5-ECC9F3942E4B}">
                    <a14:imgProps xmlns:a14="http://schemas.microsoft.com/office/drawing/2010/main">
                      <a14:imgLayer r:embed="rId4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椭圆 170"/>
            <p:cNvSpPr/>
            <p:nvPr/>
          </p:nvSpPr>
          <p:spPr>
            <a:xfrm>
              <a:off x="5305862" y="3704546"/>
              <a:ext cx="540000" cy="540000"/>
            </a:xfrm>
            <a:prstGeom prst="ellipse">
              <a:avLst/>
            </a:prstGeom>
            <a:blipFill dpi="0" rotWithShape="1">
              <a:blip r:embed="rId50">
                <a:extLst>
                  <a:ext uri="{BEBA8EAE-BF5A-486C-A8C5-ECC9F3942E4B}">
                    <a14:imgProps xmlns:a14="http://schemas.microsoft.com/office/drawing/2010/main">
                      <a14:imgLayer r:embed="rId51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椭圆 171"/>
            <p:cNvSpPr/>
            <p:nvPr/>
          </p:nvSpPr>
          <p:spPr>
            <a:xfrm>
              <a:off x="5856293" y="4255531"/>
              <a:ext cx="540000" cy="540000"/>
            </a:xfrm>
            <a:prstGeom prst="ellipse">
              <a:avLst/>
            </a:prstGeom>
            <a:blipFill dpi="0" rotWithShape="1">
              <a:blip r:embed="rId52">
                <a:extLst>
                  <a:ext uri="{BEBA8EAE-BF5A-486C-A8C5-ECC9F3942E4B}">
                    <a14:imgProps xmlns:a14="http://schemas.microsoft.com/office/drawing/2010/main">
                      <a14:imgLayer r:embed="rId5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椭圆 172"/>
            <p:cNvSpPr/>
            <p:nvPr/>
          </p:nvSpPr>
          <p:spPr>
            <a:xfrm>
              <a:off x="4756336" y="4255531"/>
              <a:ext cx="540000" cy="540000"/>
            </a:xfrm>
            <a:prstGeom prst="ellipse">
              <a:avLst/>
            </a:prstGeom>
            <a:blipFill dpi="0" rotWithShape="1">
              <a:blip r:embed="rId54">
                <a:extLst>
                  <a:ext uri="{BEBA8EAE-BF5A-486C-A8C5-ECC9F3942E4B}">
                    <a14:imgProps xmlns:a14="http://schemas.microsoft.com/office/drawing/2010/main">
                      <a14:imgLayer r:embed="rId55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椭圆 173"/>
            <p:cNvSpPr/>
            <p:nvPr/>
          </p:nvSpPr>
          <p:spPr>
            <a:xfrm>
              <a:off x="5305862" y="4255531"/>
              <a:ext cx="540000" cy="540000"/>
            </a:xfrm>
            <a:prstGeom prst="ellipse">
              <a:avLst/>
            </a:prstGeom>
            <a:blipFill dpi="0" rotWithShape="1">
              <a:blip r:embed="rId56">
                <a:extLst>
                  <a:ext uri="{BEBA8EAE-BF5A-486C-A8C5-ECC9F3942E4B}">
                    <a14:imgProps xmlns:a14="http://schemas.microsoft.com/office/drawing/2010/main">
                      <a14:imgLayer r:embed="rId5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5856293" y="3704546"/>
              <a:ext cx="540000" cy="540000"/>
            </a:xfrm>
            <a:prstGeom prst="ellipse">
              <a:avLst/>
            </a:prstGeom>
            <a:blipFill dpi="0" rotWithShape="1">
              <a:blip r:embed="rId58">
                <a:extLst>
                  <a:ext uri="{BEBA8EAE-BF5A-486C-A8C5-ECC9F3942E4B}">
                    <a14:imgProps xmlns:a14="http://schemas.microsoft.com/office/drawing/2010/main">
                      <a14:imgLayer r:embed="rId5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>
              <a:off x="5856293" y="4796991"/>
              <a:ext cx="540000" cy="540000"/>
            </a:xfrm>
            <a:prstGeom prst="ellipse">
              <a:avLst/>
            </a:prstGeom>
            <a:blipFill dpi="0" rotWithShape="1">
              <a:blip r:embed="rId60">
                <a:grayscl/>
                <a:extLst>
                  <a:ext uri="{BEBA8EAE-BF5A-486C-A8C5-ECC9F3942E4B}">
                    <a14:imgProps xmlns:a14="http://schemas.microsoft.com/office/drawing/2010/main">
                      <a14:imgLayer r:embed="rId61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>
              <a:off x="5305862" y="4796991"/>
              <a:ext cx="540000" cy="540000"/>
            </a:xfrm>
            <a:prstGeom prst="ellipse">
              <a:avLst/>
            </a:prstGeom>
            <a:blipFill dpi="0" rotWithShape="1">
              <a:blip r:embed="rId62">
                <a:grayscl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>
              <a:off x="4756336" y="4796991"/>
              <a:ext cx="540000" cy="540000"/>
            </a:xfrm>
            <a:prstGeom prst="ellipse">
              <a:avLst/>
            </a:prstGeom>
            <a:blipFill dpi="0" rotWithShape="1">
              <a:blip r:embed="rId63">
                <a:grayscl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文本框 178"/>
            <p:cNvSpPr txBox="1"/>
            <p:nvPr/>
          </p:nvSpPr>
          <p:spPr>
            <a:xfrm rot="16200000">
              <a:off x="4315044" y="4944840"/>
              <a:ext cx="7491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SKBR3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0" name="Text Box 41">
            <a:extLst>
              <a:ext uri="{FF2B5EF4-FFF2-40B4-BE49-F238E27FC236}">
                <a16:creationId xmlns:a16="http://schemas.microsoft.com/office/drawing/2014/main" id="{FBB485EE-57D8-4BBD-AFB7-A1E4BC87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402" y="4986856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altLang="zh-CN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 Box 41">
            <a:extLst>
              <a:ext uri="{FF2B5EF4-FFF2-40B4-BE49-F238E27FC236}">
                <a16:creationId xmlns:a16="http://schemas.microsoft.com/office/drawing/2014/main" id="{FBB485EE-57D8-4BBD-AFB7-A1E4BC87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790" y="3425934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grpSp>
        <p:nvGrpSpPr>
          <p:cNvPr id="60" name="组合 59"/>
          <p:cNvGrpSpPr/>
          <p:nvPr/>
        </p:nvGrpSpPr>
        <p:grpSpPr>
          <a:xfrm>
            <a:off x="3884471" y="5407422"/>
            <a:ext cx="2546985" cy="2573650"/>
            <a:chOff x="3884471" y="5407422"/>
            <a:chExt cx="2546985" cy="2573650"/>
          </a:xfrm>
        </p:grpSpPr>
        <p:pic>
          <p:nvPicPr>
            <p:cNvPr id="225" name="图片 224"/>
            <p:cNvPicPr>
              <a:picLocks noChangeAspect="1"/>
            </p:cNvPicPr>
            <p:nvPr/>
          </p:nvPicPr>
          <p:blipFill>
            <a:blip r:embed="rId64" cstate="print">
              <a:extLst>
                <a:ext uri="{BEBA8EAE-BF5A-486C-A8C5-ECC9F3942E4B}">
                  <a14:imgProps xmlns:a14="http://schemas.microsoft.com/office/drawing/2010/main">
                    <a14:imgLayer r:embed="rId65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897" y="6779869"/>
              <a:ext cx="720000" cy="576000"/>
            </a:xfrm>
            <a:prstGeom prst="rect">
              <a:avLst/>
            </a:prstGeom>
          </p:spPr>
        </p:pic>
        <p:pic>
          <p:nvPicPr>
            <p:cNvPr id="226" name="图片 225"/>
            <p:cNvPicPr>
              <a:picLocks noChangeAspect="1"/>
            </p:cNvPicPr>
            <p:nvPr/>
          </p:nvPicPr>
          <p:blipFill>
            <a:blip r:embed="rId66" cstate="print">
              <a:extLst>
                <a:ext uri="{BEBA8EAE-BF5A-486C-A8C5-ECC9F3942E4B}">
                  <a14:imgProps xmlns:a14="http://schemas.microsoft.com/office/drawing/2010/main">
                    <a14:imgLayer r:embed="rId67">
                      <a14:imgEffect>
                        <a14:sharpenSoften amount="50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1149" y="7372064"/>
              <a:ext cx="720000" cy="576000"/>
            </a:xfrm>
            <a:prstGeom prst="rect">
              <a:avLst/>
            </a:prstGeom>
          </p:spPr>
        </p:pic>
        <p:pic>
          <p:nvPicPr>
            <p:cNvPr id="227" name="图片 226"/>
            <p:cNvPicPr>
              <a:picLocks noChangeAspect="1"/>
            </p:cNvPicPr>
            <p:nvPr/>
          </p:nvPicPr>
          <p:blipFill>
            <a:blip r:embed="rId68" cstate="print">
              <a:extLst>
                <a:ext uri="{BEBA8EAE-BF5A-486C-A8C5-ECC9F3942E4B}">
                  <a14:imgProps xmlns:a14="http://schemas.microsoft.com/office/drawing/2010/main">
                    <a14:imgLayer r:embed="rId69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023" y="7372064"/>
              <a:ext cx="720000" cy="576000"/>
            </a:xfrm>
            <a:prstGeom prst="rect">
              <a:avLst/>
            </a:prstGeom>
          </p:spPr>
        </p:pic>
        <p:pic>
          <p:nvPicPr>
            <p:cNvPr id="228" name="图片 227"/>
            <p:cNvPicPr>
              <a:picLocks noChangeAspect="1"/>
            </p:cNvPicPr>
            <p:nvPr/>
          </p:nvPicPr>
          <p:blipFill>
            <a:blip r:embed="rId70" cstate="print">
              <a:extLst>
                <a:ext uri="{BEBA8EAE-BF5A-486C-A8C5-ECC9F3942E4B}">
                  <a14:imgProps xmlns:a14="http://schemas.microsoft.com/office/drawing/2010/main">
                    <a14:imgLayer r:embed="rId71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897" y="7372064"/>
              <a:ext cx="720000" cy="576000"/>
            </a:xfrm>
            <a:prstGeom prst="rect">
              <a:avLst/>
            </a:prstGeom>
          </p:spPr>
        </p:pic>
        <p:pic>
          <p:nvPicPr>
            <p:cNvPr id="229" name="图片 228"/>
            <p:cNvPicPr>
              <a:picLocks noChangeAspect="1"/>
            </p:cNvPicPr>
            <p:nvPr/>
          </p:nvPicPr>
          <p:blipFill>
            <a:blip r:embed="rId72" cstate="print">
              <a:extLst>
                <a:ext uri="{BEBA8EAE-BF5A-486C-A8C5-ECC9F3942E4B}">
                  <a14:imgProps xmlns:a14="http://schemas.microsoft.com/office/drawing/2010/main">
                    <a14:imgLayer r:embed="rId73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1149" y="6779869"/>
              <a:ext cx="720000" cy="576000"/>
            </a:xfrm>
            <a:prstGeom prst="rect">
              <a:avLst/>
            </a:prstGeom>
          </p:spPr>
        </p:pic>
        <p:pic>
          <p:nvPicPr>
            <p:cNvPr id="230" name="图片 229"/>
            <p:cNvPicPr>
              <a:picLocks noChangeAspect="1"/>
            </p:cNvPicPr>
            <p:nvPr/>
          </p:nvPicPr>
          <p:blipFill>
            <a:blip r:embed="rId74" cstate="print">
              <a:extLst>
                <a:ext uri="{BEBA8EAE-BF5A-486C-A8C5-ECC9F3942E4B}">
                  <a14:imgProps xmlns:a14="http://schemas.microsoft.com/office/drawing/2010/main">
                    <a14:imgLayer r:embed="rId75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023" y="6779869"/>
              <a:ext cx="720000" cy="576000"/>
            </a:xfrm>
            <a:prstGeom prst="rect">
              <a:avLst/>
            </a:prstGeom>
          </p:spPr>
        </p:pic>
        <p:pic>
          <p:nvPicPr>
            <p:cNvPr id="219" name="图片 218"/>
            <p:cNvPicPr>
              <a:picLocks noChangeAspect="1"/>
            </p:cNvPicPr>
            <p:nvPr/>
          </p:nvPicPr>
          <p:blipFill>
            <a:blip r:embed="rId76" cstate="print">
              <a:extLst>
                <a:ext uri="{BEBA8EAE-BF5A-486C-A8C5-ECC9F3942E4B}">
                  <a14:imgProps xmlns:a14="http://schemas.microsoft.com/office/drawing/2010/main">
                    <a14:imgLayer r:embed="rId77">
                      <a14:imgEffect>
                        <a14:sharpenSoften amount="50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0472" y="5588609"/>
              <a:ext cx="720000" cy="576000"/>
            </a:xfrm>
            <a:prstGeom prst="rect">
              <a:avLst/>
            </a:prstGeom>
          </p:spPr>
        </p:pic>
        <p:pic>
          <p:nvPicPr>
            <p:cNvPr id="220" name="图片 219"/>
            <p:cNvPicPr>
              <a:picLocks noChangeAspect="1"/>
            </p:cNvPicPr>
            <p:nvPr/>
          </p:nvPicPr>
          <p:blipFill>
            <a:blip r:embed="rId78" cstate="print">
              <a:extLst>
                <a:ext uri="{BEBA8EAE-BF5A-486C-A8C5-ECC9F3942E4B}">
                  <a14:imgProps xmlns:a14="http://schemas.microsoft.com/office/drawing/2010/main">
                    <a14:imgLayer r:embed="rId79">
                      <a14:imgEffect>
                        <a14:sharpenSoften amount="50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598" y="5588609"/>
              <a:ext cx="720000" cy="576000"/>
            </a:xfrm>
            <a:prstGeom prst="rect">
              <a:avLst/>
            </a:prstGeom>
          </p:spPr>
        </p:pic>
        <p:pic>
          <p:nvPicPr>
            <p:cNvPr id="221" name="图片 220"/>
            <p:cNvPicPr>
              <a:picLocks noChangeAspect="1"/>
            </p:cNvPicPr>
            <p:nvPr/>
          </p:nvPicPr>
          <p:blipFill>
            <a:blip r:embed="rId80" cstate="print">
              <a:extLst>
                <a:ext uri="{BEBA8EAE-BF5A-486C-A8C5-ECC9F3942E4B}">
                  <a14:imgProps xmlns:a14="http://schemas.microsoft.com/office/drawing/2010/main">
                    <a14:imgLayer r:embed="rId81">
                      <a14:imgEffect>
                        <a14:sharpenSoften amount="50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724" y="5588609"/>
              <a:ext cx="720000" cy="576000"/>
            </a:xfrm>
            <a:prstGeom prst="rect">
              <a:avLst/>
            </a:prstGeom>
          </p:spPr>
        </p:pic>
        <p:pic>
          <p:nvPicPr>
            <p:cNvPr id="222" name="图片 221"/>
            <p:cNvPicPr>
              <a:picLocks noChangeAspect="1"/>
            </p:cNvPicPr>
            <p:nvPr/>
          </p:nvPicPr>
          <p:blipFill>
            <a:blip r:embed="rId82" cstate="print">
              <a:extLst>
                <a:ext uri="{BEBA8EAE-BF5A-486C-A8C5-ECC9F3942E4B}">
                  <a14:imgProps xmlns:a14="http://schemas.microsoft.com/office/drawing/2010/main">
                    <a14:imgLayer r:embed="rId83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0472" y="6180804"/>
              <a:ext cx="720000" cy="576000"/>
            </a:xfrm>
            <a:prstGeom prst="rect">
              <a:avLst/>
            </a:prstGeom>
          </p:spPr>
        </p:pic>
        <p:pic>
          <p:nvPicPr>
            <p:cNvPr id="223" name="图片 222"/>
            <p:cNvPicPr>
              <a:picLocks noChangeAspect="1"/>
            </p:cNvPicPr>
            <p:nvPr/>
          </p:nvPicPr>
          <p:blipFill>
            <a:blip r:embed="rId84" cstate="print">
              <a:extLst>
                <a:ext uri="{BEBA8EAE-BF5A-486C-A8C5-ECC9F3942E4B}">
                  <a14:imgProps xmlns:a14="http://schemas.microsoft.com/office/drawing/2010/main">
                    <a14:imgLayer r:embed="rId85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598" y="6180804"/>
              <a:ext cx="720000" cy="576000"/>
            </a:xfrm>
            <a:prstGeom prst="rect">
              <a:avLst/>
            </a:prstGeom>
          </p:spPr>
        </p:pic>
        <p:pic>
          <p:nvPicPr>
            <p:cNvPr id="224" name="图片 223"/>
            <p:cNvPicPr>
              <a:picLocks noChangeAspect="1"/>
            </p:cNvPicPr>
            <p:nvPr/>
          </p:nvPicPr>
          <p:blipFill>
            <a:blip r:embed="rId86" cstate="print">
              <a:extLst>
                <a:ext uri="{BEBA8EAE-BF5A-486C-A8C5-ECC9F3942E4B}">
                  <a14:imgProps xmlns:a14="http://schemas.microsoft.com/office/drawing/2010/main">
                    <a14:imgLayer r:embed="rId87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724" y="6180804"/>
              <a:ext cx="720000" cy="576000"/>
            </a:xfrm>
            <a:prstGeom prst="rect">
              <a:avLst/>
            </a:prstGeom>
          </p:spPr>
        </p:pic>
        <p:cxnSp>
          <p:nvCxnSpPr>
            <p:cNvPr id="189" name="直接连接符 188"/>
            <p:cNvCxnSpPr/>
            <p:nvPr/>
          </p:nvCxnSpPr>
          <p:spPr>
            <a:xfrm>
              <a:off x="4784625" y="7302176"/>
              <a:ext cx="12576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直接连接符 189"/>
            <p:cNvCxnSpPr/>
            <p:nvPr/>
          </p:nvCxnSpPr>
          <p:spPr>
            <a:xfrm>
              <a:off x="5515736" y="7302176"/>
              <a:ext cx="12576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直接连接符 190"/>
            <p:cNvCxnSpPr/>
            <p:nvPr/>
          </p:nvCxnSpPr>
          <p:spPr>
            <a:xfrm>
              <a:off x="6245432" y="7296631"/>
              <a:ext cx="12576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直接连接符 191"/>
            <p:cNvCxnSpPr/>
            <p:nvPr/>
          </p:nvCxnSpPr>
          <p:spPr>
            <a:xfrm>
              <a:off x="4793638" y="7893571"/>
              <a:ext cx="12576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3" name="直接连接符 192"/>
            <p:cNvCxnSpPr/>
            <p:nvPr/>
          </p:nvCxnSpPr>
          <p:spPr>
            <a:xfrm>
              <a:off x="5524749" y="7893571"/>
              <a:ext cx="12576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4" name="直接连接符 193"/>
            <p:cNvCxnSpPr/>
            <p:nvPr/>
          </p:nvCxnSpPr>
          <p:spPr>
            <a:xfrm>
              <a:off x="6254445" y="7888026"/>
              <a:ext cx="12576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9" name="TextBox 22"/>
            <p:cNvSpPr txBox="1"/>
            <p:nvPr/>
          </p:nvSpPr>
          <p:spPr>
            <a:xfrm rot="16200000">
              <a:off x="3833109" y="6356992"/>
              <a:ext cx="6163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Invasion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0" name="TextBox 556"/>
            <p:cNvSpPr txBox="1"/>
            <p:nvPr/>
          </p:nvSpPr>
          <p:spPr>
            <a:xfrm rot="16200000">
              <a:off x="3806594" y="5736176"/>
              <a:ext cx="67302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Migration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" name="文本框 203"/>
            <p:cNvSpPr txBox="1"/>
            <p:nvPr/>
          </p:nvSpPr>
          <p:spPr>
            <a:xfrm>
              <a:off x="4342197" y="5407422"/>
              <a:ext cx="4822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文本框 204"/>
            <p:cNvSpPr txBox="1"/>
            <p:nvPr/>
          </p:nvSpPr>
          <p:spPr>
            <a:xfrm>
              <a:off x="4929107" y="5411475"/>
              <a:ext cx="776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shBAP31-1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文本框 205"/>
            <p:cNvSpPr txBox="1"/>
            <p:nvPr/>
          </p:nvSpPr>
          <p:spPr>
            <a:xfrm>
              <a:off x="5635894" y="5411474"/>
              <a:ext cx="7955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shBAP31-2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7" name="直接连接符 206"/>
            <p:cNvCxnSpPr/>
            <p:nvPr/>
          </p:nvCxnSpPr>
          <p:spPr>
            <a:xfrm>
              <a:off x="4766056" y="6113288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直接连接符 207"/>
            <p:cNvCxnSpPr/>
            <p:nvPr/>
          </p:nvCxnSpPr>
          <p:spPr>
            <a:xfrm>
              <a:off x="5498518" y="6113288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直接连接符 208"/>
            <p:cNvCxnSpPr/>
            <p:nvPr/>
          </p:nvCxnSpPr>
          <p:spPr>
            <a:xfrm>
              <a:off x="6229562" y="6107732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直接连接符 209"/>
            <p:cNvCxnSpPr/>
            <p:nvPr/>
          </p:nvCxnSpPr>
          <p:spPr>
            <a:xfrm>
              <a:off x="4778583" y="6703256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直接连接符 210"/>
            <p:cNvCxnSpPr/>
            <p:nvPr/>
          </p:nvCxnSpPr>
          <p:spPr>
            <a:xfrm>
              <a:off x="5511045" y="6703256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直接连接符 211"/>
            <p:cNvCxnSpPr/>
            <p:nvPr/>
          </p:nvCxnSpPr>
          <p:spPr>
            <a:xfrm>
              <a:off x="6242089" y="6697700"/>
              <a:ext cx="12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3" name="直接连接符 212"/>
            <p:cNvCxnSpPr/>
            <p:nvPr/>
          </p:nvCxnSpPr>
          <p:spPr>
            <a:xfrm rot="5400000">
              <a:off x="3602726" y="6146528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4" name="文本框 213"/>
            <p:cNvSpPr txBox="1"/>
            <p:nvPr/>
          </p:nvSpPr>
          <p:spPr>
            <a:xfrm rot="16200000">
              <a:off x="3551310" y="6076015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SUM159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TextBox 22"/>
            <p:cNvSpPr txBox="1"/>
            <p:nvPr/>
          </p:nvSpPr>
          <p:spPr>
            <a:xfrm rot="16200000">
              <a:off x="3824574" y="7565164"/>
              <a:ext cx="6163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Invasion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" name="TextBox 556"/>
            <p:cNvSpPr txBox="1"/>
            <p:nvPr/>
          </p:nvSpPr>
          <p:spPr>
            <a:xfrm rot="16200000">
              <a:off x="3798059" y="6944348"/>
              <a:ext cx="67302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Migration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7" name="直接连接符 216"/>
            <p:cNvCxnSpPr/>
            <p:nvPr/>
          </p:nvCxnSpPr>
          <p:spPr>
            <a:xfrm rot="5400000">
              <a:off x="3602726" y="7360111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直接连接符 217"/>
            <p:cNvCxnSpPr/>
            <p:nvPr/>
          </p:nvCxnSpPr>
          <p:spPr>
            <a:xfrm rot="5400000">
              <a:off x="3602726" y="7350488"/>
              <a:ext cx="90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1" name="文本框 230"/>
            <p:cNvSpPr txBox="1"/>
            <p:nvPr/>
          </p:nvSpPr>
          <p:spPr>
            <a:xfrm rot="16200000">
              <a:off x="3551310" y="7235174"/>
              <a:ext cx="8817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SKBR3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2" name="Text Box 41">
            <a:extLst>
              <a:ext uri="{FF2B5EF4-FFF2-40B4-BE49-F238E27FC236}">
                <a16:creationId xmlns:a16="http://schemas.microsoft.com/office/drawing/2014/main" id="{FBB485EE-57D8-4BBD-AFB7-A1E4BC87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402" y="6440484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243" name="Text Box 41">
            <a:extLst>
              <a:ext uri="{FF2B5EF4-FFF2-40B4-BE49-F238E27FC236}">
                <a16:creationId xmlns:a16="http://schemas.microsoft.com/office/drawing/2014/main" id="{FBB485EE-57D8-4BBD-AFB7-A1E4BC87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8248" y="5323320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65663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41">
            <a:extLst>
              <a:ext uri="{FF2B5EF4-FFF2-40B4-BE49-F238E27FC236}">
                <a16:creationId xmlns:a16="http://schemas.microsoft.com/office/drawing/2014/main" id="{212A3532-A06D-4517-8DBE-5F869AFD0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542"/>
            <a:ext cx="346280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 (related to Figure 4)</a:t>
            </a:r>
          </a:p>
        </p:txBody>
      </p:sp>
      <p:sp>
        <p:nvSpPr>
          <p:cNvPr id="33" name="Text Box 41">
            <a:extLst>
              <a:ext uri="{FF2B5EF4-FFF2-40B4-BE49-F238E27FC236}">
                <a16:creationId xmlns:a16="http://schemas.microsoft.com/office/drawing/2014/main" id="{CD041784-DD03-4F1E-8B17-0364FB0CB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99" y="420689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3" name="Text Box 41">
            <a:extLst>
              <a:ext uri="{FF2B5EF4-FFF2-40B4-BE49-F238E27FC236}">
                <a16:creationId xmlns:a16="http://schemas.microsoft.com/office/drawing/2014/main" id="{CD041784-DD03-4F1E-8B17-0364FB0CB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2" y="2541247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A82D4CC6-3256-1FE3-F678-0BBFEC1076D4}"/>
              </a:ext>
            </a:extLst>
          </p:cNvPr>
          <p:cNvGrpSpPr/>
          <p:nvPr/>
        </p:nvGrpSpPr>
        <p:grpSpPr>
          <a:xfrm>
            <a:off x="441212" y="819690"/>
            <a:ext cx="6136105" cy="1236925"/>
            <a:chOff x="441212" y="3168261"/>
            <a:chExt cx="6136105" cy="1236925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40E91824-624D-C3D1-ACE0-F8F29E70E5C7}"/>
                </a:ext>
              </a:extLst>
            </p:cNvPr>
            <p:cNvCxnSpPr/>
            <p:nvPr/>
          </p:nvCxnSpPr>
          <p:spPr>
            <a:xfrm>
              <a:off x="1936589" y="3275151"/>
              <a:ext cx="1526108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C15241D8-8717-9AD9-3174-8C1578EDA11E}"/>
                </a:ext>
              </a:extLst>
            </p:cNvPr>
            <p:cNvSpPr/>
            <p:nvPr/>
          </p:nvSpPr>
          <p:spPr>
            <a:xfrm>
              <a:off x="2100967" y="3209083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E0694D82-4B0C-7305-3E95-BDD8FA1A8D7E}"/>
                </a:ext>
              </a:extLst>
            </p:cNvPr>
            <p:cNvSpPr/>
            <p:nvPr/>
          </p:nvSpPr>
          <p:spPr>
            <a:xfrm>
              <a:off x="2380488" y="3209083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0FD3E90E-EA43-D130-64C6-1CA2D56A93DC}"/>
                </a:ext>
              </a:extLst>
            </p:cNvPr>
            <p:cNvSpPr/>
            <p:nvPr/>
          </p:nvSpPr>
          <p:spPr>
            <a:xfrm>
              <a:off x="2939818" y="3209083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FB8F6717-568C-8ACB-0E76-45652C12BCAB}"/>
                </a:ext>
              </a:extLst>
            </p:cNvPr>
            <p:cNvSpPr txBox="1"/>
            <p:nvPr/>
          </p:nvSpPr>
          <p:spPr>
            <a:xfrm>
              <a:off x="444440" y="3168261"/>
              <a:ext cx="14718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SERCA2 Site313(1~313AA)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1B71C6AB-D5C8-C281-46A8-12B310FA9AEA}"/>
                </a:ext>
              </a:extLst>
            </p:cNvPr>
            <p:cNvSpPr/>
            <p:nvPr/>
          </p:nvSpPr>
          <p:spPr>
            <a:xfrm>
              <a:off x="3218460" y="3209083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2840D5A6-F8B2-AE1F-34D3-4A631BFA2FBB}"/>
                </a:ext>
              </a:extLst>
            </p:cNvPr>
            <p:cNvCxnSpPr/>
            <p:nvPr/>
          </p:nvCxnSpPr>
          <p:spPr>
            <a:xfrm>
              <a:off x="1936589" y="3529858"/>
              <a:ext cx="338035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9B44AA63-7E17-A663-83D4-0D3E8BFEBDA4}"/>
                </a:ext>
              </a:extLst>
            </p:cNvPr>
            <p:cNvSpPr/>
            <p:nvPr/>
          </p:nvSpPr>
          <p:spPr>
            <a:xfrm>
              <a:off x="2100967" y="3463790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53D13930-CDEA-8F2B-3FF8-650F604D0CC6}"/>
                </a:ext>
              </a:extLst>
            </p:cNvPr>
            <p:cNvSpPr/>
            <p:nvPr/>
          </p:nvSpPr>
          <p:spPr>
            <a:xfrm>
              <a:off x="2380488" y="3463790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99F3A39D-0513-073F-C59A-C65045515A5E}"/>
                </a:ext>
              </a:extLst>
            </p:cNvPr>
            <p:cNvSpPr/>
            <p:nvPr/>
          </p:nvSpPr>
          <p:spPr>
            <a:xfrm>
              <a:off x="2939818" y="3463790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6E8229B0-135D-A697-FE96-21AAEC6C40DB}"/>
                </a:ext>
              </a:extLst>
            </p:cNvPr>
            <p:cNvSpPr/>
            <p:nvPr/>
          </p:nvSpPr>
          <p:spPr>
            <a:xfrm>
              <a:off x="3218460" y="3463790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672473E8-B9D2-8384-9159-3C3FB9EAB29D}"/>
                </a:ext>
              </a:extLst>
            </p:cNvPr>
            <p:cNvSpPr/>
            <p:nvPr/>
          </p:nvSpPr>
          <p:spPr>
            <a:xfrm>
              <a:off x="4759654" y="3463790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7115D07F-2691-8DF9-BFB3-1BA73602D9C4}"/>
                </a:ext>
              </a:extLst>
            </p:cNvPr>
            <p:cNvCxnSpPr/>
            <p:nvPr/>
          </p:nvCxnSpPr>
          <p:spPr>
            <a:xfrm>
              <a:off x="4648471" y="3766462"/>
              <a:ext cx="1928846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24BA0E06-C455-2535-201E-F9FA7E169692}"/>
                </a:ext>
              </a:extLst>
            </p:cNvPr>
            <p:cNvSpPr/>
            <p:nvPr/>
          </p:nvSpPr>
          <p:spPr>
            <a:xfrm>
              <a:off x="4759654" y="3700394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24E7762D-9431-93BC-106D-9A5A657C8DDD}"/>
                </a:ext>
              </a:extLst>
            </p:cNvPr>
            <p:cNvSpPr/>
            <p:nvPr/>
          </p:nvSpPr>
          <p:spPr>
            <a:xfrm>
              <a:off x="5038296" y="3700394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3818DAA7-35DD-C438-FC0C-05AA8CDD4728}"/>
                </a:ext>
              </a:extLst>
            </p:cNvPr>
            <p:cNvSpPr/>
            <p:nvPr/>
          </p:nvSpPr>
          <p:spPr>
            <a:xfrm>
              <a:off x="5316939" y="3700394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9C2CD501-9B51-15CC-9618-96EA90C40402}"/>
                </a:ext>
              </a:extLst>
            </p:cNvPr>
            <p:cNvSpPr/>
            <p:nvPr/>
          </p:nvSpPr>
          <p:spPr>
            <a:xfrm>
              <a:off x="5595581" y="3700394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007D8123-9D8C-3352-FBF2-C882A480C328}"/>
                </a:ext>
              </a:extLst>
            </p:cNvPr>
            <p:cNvSpPr/>
            <p:nvPr/>
          </p:nvSpPr>
          <p:spPr>
            <a:xfrm>
              <a:off x="5874224" y="3700394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DEF7868D-F223-BE1C-74C5-CBB20E2CE254}"/>
                </a:ext>
              </a:extLst>
            </p:cNvPr>
            <p:cNvSpPr/>
            <p:nvPr/>
          </p:nvSpPr>
          <p:spPr>
            <a:xfrm>
              <a:off x="6152866" y="3700394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1F57B7E0-4363-71C2-1816-A5F9190D1E71}"/>
                </a:ext>
              </a:extLst>
            </p:cNvPr>
            <p:cNvCxnSpPr/>
            <p:nvPr/>
          </p:nvCxnSpPr>
          <p:spPr>
            <a:xfrm>
              <a:off x="1936589" y="4007990"/>
              <a:ext cx="4640728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7AC1D398-7291-DA05-B158-147F974F1F54}"/>
                </a:ext>
              </a:extLst>
            </p:cNvPr>
            <p:cNvSpPr/>
            <p:nvPr/>
          </p:nvSpPr>
          <p:spPr>
            <a:xfrm>
              <a:off x="2100967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4FC5BD71-EA96-51D4-9C96-18C9B5EE7E5F}"/>
                </a:ext>
              </a:extLst>
            </p:cNvPr>
            <p:cNvSpPr/>
            <p:nvPr/>
          </p:nvSpPr>
          <p:spPr>
            <a:xfrm>
              <a:off x="2380488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1D95BC7A-6C22-116A-0A3E-8B8FAD2DBC34}"/>
                </a:ext>
              </a:extLst>
            </p:cNvPr>
            <p:cNvSpPr/>
            <p:nvPr/>
          </p:nvSpPr>
          <p:spPr>
            <a:xfrm>
              <a:off x="2939818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9716FC4E-A3BB-7181-AE94-6ABC5545A6D4}"/>
                </a:ext>
              </a:extLst>
            </p:cNvPr>
            <p:cNvSpPr/>
            <p:nvPr/>
          </p:nvSpPr>
          <p:spPr>
            <a:xfrm>
              <a:off x="3218460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DD18CDE2-513C-3C77-A4A3-68CEE584A036}"/>
                </a:ext>
              </a:extLst>
            </p:cNvPr>
            <p:cNvSpPr/>
            <p:nvPr/>
          </p:nvSpPr>
          <p:spPr>
            <a:xfrm>
              <a:off x="4759654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AC4663C1-5D46-EC59-F59A-E1DB6E4DD8A3}"/>
                </a:ext>
              </a:extLst>
            </p:cNvPr>
            <p:cNvSpPr/>
            <p:nvPr/>
          </p:nvSpPr>
          <p:spPr>
            <a:xfrm>
              <a:off x="5038296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92E1D89D-D900-96FA-E336-6091D9393E2B}"/>
                </a:ext>
              </a:extLst>
            </p:cNvPr>
            <p:cNvSpPr/>
            <p:nvPr/>
          </p:nvSpPr>
          <p:spPr>
            <a:xfrm>
              <a:off x="5316939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4BFD9D30-48B8-FFB2-AECC-1BAC43C6B282}"/>
                </a:ext>
              </a:extLst>
            </p:cNvPr>
            <p:cNvSpPr/>
            <p:nvPr/>
          </p:nvSpPr>
          <p:spPr>
            <a:xfrm>
              <a:off x="5595581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5729E14-0EE3-ABBA-9008-BB3D8B8441AE}"/>
                </a:ext>
              </a:extLst>
            </p:cNvPr>
            <p:cNvSpPr/>
            <p:nvPr/>
          </p:nvSpPr>
          <p:spPr>
            <a:xfrm>
              <a:off x="5874224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83452C23-AFA9-A915-FAA9-016A3056E47B}"/>
                </a:ext>
              </a:extLst>
            </p:cNvPr>
            <p:cNvSpPr/>
            <p:nvPr/>
          </p:nvSpPr>
          <p:spPr>
            <a:xfrm>
              <a:off x="6152866" y="3941922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9E0FA1D8-1AEF-268C-5641-91902238C493}"/>
                </a:ext>
              </a:extLst>
            </p:cNvPr>
            <p:cNvSpPr/>
            <p:nvPr/>
          </p:nvSpPr>
          <p:spPr>
            <a:xfrm>
              <a:off x="5034664" y="3461329"/>
              <a:ext cx="161211" cy="1189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90D3FD82-9925-8637-5D38-5E52CDD93706}"/>
                </a:ext>
              </a:extLst>
            </p:cNvPr>
            <p:cNvSpPr txBox="1"/>
            <p:nvPr/>
          </p:nvSpPr>
          <p:spPr>
            <a:xfrm>
              <a:off x="442954" y="3420118"/>
              <a:ext cx="14718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SERCA2 Site807(1~807AA)</a:t>
              </a:r>
              <a:endParaRPr lang="zh-CN" alt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784AE4AA-259A-0C81-B95D-16042A4DD507}"/>
                </a:ext>
              </a:extLst>
            </p:cNvPr>
            <p:cNvSpPr txBox="1"/>
            <p:nvPr/>
          </p:nvSpPr>
          <p:spPr>
            <a:xfrm>
              <a:off x="442746" y="3667497"/>
              <a:ext cx="171874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SERCA2 SiteR757(757~1042AA)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0BF31D01-6C6E-FFC2-B2B9-14ACC645A4C9}"/>
                </a:ext>
              </a:extLst>
            </p:cNvPr>
            <p:cNvSpPr txBox="1"/>
            <p:nvPr/>
          </p:nvSpPr>
          <p:spPr>
            <a:xfrm>
              <a:off x="441212" y="3906561"/>
              <a:ext cx="14718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SERCA2 CDSFL(full length)</a:t>
              </a:r>
              <a:endParaRPr lang="zh-CN" alt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ACE49FE5-AC7A-D273-63B8-37FAE4775072}"/>
                </a:ext>
              </a:extLst>
            </p:cNvPr>
            <p:cNvSpPr txBox="1"/>
            <p:nvPr/>
          </p:nvSpPr>
          <p:spPr>
            <a:xfrm>
              <a:off x="3417225" y="3168409"/>
              <a:ext cx="576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TAA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C33FF6E1-4251-DB42-18F5-7B4C784BE2F1}"/>
                </a:ext>
              </a:extLst>
            </p:cNvPr>
            <p:cNvSpPr txBox="1"/>
            <p:nvPr/>
          </p:nvSpPr>
          <p:spPr>
            <a:xfrm>
              <a:off x="5268943" y="3423117"/>
              <a:ext cx="576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TAA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2A16250A-1111-9621-B816-EB1877646AE1}"/>
                </a:ext>
              </a:extLst>
            </p:cNvPr>
            <p:cNvSpPr txBox="1"/>
            <p:nvPr/>
          </p:nvSpPr>
          <p:spPr>
            <a:xfrm>
              <a:off x="4285324" y="3660495"/>
              <a:ext cx="5930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ATG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9D282779-2AF8-9B4B-F265-32CC30286A55}"/>
                </a:ext>
              </a:extLst>
            </p:cNvPr>
            <p:cNvCxnSpPr>
              <a:cxnSpLocks/>
            </p:cNvCxnSpPr>
            <p:nvPr/>
          </p:nvCxnSpPr>
          <p:spPr>
            <a:xfrm>
              <a:off x="3465834" y="3529858"/>
              <a:ext cx="118577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3C0D2450-E129-8742-EAB2-985828843E62}"/>
                </a:ext>
              </a:extLst>
            </p:cNvPr>
            <p:cNvCxnSpPr>
              <a:cxnSpLocks/>
            </p:cNvCxnSpPr>
            <p:nvPr/>
          </p:nvCxnSpPr>
          <p:spPr>
            <a:xfrm>
              <a:off x="3462691" y="4007990"/>
              <a:ext cx="118577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ACF7A261-334B-9CB7-8704-4D71EB28B5CB}"/>
                </a:ext>
              </a:extLst>
            </p:cNvPr>
            <p:cNvCxnSpPr>
              <a:endCxn id="62" idx="2"/>
            </p:cNvCxnSpPr>
            <p:nvPr/>
          </p:nvCxnSpPr>
          <p:spPr>
            <a:xfrm flipV="1">
              <a:off x="2181567" y="4060845"/>
              <a:ext cx="1" cy="1684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C9FA6329-33B0-433F-2A26-C8A29E1A2C5F}"/>
                </a:ext>
              </a:extLst>
            </p:cNvPr>
            <p:cNvSpPr txBox="1"/>
            <p:nvPr/>
          </p:nvSpPr>
          <p:spPr>
            <a:xfrm>
              <a:off x="1691439" y="4189742"/>
              <a:ext cx="17661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Transmembrane helix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ECC3FF3E-DAE6-452C-E36C-539B4B8D03B4}"/>
                </a:ext>
              </a:extLst>
            </p:cNvPr>
            <p:cNvSpPr txBox="1"/>
            <p:nvPr/>
          </p:nvSpPr>
          <p:spPr>
            <a:xfrm>
              <a:off x="3618909" y="4189742"/>
              <a:ext cx="94609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cytosolic domain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" name="直接箭头连接符 2">
              <a:extLst>
                <a:ext uri="{FF2B5EF4-FFF2-40B4-BE49-F238E27FC236}">
                  <a16:creationId xmlns:a16="http://schemas.microsoft.com/office/drawing/2014/main" id="{2329AFDA-8840-B523-1435-8E5D1E56A34B}"/>
                </a:ext>
              </a:extLst>
            </p:cNvPr>
            <p:cNvCxnSpPr/>
            <p:nvPr/>
          </p:nvCxnSpPr>
          <p:spPr>
            <a:xfrm flipV="1">
              <a:off x="4060705" y="4049791"/>
              <a:ext cx="1" cy="1684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7326A60F-CB42-0A95-82F5-72C64834F3C4}"/>
              </a:ext>
            </a:extLst>
          </p:cNvPr>
          <p:cNvGrpSpPr/>
          <p:nvPr/>
        </p:nvGrpSpPr>
        <p:grpSpPr>
          <a:xfrm>
            <a:off x="505572" y="2858536"/>
            <a:ext cx="3779117" cy="735054"/>
            <a:chOff x="505572" y="5207107"/>
            <a:chExt cx="3779117" cy="735054"/>
          </a:xfrm>
        </p:grpSpPr>
        <p:cxnSp>
          <p:nvCxnSpPr>
            <p:cNvPr id="82" name="直接连接符 81"/>
            <p:cNvCxnSpPr/>
            <p:nvPr/>
          </p:nvCxnSpPr>
          <p:spPr>
            <a:xfrm>
              <a:off x="1909708" y="5546566"/>
              <a:ext cx="2374981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矩形 82"/>
            <p:cNvSpPr/>
            <p:nvPr/>
          </p:nvSpPr>
          <p:spPr>
            <a:xfrm>
              <a:off x="2087707" y="5478426"/>
              <a:ext cx="175319" cy="1226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矩形 83"/>
            <p:cNvSpPr/>
            <p:nvPr/>
          </p:nvSpPr>
          <p:spPr>
            <a:xfrm>
              <a:off x="2392452" y="5478426"/>
              <a:ext cx="175319" cy="1226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2695179" y="5478426"/>
              <a:ext cx="175319" cy="1226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505572" y="5207107"/>
              <a:ext cx="13821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BAP31 Site123(1~123AA)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直接连接符 86"/>
            <p:cNvCxnSpPr/>
            <p:nvPr/>
          </p:nvCxnSpPr>
          <p:spPr>
            <a:xfrm>
              <a:off x="1909708" y="5311532"/>
              <a:ext cx="1039054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8" name="矩形 87"/>
            <p:cNvSpPr/>
            <p:nvPr/>
          </p:nvSpPr>
          <p:spPr>
            <a:xfrm>
              <a:off x="2087707" y="5243393"/>
              <a:ext cx="175319" cy="1226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2392452" y="5243393"/>
              <a:ext cx="175319" cy="1226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矩形 89"/>
            <p:cNvSpPr/>
            <p:nvPr/>
          </p:nvSpPr>
          <p:spPr>
            <a:xfrm>
              <a:off x="2695179" y="5243393"/>
              <a:ext cx="175319" cy="1226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505572" y="5441592"/>
              <a:ext cx="13821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BAP31 CDSFL(full length)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BCA88B0A-F7D6-0A42-0E52-7A9D25EA7999}"/>
                </a:ext>
              </a:extLst>
            </p:cNvPr>
            <p:cNvCxnSpPr>
              <a:cxnSpLocks/>
            </p:cNvCxnSpPr>
            <p:nvPr/>
          </p:nvCxnSpPr>
          <p:spPr>
            <a:xfrm>
              <a:off x="2974824" y="5546566"/>
              <a:ext cx="1291628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文本框 93">
              <a:extLst>
                <a:ext uri="{FF2B5EF4-FFF2-40B4-BE49-F238E27FC236}">
                  <a16:creationId xmlns:a16="http://schemas.microsoft.com/office/drawing/2014/main" id="{BD19C4B6-7CCB-2C3D-327C-6A1D119ECDDA}"/>
                </a:ext>
              </a:extLst>
            </p:cNvPr>
            <p:cNvSpPr txBox="1"/>
            <p:nvPr/>
          </p:nvSpPr>
          <p:spPr>
            <a:xfrm>
              <a:off x="3118827" y="5726717"/>
              <a:ext cx="94609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cytosolic domain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5" name="直接箭头连接符 94">
              <a:extLst>
                <a:ext uri="{FF2B5EF4-FFF2-40B4-BE49-F238E27FC236}">
                  <a16:creationId xmlns:a16="http://schemas.microsoft.com/office/drawing/2014/main" id="{6018655F-AB54-6DD4-EA64-172FE6D34616}"/>
                </a:ext>
              </a:extLst>
            </p:cNvPr>
            <p:cNvCxnSpPr/>
            <p:nvPr/>
          </p:nvCxnSpPr>
          <p:spPr>
            <a:xfrm flipV="1">
              <a:off x="3570783" y="5586766"/>
              <a:ext cx="1" cy="1684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8817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1"/>
          <p:cNvSpPr txBox="1">
            <a:spLocks noChangeArrowheads="1"/>
          </p:cNvSpPr>
          <p:nvPr/>
        </p:nvSpPr>
        <p:spPr bwMode="auto">
          <a:xfrm>
            <a:off x="0" y="22542"/>
            <a:ext cx="172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97289" y="547191"/>
            <a:ext cx="3819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Table S1.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-PCR primers used in this study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332251"/>
              </p:ext>
            </p:extLst>
          </p:nvPr>
        </p:nvGraphicFramePr>
        <p:xfrm>
          <a:off x="470134" y="793412"/>
          <a:ext cx="5915025" cy="1562436"/>
        </p:xfrm>
        <a:graphic>
          <a:graphicData uri="http://schemas.openxmlformats.org/drawingml/2006/table">
            <a:tbl>
              <a:tblPr/>
              <a:tblGrid>
                <a:gridCol w="1397810">
                  <a:extLst>
                    <a:ext uri="{9D8B030D-6E8A-4147-A177-3AD203B41FA5}">
                      <a16:colId xmlns:a16="http://schemas.microsoft.com/office/drawing/2014/main" val="1274324159"/>
                    </a:ext>
                  </a:extLst>
                </a:gridCol>
                <a:gridCol w="331683">
                  <a:extLst>
                    <a:ext uri="{9D8B030D-6E8A-4147-A177-3AD203B41FA5}">
                      <a16:colId xmlns:a16="http://schemas.microsoft.com/office/drawing/2014/main" val="900283892"/>
                    </a:ext>
                  </a:extLst>
                </a:gridCol>
                <a:gridCol w="4185532">
                  <a:extLst>
                    <a:ext uri="{9D8B030D-6E8A-4147-A177-3AD203B41FA5}">
                      <a16:colId xmlns:a16="http://schemas.microsoft.com/office/drawing/2014/main" val="2371080014"/>
                    </a:ext>
                  </a:extLst>
                </a:gridCol>
              </a:tblGrid>
              <a:tr h="26040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BAP31 QPCR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GCCACCTTCCTCTATG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665295"/>
                  </a:ext>
                </a:extLst>
              </a:tr>
              <a:tr h="26040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GACACTAACAACTCCACC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881549"/>
                  </a:ext>
                </a:extLst>
              </a:tr>
              <a:tr h="26040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SERCA2 QPCR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GCATCGGCATCTTCG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53789"/>
                  </a:ext>
                </a:extLst>
              </a:tr>
              <a:tr h="26040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GCCATCGCCAGTCAT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363185"/>
                  </a:ext>
                </a:extLst>
              </a:tr>
              <a:tr h="26040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β-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CTIN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QPCR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GGAAATCGTGCGTGAC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712309"/>
                  </a:ext>
                </a:extLst>
              </a:tr>
              <a:tr h="26040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ATGCCCAGGAAGGAA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843687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397289" y="2546010"/>
            <a:ext cx="3819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Table S2. PCR primers used in this study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470134" y="2816955"/>
          <a:ext cx="5915025" cy="2095840"/>
        </p:xfrm>
        <a:graphic>
          <a:graphicData uri="http://schemas.openxmlformats.org/drawingml/2006/table">
            <a:tbl>
              <a:tblPr/>
              <a:tblGrid>
                <a:gridCol w="1397810">
                  <a:extLst>
                    <a:ext uri="{9D8B030D-6E8A-4147-A177-3AD203B41FA5}">
                      <a16:colId xmlns:a16="http://schemas.microsoft.com/office/drawing/2014/main" val="1470815742"/>
                    </a:ext>
                  </a:extLst>
                </a:gridCol>
                <a:gridCol w="331683">
                  <a:extLst>
                    <a:ext uri="{9D8B030D-6E8A-4147-A177-3AD203B41FA5}">
                      <a16:colId xmlns:a16="http://schemas.microsoft.com/office/drawing/2014/main" val="2745122572"/>
                    </a:ext>
                  </a:extLst>
                </a:gridCol>
                <a:gridCol w="4185532">
                  <a:extLst>
                    <a:ext uri="{9D8B030D-6E8A-4147-A177-3AD203B41FA5}">
                      <a16:colId xmlns:a16="http://schemas.microsoft.com/office/drawing/2014/main" val="3149983329"/>
                    </a:ext>
                  </a:extLst>
                </a:gridCol>
              </a:tblGrid>
              <a:tr h="26198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pSin-BAP31-HA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TGACACGCGTATGAGTCTGCAGTGGAC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595029"/>
                  </a:ext>
                </a:extLst>
              </a:tr>
              <a:tr h="2619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TGACACTAGTTTACTCTTCCTTCTTGTC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894864"/>
                  </a:ext>
                </a:extLst>
              </a:tr>
              <a:tr h="26198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pSin-SERCA2-3xFlag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TATCACGCGTATGGAGAACGCGCACAC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02379"/>
                  </a:ext>
                </a:extLst>
              </a:tr>
              <a:tr h="2619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CCGGACTAGTTCAAGACCAGAACATATCGC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402603"/>
                  </a:ext>
                </a:extLst>
              </a:tr>
              <a:tr h="26198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LentiCRISPR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.V2-</a:t>
                      </a:r>
                    </a:p>
                    <a:p>
                      <a:pPr algn="l" fontAlgn="ctr"/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shCtrl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CACCGGTCGAAGTACTCGTTAAATG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3888249"/>
                  </a:ext>
                </a:extLst>
              </a:tr>
              <a:tr h="2619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AAACCATTTAACGAGTACTTCGACC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829709"/>
                  </a:ext>
                </a:extLst>
              </a:tr>
              <a:tr h="261980"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LentiCRISPR</a:t>
                      </a:r>
                      <a:r>
                        <a:rPr lang="en-US" altLang="zh-CN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.V2-sh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BAP31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CACCGCAACAAAGACCTCCGCATAG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650407"/>
                  </a:ext>
                </a:extLst>
              </a:tr>
              <a:tr h="2619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AAACCTATGCGGAGGTCTTTGTTGC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539761"/>
                  </a:ext>
                </a:extLst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397289" y="5123114"/>
            <a:ext cx="3819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Table S3.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shRNAs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used in this study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70133" y="5373916"/>
          <a:ext cx="5915025" cy="4127890"/>
        </p:xfrm>
        <a:graphic>
          <a:graphicData uri="http://schemas.openxmlformats.org/drawingml/2006/table">
            <a:tbl>
              <a:tblPr/>
              <a:tblGrid>
                <a:gridCol w="1397810">
                  <a:extLst>
                    <a:ext uri="{9D8B030D-6E8A-4147-A177-3AD203B41FA5}">
                      <a16:colId xmlns:a16="http://schemas.microsoft.com/office/drawing/2014/main" val="225020437"/>
                    </a:ext>
                  </a:extLst>
                </a:gridCol>
                <a:gridCol w="331683">
                  <a:extLst>
                    <a:ext uri="{9D8B030D-6E8A-4147-A177-3AD203B41FA5}">
                      <a16:colId xmlns:a16="http://schemas.microsoft.com/office/drawing/2014/main" val="4098131813"/>
                    </a:ext>
                  </a:extLst>
                </a:gridCol>
                <a:gridCol w="4185532">
                  <a:extLst>
                    <a:ext uri="{9D8B030D-6E8A-4147-A177-3AD203B41FA5}">
                      <a16:colId xmlns:a16="http://schemas.microsoft.com/office/drawing/2014/main" val="2797965985"/>
                    </a:ext>
                  </a:extLst>
                </a:gridCol>
              </a:tblGrid>
              <a:tr h="41278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Control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shRNA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CCGGTTCTCCGAACGTGTCACGTCTCGAGACGTGACACGTTCGGAGAATTTTTG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048071"/>
                  </a:ext>
                </a:extLst>
              </a:tr>
              <a:tr h="412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AATTCAAAAATTCTCCGAACGTGTCACGTCTCGAGACGTGACACGTTCGGAGAA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587095"/>
                  </a:ext>
                </a:extLst>
              </a:tr>
              <a:tr h="41278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shBAP31-1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CCGGGGTGAACCTCCAGAACAATCTCGAGATTGTTCTGGAGGTTCACCTTTTTG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422026"/>
                  </a:ext>
                </a:extLst>
              </a:tr>
              <a:tr h="412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AATTCAAAAAGGTGAACCTCCAGAACAATCTCGAGATTGTTCTGGAGGTTCACC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001943"/>
                  </a:ext>
                </a:extLst>
              </a:tr>
              <a:tr h="41278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shBAP31-2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CCGGCATGGACAAGAAGGAAGAGTACTCGAGTACTCTTCCTTCTTGTCCATGTTTTTTG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768004"/>
                  </a:ext>
                </a:extLst>
              </a:tr>
              <a:tr h="412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AATTCAAAAAACATGGACAAGAAGGAAGAGTACTCGAGCATGGACAAGAAGGAAGAGTA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696332"/>
                  </a:ext>
                </a:extLst>
              </a:tr>
              <a:tr h="41278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shSERCA2-1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CCGGCCTGGTGATATTGTAGAAATTCTCGAGAATTTCTACAATATCACCAGGTTTTTG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864606"/>
                  </a:ext>
                </a:extLst>
              </a:tr>
              <a:tr h="412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AATTCAAAAACCTGGTGATATTGTAGAAATTCTCGAGAATTTCTACAATATCACCAGG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569644"/>
                  </a:ext>
                </a:extLst>
              </a:tr>
              <a:tr h="41278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shSERCA2-2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CCGGCCATCAAATCTACCACACTAACTCGAGTTAGTGTGGTAGATTTGATGGTTTTTG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464306"/>
                  </a:ext>
                </a:extLst>
              </a:tr>
              <a:tr h="412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AATTCAAAAACCATCAAATCTACCACACTAACTCGAGTTAGTGTGGTAGATTTGATGG</a:t>
                      </a:r>
                    </a:p>
                  </a:txBody>
                  <a:tcPr marL="7897" marR="7897" marT="78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04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90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97289" y="422651"/>
            <a:ext cx="3819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Table S4. Antibodies used in this study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827087"/>
              </p:ext>
            </p:extLst>
          </p:nvPr>
        </p:nvGraphicFramePr>
        <p:xfrm>
          <a:off x="601687" y="668867"/>
          <a:ext cx="5738814" cy="8032589"/>
        </p:xfrm>
        <a:graphic>
          <a:graphicData uri="http://schemas.openxmlformats.org/drawingml/2006/table">
            <a:tbl>
              <a:tblPr/>
              <a:tblGrid>
                <a:gridCol w="2085529">
                  <a:extLst>
                    <a:ext uri="{9D8B030D-6E8A-4147-A177-3AD203B41FA5}">
                      <a16:colId xmlns:a16="http://schemas.microsoft.com/office/drawing/2014/main" val="1728036088"/>
                    </a:ext>
                  </a:extLst>
                </a:gridCol>
                <a:gridCol w="1978090">
                  <a:extLst>
                    <a:ext uri="{9D8B030D-6E8A-4147-A177-3AD203B41FA5}">
                      <a16:colId xmlns:a16="http://schemas.microsoft.com/office/drawing/2014/main" val="353944651"/>
                    </a:ext>
                  </a:extLst>
                </a:gridCol>
                <a:gridCol w="1675195">
                  <a:extLst>
                    <a:ext uri="{9D8B030D-6E8A-4147-A177-3AD203B41FA5}">
                      <a16:colId xmlns:a16="http://schemas.microsoft.com/office/drawing/2014/main" val="2556460216"/>
                    </a:ext>
                  </a:extLst>
                </a:gridCol>
              </a:tblGrid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Antibodies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Company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Catlog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208614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BAP31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11200-1-AP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652205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SERCA2 (used in IF, WB)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Abcam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ab2817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534470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SERCA2 (used in WB)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Santa Cruz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sc-376235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319361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VIM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BD, 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Pharmingen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550513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5533431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ZEB1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Santa Cruz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sc-25338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890399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ZEB2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Santa Cruz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sc-48789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710601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EZH2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CST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5246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652658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β-ACTIN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60008-1-AP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939058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IgG (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Rb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altLang="zh-C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B900610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530901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Flag (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Rb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20543-1-AP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8073769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Flag (</a:t>
                      </a:r>
                      <a:r>
                        <a:rPr lang="en-US" altLang="zh-CN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Ms</a:t>
                      </a:r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altLang="zh-C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66008-3-Ig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991914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HA (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Rb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66006-2-Ig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947631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HA (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Ms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altLang="zh-C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51064-2-AP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09370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p-A</a:t>
                      </a:r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KT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CST</a:t>
                      </a:r>
                      <a:endParaRPr lang="zh-CN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92715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8629500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t-A</a:t>
                      </a:r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KT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Santa Cruz</a:t>
                      </a:r>
                      <a:endParaRPr lang="zh-CN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sc-5298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159236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p-</a:t>
                      </a:r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IF2</a:t>
                      </a:r>
                      <a:r>
                        <a:rPr lang="el-G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CST</a:t>
                      </a:r>
                      <a:endParaRPr lang="zh-CN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3398T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231597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IF2</a:t>
                      </a:r>
                      <a:r>
                        <a:rPr lang="el-G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11170-1-AP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249875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CHOP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Proteintech</a:t>
                      </a:r>
                      <a:endParaRPr 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15204-1-AP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759898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Goat anti 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Mounse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Alexa Fluor 488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Scientific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A-11001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688578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Goat anti Rabbit Alexa Fluor 594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ThermoFisher Scientific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A-11012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451283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Peroxidase-</a:t>
                      </a:r>
                      <a:r>
                        <a:rPr 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AffiniPure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Goat Anti-Mouse IgG (H+L)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Jackson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115-035-003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77049"/>
                  </a:ext>
                </a:extLst>
              </a:tr>
              <a:tr h="349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Peroxidase-AffiniPure Goat Anti-Rabbit IgG (H+L)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Jackson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111-035-003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315522"/>
                  </a:ext>
                </a:extLst>
              </a:tr>
            </a:tbl>
          </a:graphicData>
        </a:graphic>
      </p:graphicFrame>
      <p:sp>
        <p:nvSpPr>
          <p:cNvPr id="2" name="Text Box 41">
            <a:extLst>
              <a:ext uri="{FF2B5EF4-FFF2-40B4-BE49-F238E27FC236}">
                <a16:creationId xmlns:a16="http://schemas.microsoft.com/office/drawing/2014/main" id="{13CC2A23-FA98-AEE4-55E6-6DFF8D2A4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542"/>
            <a:ext cx="172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</a:t>
            </a:r>
          </a:p>
        </p:txBody>
      </p:sp>
    </p:spTree>
    <p:extLst>
      <p:ext uri="{BB962C8B-B14F-4D97-AF65-F5344CB8AC3E}">
        <p14:creationId xmlns:p14="http://schemas.microsoft.com/office/powerpoint/2010/main" val="2557019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101537</TotalTime>
  <Words>960</Words>
  <Application>Microsoft Office PowerPoint</Application>
  <PresentationFormat>A4 Paper (210x297 mm)</PresentationFormat>
  <Paragraphs>400</Paragraphs>
  <Slides>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主题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钱 文畅</dc:creator>
  <cp:lastModifiedBy>Rohit Pandey</cp:lastModifiedBy>
  <cp:revision>583</cp:revision>
  <dcterms:created xsi:type="dcterms:W3CDTF">2018-06-04T07:01:14Z</dcterms:created>
  <dcterms:modified xsi:type="dcterms:W3CDTF">2023-08-01T03:29:24Z</dcterms:modified>
</cp:coreProperties>
</file>