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8" autoAdjust="0"/>
  </p:normalViewPr>
  <p:slideViewPr>
    <p:cSldViewPr snapToGrid="0">
      <p:cViewPr varScale="1">
        <p:scale>
          <a:sx n="105" d="100"/>
          <a:sy n="10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6257C5-AA22-4884-9728-B6FB090D3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70824F-4CF6-45B0-71E2-831F9F570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C856E0-4D95-DC6E-5A8E-A9BF243C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C5CF80-50D8-770D-37F5-D0741FEF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F4BA24-83E7-82B2-2158-972C162E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26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00F150-F5B0-6B7E-EEFF-F9D602A4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63BE476-C244-E81D-B374-A998EE49A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F75A4-DFE8-2ADC-5CD2-BF45901D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EF2B63-6239-3820-640D-34C046FA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6BFB93-733B-A281-A1C0-C678BE37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84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2D70501-A311-DAF4-4AEC-FAE37983E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FBAED0-5E04-0E98-FBA4-70AD3D6F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772239-DE25-9438-0FDE-CEA58E80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5B3F86-F2F8-A0EB-7EB2-7C8FB635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29BA35-2BAA-646C-3F76-AC89926E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6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3E7EA-CB2B-A079-591A-7AF83113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6A0857-96FA-31CE-078B-B953AC5EE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18AB19-5DC1-7054-25A8-397B8EAA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792AF71-153D-762E-64EA-175CA935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55E4CF-71AD-FAD5-AB8A-D765CBBE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7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FE228A-F626-7801-965F-9D4C4388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C51C4F-3450-B59E-C962-E3DD32BC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1988BB-C113-4732-E799-55DA6D4F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1B4FF7-5E59-38DC-66CF-95D1064B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04C0DC-B557-4CCD-6C95-A95C5437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8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ECC9C1-F1A9-DE61-9F39-E9E1D69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C7EDD1-64F8-1FCA-2DFA-8F129CCCD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9C25C47-BF65-BFED-5AC2-141A50AAA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F9218F-BE32-EBA9-5492-1035C64F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43C851-3CD3-8653-CFCA-15B95D58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254D18-25A3-9C14-DF1C-83455084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43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8B8CE-7C16-DCAF-E467-214B1E4D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FCB1D1-D5B7-66F7-E3E3-2A07529CD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1CABAF8-CFAD-5C29-D186-AB787DE07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B212F32-2F29-E595-BE97-73CA38D71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6E56AC-8099-6A90-54E1-F8E3190E0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33E4B5-C26F-31F2-44CE-6F45CE25F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5470AFA-E5CB-FF85-3982-679D84076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E4820B-5AF1-2AF1-6C95-B1775271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199732-1F83-608B-2EA2-9F9A1C4F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E33E3F3-79B6-67CD-612A-E7F4EF3D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DAF71F-4BFB-736B-273E-A5560C9A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BF86F8D-F357-C355-139A-2709AF8D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4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B169AC-AAB3-1247-070F-CCE8F71FC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BF296B2-76F0-FCF9-D6C6-AFC3F0FE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8EFBC2-ADF5-741A-EA41-1C8F1886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53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7825EE-4F52-143C-801A-0FA3993A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0AC253-12E4-BACE-5F83-34CCD5A90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A745AE-CB0D-CD48-0A89-2B9BFD9C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4857A1-ED91-B8E0-7E59-A285C6DA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B6DE1C-8F80-4941-0E2F-9C58C894D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FC28563-8D96-3E40-3802-CDD67A4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82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5986F6-C701-C4B6-606F-1D333B607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37F07D-11C4-5981-B711-1F828AADB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3CCF90-C8F5-87A3-4414-1842F1610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285EA6-207E-462F-FC93-775F7393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E27057-9D8B-4C33-E2BA-D5045566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2A28B7-E86D-2241-6FC3-79FF9E61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51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D6CDD2B-CCD2-4184-55AA-19469C0F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31F97E-12F9-BA68-7285-CCDFE9523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FF0102-3E36-5E24-D8DB-219561F7D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734AD6-3951-A470-A9C4-1D1AAE98B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DC76F-3387-5413-175B-0BADB197E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871FCE0-521D-4335-A1E1-56F88DEFA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814473"/>
              </p:ext>
            </p:extLst>
          </p:nvPr>
        </p:nvGraphicFramePr>
        <p:xfrm>
          <a:off x="2665625" y="557402"/>
          <a:ext cx="6098538" cy="58836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8302">
                  <a:extLst>
                    <a:ext uri="{9D8B030D-6E8A-4147-A177-3AD203B41FA5}">
                      <a16:colId xmlns:a16="http://schemas.microsoft.com/office/drawing/2014/main" val="1172943843"/>
                    </a:ext>
                  </a:extLst>
                </a:gridCol>
                <a:gridCol w="927559">
                  <a:extLst>
                    <a:ext uri="{9D8B030D-6E8A-4147-A177-3AD203B41FA5}">
                      <a16:colId xmlns:a16="http://schemas.microsoft.com/office/drawing/2014/main" val="2266845181"/>
                    </a:ext>
                  </a:extLst>
                </a:gridCol>
                <a:gridCol w="927559">
                  <a:extLst>
                    <a:ext uri="{9D8B030D-6E8A-4147-A177-3AD203B41FA5}">
                      <a16:colId xmlns:a16="http://schemas.microsoft.com/office/drawing/2014/main" val="2302523094"/>
                    </a:ext>
                  </a:extLst>
                </a:gridCol>
                <a:gridCol w="927559">
                  <a:extLst>
                    <a:ext uri="{9D8B030D-6E8A-4147-A177-3AD203B41FA5}">
                      <a16:colId xmlns:a16="http://schemas.microsoft.com/office/drawing/2014/main" val="2969167254"/>
                    </a:ext>
                  </a:extLst>
                </a:gridCol>
                <a:gridCol w="927559">
                  <a:extLst>
                    <a:ext uri="{9D8B030D-6E8A-4147-A177-3AD203B41FA5}">
                      <a16:colId xmlns:a16="http://schemas.microsoft.com/office/drawing/2014/main" val="1650474701"/>
                    </a:ext>
                  </a:extLst>
                </a:gridCol>
              </a:tblGrid>
              <a:tr h="386715">
                <a:tc gridSpan="5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Supplementary Table 1</a:t>
                      </a: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Pathogenicity of four CMV isolates on indicator plants</a:t>
                      </a:r>
                      <a:endParaRPr lang="ko-KR" sz="1200" i="1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264997"/>
                  </a:ext>
                </a:extLst>
              </a:tr>
              <a:tr h="386715">
                <a:tc rowSpan="2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Host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Symptoms*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342665"/>
                  </a:ext>
                </a:extLst>
              </a:tr>
              <a:tr h="3867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CMV-Co6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CMV-Co4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CMV-</a:t>
                      </a:r>
                      <a:r>
                        <a:rPr lang="en-US" altLang="ko-KR" sz="12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Fny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CMV-Rs1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6843292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0" marR="0" lvl="0" indent="0" algn="l" defTabSz="411259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Brassica juncea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</a:t>
                      </a:r>
                      <a:r>
                        <a:rPr lang="en-US" altLang="ko-KR" sz="1000" dirty="0" err="1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Chl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</a:t>
                      </a:r>
                      <a:r>
                        <a:rPr lang="en-US" altLang="ko-KR" sz="1000" dirty="0" err="1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Chl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-/-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-/-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41611761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0" marR="0" lvl="0" indent="0" algn="l" defTabSz="411259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Capsicum annuum </a:t>
                      </a:r>
                      <a:r>
                        <a:rPr lang="en-US" altLang="ko-KR" sz="1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cv. Cheong-yang</a:t>
                      </a:r>
                      <a:endParaRPr lang="en-US" altLang="ko-KR" sz="10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450350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Chenopodium quinoa</a:t>
                      </a:r>
                      <a:endParaRPr lang="ko-KR" altLang="en-US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3534869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Cucumis sativus</a:t>
                      </a:r>
                      <a:endParaRPr lang="ko-KR" altLang="en-US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5339850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Cucurbita pepo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L/N, 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sM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L/N, </a:t>
                      </a:r>
                      <a:r>
                        <a:rPr lang="en-US" altLang="ko-KR" sz="1000" dirty="0" err="1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sM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88282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0" marR="0" lvl="0" indent="0" algn="l" defTabSz="411259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Nicotiana benthamiana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2210250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0" marR="0" lvl="0" indent="0" algn="l" defTabSz="411259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N. </a:t>
                      </a: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tabacum</a:t>
                      </a:r>
                      <a:r>
                        <a:rPr lang="en-US" sz="10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cv.</a:t>
                      </a:r>
                      <a:r>
                        <a:rPr lang="en-US" sz="10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Xanthi </a:t>
                      </a:r>
                      <a:r>
                        <a:rPr lang="en-US" sz="1000" b="0" i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nc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9896455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0" marR="0" lvl="0" indent="0" algn="l" defTabSz="4112599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N. rustica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WRS/N,R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marL="64769" marR="64769" marT="17906" marB="17906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-/M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2087330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i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Raphanus sativus </a:t>
                      </a: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cv. </a:t>
                      </a:r>
                      <a:r>
                        <a:rPr lang="en-US" sz="10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Seoho</a:t>
                      </a: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-gold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-/M(+)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-/-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-/-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-/-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7985004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i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R. sativus </a:t>
                      </a: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cv. Yeong-dong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-/M(+)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-/-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-/-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-/-</a:t>
                      </a:r>
                      <a:endParaRPr lang="ko-KR" sz="10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2622076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Vigna unguiculata</a:t>
                      </a:r>
                      <a:endParaRPr lang="ko-KR" altLang="en-US" sz="10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</a:p>
                  </a:txBody>
                  <a:tcPr marL="64769" marR="64769" marT="17906" marB="1790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</a:p>
                  </a:txBody>
                  <a:tcPr marL="64769" marR="64769" marT="17906" marB="1790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000" dirty="0">
                          <a:latin typeface="Times New Roman" panose="02020603050405020304" pitchFamily="18" charset="0"/>
                          <a:ea typeface="바탕체" pitchFamily="17" charset="-127"/>
                          <a:cs typeface="Times New Roman" panose="02020603050405020304" pitchFamily="18" charset="0"/>
                        </a:rPr>
                        <a:t>L/-</a:t>
                      </a:r>
                      <a:endParaRPr lang="ko-KR" altLang="en-US" sz="1000" dirty="0">
                        <a:latin typeface="Times New Roman" panose="02020603050405020304" pitchFamily="18" charset="0"/>
                        <a:ea typeface="바탕체" pitchFamily="17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052520"/>
                  </a:ext>
                </a:extLst>
              </a:tr>
              <a:tr h="386715">
                <a:tc gridSpan="5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Inoculated leaves/upper leaves; L, local lesion; M, mosaic; N, necrosis</a:t>
                      </a: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ko-KR" alt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R, rugose; </a:t>
                      </a:r>
                      <a:r>
                        <a:rPr lang="en-US" altLang="ko-KR" sz="1200" kern="100" dirty="0" err="1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sM</a:t>
                      </a: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ko-KR" alt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severe</a:t>
                      </a:r>
                      <a:r>
                        <a:rPr lang="ko-KR" alt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mosaic;</a:t>
                      </a:r>
                      <a:r>
                        <a:rPr lang="ko-KR" alt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WRS;</a:t>
                      </a:r>
                      <a:r>
                        <a:rPr lang="ko-KR" alt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 ring spot; </a:t>
                      </a:r>
                      <a:endParaRPr lang="en-US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05778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12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183</Words>
  <Application>Microsoft Office PowerPoint</Application>
  <PresentationFormat>와이드스크린</PresentationFormat>
  <Paragraphs>63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Author</dc:creator>
  <cp:lastModifiedBy>Author</cp:lastModifiedBy>
  <cp:revision>49</cp:revision>
  <dcterms:created xsi:type="dcterms:W3CDTF">2023-04-02T12:33:49Z</dcterms:created>
  <dcterms:modified xsi:type="dcterms:W3CDTF">2023-07-07T15:07:06Z</dcterms:modified>
</cp:coreProperties>
</file>