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3" r:id="rId3"/>
    <p:sldId id="259" r:id="rId4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>
      <p:cViewPr varScale="1">
        <p:scale>
          <a:sx n="52" d="100"/>
          <a:sy n="52" d="100"/>
        </p:scale>
        <p:origin x="1320" y="72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DD97-E68E-4B20-96B1-2D9A7C1731B0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8514B-3C01-4EB6-8C7B-0A2D83584C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881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DD97-E68E-4B20-96B1-2D9A7C1731B0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8514B-3C01-4EB6-8C7B-0A2D83584C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73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DD97-E68E-4B20-96B1-2D9A7C1731B0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8514B-3C01-4EB6-8C7B-0A2D83584C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071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DD97-E68E-4B20-96B1-2D9A7C1731B0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8514B-3C01-4EB6-8C7B-0A2D83584C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426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DD97-E68E-4B20-96B1-2D9A7C1731B0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8514B-3C01-4EB6-8C7B-0A2D83584C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7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DD97-E68E-4B20-96B1-2D9A7C1731B0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8514B-3C01-4EB6-8C7B-0A2D83584C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02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DD97-E68E-4B20-96B1-2D9A7C1731B0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8514B-3C01-4EB6-8C7B-0A2D83584C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577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DD97-E68E-4B20-96B1-2D9A7C1731B0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8514B-3C01-4EB6-8C7B-0A2D83584C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996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DD97-E68E-4B20-96B1-2D9A7C1731B0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8514B-3C01-4EB6-8C7B-0A2D83584C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090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DD97-E68E-4B20-96B1-2D9A7C1731B0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8514B-3C01-4EB6-8C7B-0A2D83584C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08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DD97-E68E-4B20-96B1-2D9A7C1731B0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8514B-3C01-4EB6-8C7B-0A2D83584C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150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EDD97-E68E-4B20-96B1-2D9A7C1731B0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8514B-3C01-4EB6-8C7B-0A2D83584C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789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1"/>
          <p:cNvSpPr txBox="1">
            <a:spLocks/>
          </p:cNvSpPr>
          <p:nvPr/>
        </p:nvSpPr>
        <p:spPr>
          <a:xfrm>
            <a:off x="104148" y="150678"/>
            <a:ext cx="12601400" cy="837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8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S1</a:t>
            </a:r>
            <a:endParaRPr lang="en-GB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096" y="8064488"/>
            <a:ext cx="126414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Fig. S1: CDKN2A expression in tumour samples of patients where signature 16 (associated to tobacco and alcohol consumption, p16 negativity) was found (right) or not found (left).</a:t>
            </a:r>
            <a:r>
              <a:rPr lang="en-GB" sz="1600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 Median RPKM expression of CDKN2A appears lower in patients where signature 16 is frequent than in the remaining patients, but the difference is not statistically significant (Wilcoxon test p-value = 0.09). </a:t>
            </a:r>
            <a:r>
              <a:rPr lang="en-GB" sz="1600" i="1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R/M = recurrence/metastasis</a:t>
            </a:r>
            <a:r>
              <a:rPr lang="en-GB" sz="1600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120" y="1310776"/>
            <a:ext cx="5228013" cy="66006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000" y="1416224"/>
            <a:ext cx="712808" cy="1715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9647" y="3288432"/>
            <a:ext cx="1067597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664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1"/>
          <p:cNvSpPr txBox="1">
            <a:spLocks/>
          </p:cNvSpPr>
          <p:nvPr/>
        </p:nvSpPr>
        <p:spPr>
          <a:xfrm>
            <a:off x="104148" y="150678"/>
            <a:ext cx="12601400" cy="837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8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S2</a:t>
            </a:r>
            <a:endParaRPr lang="en-GB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4096" y="1313909"/>
            <a:ext cx="12601400" cy="2162222"/>
            <a:chOff x="64096" y="1313909"/>
            <a:chExt cx="12601400" cy="2162222"/>
          </a:xfrm>
        </p:grpSpPr>
        <p:sp>
          <p:nvSpPr>
            <p:cNvPr id="4" name="Rechteck 5"/>
            <p:cNvSpPr/>
            <p:nvPr/>
          </p:nvSpPr>
          <p:spPr>
            <a:xfrm>
              <a:off x="64096" y="1313909"/>
              <a:ext cx="12601400" cy="2160000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4704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ymbol"/>
                <a:ea typeface="+mn-ea"/>
                <a:cs typeface="+mn-cs"/>
              </a:endParaRPr>
            </a:p>
          </p:txBody>
        </p:sp>
        <p:cxnSp>
          <p:nvCxnSpPr>
            <p:cNvPr id="5" name="Gerade Verbindung mit Pfeil 6"/>
            <p:cNvCxnSpPr/>
            <p:nvPr/>
          </p:nvCxnSpPr>
          <p:spPr>
            <a:xfrm>
              <a:off x="748325" y="2605922"/>
              <a:ext cx="11701148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arrow"/>
            </a:ln>
            <a:effectLst/>
          </p:spPr>
        </p:cxnSp>
        <p:cxnSp>
          <p:nvCxnSpPr>
            <p:cNvPr id="6" name="Gerade Verbindung 15"/>
            <p:cNvCxnSpPr/>
            <p:nvPr/>
          </p:nvCxnSpPr>
          <p:spPr>
            <a:xfrm>
              <a:off x="1107275" y="2615923"/>
              <a:ext cx="0" cy="180000"/>
            </a:xfrm>
            <a:prstGeom prst="line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7" name="Gerade Verbindung 16"/>
            <p:cNvCxnSpPr/>
            <p:nvPr/>
          </p:nvCxnSpPr>
          <p:spPr>
            <a:xfrm>
              <a:off x="3787488" y="2615923"/>
              <a:ext cx="0" cy="180000"/>
            </a:xfrm>
            <a:prstGeom prst="line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8" name="Gerade Verbindung 17"/>
            <p:cNvCxnSpPr/>
            <p:nvPr/>
          </p:nvCxnSpPr>
          <p:spPr>
            <a:xfrm>
              <a:off x="4697331" y="2615923"/>
              <a:ext cx="0" cy="180000"/>
            </a:xfrm>
            <a:prstGeom prst="line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9" name="Gerade Verbindung 18"/>
            <p:cNvCxnSpPr/>
            <p:nvPr/>
          </p:nvCxnSpPr>
          <p:spPr>
            <a:xfrm>
              <a:off x="9137104" y="2615923"/>
              <a:ext cx="0" cy="180000"/>
            </a:xfrm>
            <a:prstGeom prst="line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sp>
          <p:nvSpPr>
            <p:cNvPr id="10" name="Textfeld 12"/>
            <p:cNvSpPr txBox="1"/>
            <p:nvPr/>
          </p:nvSpPr>
          <p:spPr>
            <a:xfrm>
              <a:off x="327088" y="2790057"/>
              <a:ext cx="2041264" cy="3877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Resection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of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primary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tumour</a:t>
              </a:r>
              <a:endParaRPr kumimoji="0" lang="de-DE" sz="126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No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adjuvant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RT</a:t>
              </a:r>
            </a:p>
          </p:txBody>
        </p:sp>
        <p:sp>
          <p:nvSpPr>
            <p:cNvPr id="11" name="Textfeld 13"/>
            <p:cNvSpPr txBox="1"/>
            <p:nvPr/>
          </p:nvSpPr>
          <p:spPr>
            <a:xfrm>
              <a:off x="2948803" y="1386423"/>
              <a:ext cx="1723805" cy="3877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Biopsy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submental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mass</a:t>
              </a:r>
              <a:endParaRPr kumimoji="0" lang="de-DE" sz="126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(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pre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-treatment) </a:t>
              </a:r>
              <a:r>
                <a:rPr kumimoji="0" lang="x-non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–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R1</a:t>
              </a:r>
            </a:p>
          </p:txBody>
        </p:sp>
        <p:sp>
          <p:nvSpPr>
            <p:cNvPr id="12" name="Textfeld 29"/>
            <p:cNvSpPr txBox="1"/>
            <p:nvPr/>
          </p:nvSpPr>
          <p:spPr>
            <a:xfrm>
              <a:off x="2656384" y="2790000"/>
              <a:ext cx="1588237" cy="5816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Recurrence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: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primary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site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,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right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neck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nodes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,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liver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,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lung</a:t>
              </a:r>
              <a:endParaRPr kumimoji="0" lang="de-DE" sz="126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</p:txBody>
        </p:sp>
        <p:sp>
          <p:nvSpPr>
            <p:cNvPr id="13" name="Textfeld 32"/>
            <p:cNvSpPr txBox="1"/>
            <p:nvPr/>
          </p:nvSpPr>
          <p:spPr>
            <a:xfrm>
              <a:off x="4350381" y="2790000"/>
              <a:ext cx="1367362" cy="3877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Palliative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cisplatin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,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5FU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and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cetuximab</a:t>
              </a:r>
              <a:endParaRPr kumimoji="0" lang="de-DE" sz="126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</p:txBody>
        </p:sp>
        <p:sp>
          <p:nvSpPr>
            <p:cNvPr id="14" name="Textfeld 37"/>
            <p:cNvSpPr txBox="1"/>
            <p:nvPr/>
          </p:nvSpPr>
          <p:spPr>
            <a:xfrm>
              <a:off x="8194308" y="2806501"/>
              <a:ext cx="1907573" cy="1938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Pembrolizumab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and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T-VEC</a:t>
              </a:r>
            </a:p>
          </p:txBody>
        </p:sp>
        <p:sp>
          <p:nvSpPr>
            <p:cNvPr id="15" name="Textfeld 38"/>
            <p:cNvSpPr txBox="1"/>
            <p:nvPr/>
          </p:nvSpPr>
          <p:spPr>
            <a:xfrm>
              <a:off x="7840960" y="1560240"/>
              <a:ext cx="1470531" cy="1938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Disease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progression</a:t>
              </a:r>
              <a:endParaRPr kumimoji="0" lang="de-DE" sz="126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</p:txBody>
        </p:sp>
        <p:cxnSp>
          <p:nvCxnSpPr>
            <p:cNvPr id="16" name="Gerade Verbindung mit Pfeil 35"/>
            <p:cNvCxnSpPr/>
            <p:nvPr/>
          </p:nvCxnSpPr>
          <p:spPr>
            <a:xfrm>
              <a:off x="748324" y="1816369"/>
              <a:ext cx="0" cy="630078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/>
            </a:ln>
            <a:effectLst/>
          </p:spPr>
        </p:cxnSp>
        <p:sp>
          <p:nvSpPr>
            <p:cNvPr id="17" name="Textfeld 41"/>
            <p:cNvSpPr txBox="1"/>
            <p:nvPr/>
          </p:nvSpPr>
          <p:spPr>
            <a:xfrm>
              <a:off x="190763" y="1386423"/>
              <a:ext cx="1548643" cy="3877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Biopsy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right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anterior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floor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of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mouth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(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T1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)</a:t>
              </a:r>
            </a:p>
          </p:txBody>
        </p:sp>
        <p:cxnSp>
          <p:nvCxnSpPr>
            <p:cNvPr id="18" name="Gerade Verbindung mit Pfeil 42"/>
            <p:cNvCxnSpPr/>
            <p:nvPr/>
          </p:nvCxnSpPr>
          <p:spPr>
            <a:xfrm>
              <a:off x="3785369" y="1818000"/>
              <a:ext cx="0" cy="630078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/>
            </a:ln>
            <a:effectLst/>
          </p:spPr>
        </p:cxnSp>
        <p:sp>
          <p:nvSpPr>
            <p:cNvPr id="19" name="Textfeld 43"/>
            <p:cNvSpPr txBox="1"/>
            <p:nvPr/>
          </p:nvSpPr>
          <p:spPr>
            <a:xfrm>
              <a:off x="5242541" y="1386423"/>
              <a:ext cx="1662315" cy="3877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Biopsy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submental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mass</a:t>
              </a:r>
              <a:endParaRPr kumimoji="0" lang="de-DE" sz="126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(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during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treatment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) </a:t>
              </a:r>
              <a:r>
                <a:rPr kumimoji="0" lang="x-non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–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R2</a:t>
              </a:r>
            </a:p>
          </p:txBody>
        </p:sp>
        <p:cxnSp>
          <p:nvCxnSpPr>
            <p:cNvPr id="20" name="Gerade Verbindung mit Pfeil 44"/>
            <p:cNvCxnSpPr/>
            <p:nvPr/>
          </p:nvCxnSpPr>
          <p:spPr>
            <a:xfrm>
              <a:off x="6047024" y="1818000"/>
              <a:ext cx="0" cy="630078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/>
            </a:ln>
            <a:effectLst/>
          </p:spPr>
        </p:cxnSp>
        <p:cxnSp>
          <p:nvCxnSpPr>
            <p:cNvPr id="21" name="Gerade Verbindung mit Pfeil 46"/>
            <p:cNvCxnSpPr/>
            <p:nvPr/>
          </p:nvCxnSpPr>
          <p:spPr>
            <a:xfrm>
              <a:off x="8580138" y="1818000"/>
              <a:ext cx="0" cy="630078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/>
            </a:ln>
            <a:effectLst/>
          </p:spPr>
        </p:cxnSp>
        <p:cxnSp>
          <p:nvCxnSpPr>
            <p:cNvPr id="22" name="Gerade Verbindung mit Pfeil 31"/>
            <p:cNvCxnSpPr/>
            <p:nvPr/>
          </p:nvCxnSpPr>
          <p:spPr>
            <a:xfrm>
              <a:off x="11844605" y="1818000"/>
              <a:ext cx="0" cy="630078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/>
            </a:ln>
            <a:effectLst/>
          </p:spPr>
        </p:cxnSp>
        <p:sp>
          <p:nvSpPr>
            <p:cNvPr id="23" name="Textfeld 36"/>
            <p:cNvSpPr txBox="1"/>
            <p:nvPr/>
          </p:nvSpPr>
          <p:spPr>
            <a:xfrm>
              <a:off x="11225336" y="1386000"/>
              <a:ext cx="1253548" cy="3877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Continuing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good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partial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response</a:t>
              </a:r>
              <a:endParaRPr kumimoji="0" lang="de-DE" sz="126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</p:txBody>
        </p:sp>
        <p:sp>
          <p:nvSpPr>
            <p:cNvPr id="24" name="Rechteck 41"/>
            <p:cNvSpPr/>
            <p:nvPr/>
          </p:nvSpPr>
          <p:spPr>
            <a:xfrm>
              <a:off x="3457973" y="2412000"/>
              <a:ext cx="782587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June 2015</a:t>
              </a:r>
            </a:p>
          </p:txBody>
        </p:sp>
        <p:sp>
          <p:nvSpPr>
            <p:cNvPr id="25" name="Rechteck 48"/>
            <p:cNvSpPr/>
            <p:nvPr/>
          </p:nvSpPr>
          <p:spPr>
            <a:xfrm>
              <a:off x="889107" y="2412000"/>
              <a:ext cx="720069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Oct</a:t>
              </a: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2014</a:t>
              </a:r>
            </a:p>
          </p:txBody>
        </p:sp>
        <p:sp>
          <p:nvSpPr>
            <p:cNvPr id="26" name="Rechteck 58"/>
            <p:cNvSpPr/>
            <p:nvPr/>
          </p:nvSpPr>
          <p:spPr>
            <a:xfrm>
              <a:off x="4312568" y="2412000"/>
              <a:ext cx="732893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July</a:t>
              </a: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2015</a:t>
              </a:r>
            </a:p>
          </p:txBody>
        </p:sp>
        <p:sp>
          <p:nvSpPr>
            <p:cNvPr id="27" name="Rechteck 60"/>
            <p:cNvSpPr/>
            <p:nvPr/>
          </p:nvSpPr>
          <p:spPr>
            <a:xfrm>
              <a:off x="5769314" y="2412000"/>
              <a:ext cx="756938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Oct</a:t>
              </a: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2015 </a:t>
              </a: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-72" charset="0"/>
                <a:ea typeface="ＭＳ Ｐゴシック" pitchFamily="-72" charset="-128"/>
              </a:endParaRPr>
            </a:p>
          </p:txBody>
        </p:sp>
        <p:sp>
          <p:nvSpPr>
            <p:cNvPr id="29" name="Rechteck 61"/>
            <p:cNvSpPr/>
            <p:nvPr/>
          </p:nvSpPr>
          <p:spPr>
            <a:xfrm>
              <a:off x="8921080" y="2412000"/>
              <a:ext cx="1451038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Aug 2016 - Aug 2018</a:t>
              </a:r>
            </a:p>
          </p:txBody>
        </p:sp>
        <p:sp>
          <p:nvSpPr>
            <p:cNvPr id="30" name="Rechteck 62"/>
            <p:cNvSpPr/>
            <p:nvPr/>
          </p:nvSpPr>
          <p:spPr>
            <a:xfrm>
              <a:off x="8183702" y="2412000"/>
              <a:ext cx="732893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July</a:t>
              </a: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2016</a:t>
              </a:r>
            </a:p>
          </p:txBody>
        </p:sp>
        <p:sp>
          <p:nvSpPr>
            <p:cNvPr id="31" name="Rechteck 32"/>
            <p:cNvSpPr/>
            <p:nvPr/>
          </p:nvSpPr>
          <p:spPr>
            <a:xfrm>
              <a:off x="222423" y="2412000"/>
              <a:ext cx="777777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Sept 2014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2017424" y="3175200"/>
              <a:ext cx="648072" cy="300931"/>
            </a:xfrm>
            <a:prstGeom prst="rect">
              <a:avLst/>
            </a:prstGeom>
            <a:solidFill>
              <a:srgbClr val="003C78">
                <a:lumMod val="40000"/>
                <a:lumOff val="60000"/>
                <a:alpha val="85000"/>
              </a:srgb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36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ymbol"/>
                <a:ea typeface="+mn-ea"/>
                <a:cs typeface="+mn-cs"/>
              </a:endParaRPr>
            </a:p>
          </p:txBody>
        </p:sp>
        <p:sp>
          <p:nvSpPr>
            <p:cNvPr id="33" name="Textfeld 18"/>
            <p:cNvSpPr txBox="1"/>
            <p:nvPr/>
          </p:nvSpPr>
          <p:spPr>
            <a:xfrm>
              <a:off x="12149456" y="3173916"/>
              <a:ext cx="516040" cy="2585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68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P01*</a:t>
              </a:r>
            </a:p>
          </p:txBody>
        </p:sp>
        <p:sp>
          <p:nvSpPr>
            <p:cNvPr id="34" name="Rechteck 61"/>
            <p:cNvSpPr/>
            <p:nvPr/>
          </p:nvSpPr>
          <p:spPr>
            <a:xfrm>
              <a:off x="11250232" y="2404126"/>
              <a:ext cx="112723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Time of </a:t>
              </a:r>
              <a:r>
                <a:rPr kumimoji="0" lang="de-DE" sz="105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analysis</a:t>
              </a:r>
              <a:endParaRPr kumimoji="0" lang="de-DE" sz="105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7605" y="3613676"/>
            <a:ext cx="12601400" cy="2160000"/>
            <a:chOff x="67605" y="3613676"/>
            <a:chExt cx="12601400" cy="2160000"/>
          </a:xfrm>
        </p:grpSpPr>
        <p:sp>
          <p:nvSpPr>
            <p:cNvPr id="36" name="Rechteck 5"/>
            <p:cNvSpPr/>
            <p:nvPr/>
          </p:nvSpPr>
          <p:spPr>
            <a:xfrm>
              <a:off x="67605" y="3613676"/>
              <a:ext cx="12601400" cy="2160000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4704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ymbol"/>
                <a:ea typeface="+mn-ea"/>
                <a:cs typeface="+mn-cs"/>
              </a:endParaRPr>
            </a:p>
          </p:txBody>
        </p:sp>
        <p:cxnSp>
          <p:nvCxnSpPr>
            <p:cNvPr id="37" name="Gerade Verbindung 15"/>
            <p:cNvCxnSpPr/>
            <p:nvPr/>
          </p:nvCxnSpPr>
          <p:spPr>
            <a:xfrm>
              <a:off x="1432248" y="4921128"/>
              <a:ext cx="0" cy="180000"/>
            </a:xfrm>
            <a:prstGeom prst="line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38" name="Gerade Verbindung 16"/>
            <p:cNvCxnSpPr/>
            <p:nvPr/>
          </p:nvCxnSpPr>
          <p:spPr>
            <a:xfrm>
              <a:off x="6573620" y="4921128"/>
              <a:ext cx="0" cy="180000"/>
            </a:xfrm>
            <a:prstGeom prst="line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sp>
          <p:nvSpPr>
            <p:cNvPr id="39" name="Textfeld 12"/>
            <p:cNvSpPr txBox="1"/>
            <p:nvPr/>
          </p:nvSpPr>
          <p:spPr>
            <a:xfrm>
              <a:off x="568152" y="5109394"/>
              <a:ext cx="2086149" cy="3877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Resection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of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primary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tumour</a:t>
              </a:r>
              <a:endParaRPr kumimoji="0" lang="de-DE" sz="126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+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right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neck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dissection</a:t>
              </a:r>
              <a:endParaRPr kumimoji="0" lang="de-DE" sz="126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</p:txBody>
        </p:sp>
        <p:sp>
          <p:nvSpPr>
            <p:cNvPr id="40" name="Textfeld 29"/>
            <p:cNvSpPr txBox="1"/>
            <p:nvPr/>
          </p:nvSpPr>
          <p:spPr>
            <a:xfrm>
              <a:off x="5637516" y="5109394"/>
              <a:ext cx="1915412" cy="3877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Completed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postoperative RT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to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left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neck</a:t>
              </a:r>
            </a:p>
          </p:txBody>
        </p:sp>
        <p:cxnSp>
          <p:nvCxnSpPr>
            <p:cNvPr id="41" name="Gerade Verbindung mit Pfeil 35"/>
            <p:cNvCxnSpPr/>
            <p:nvPr/>
          </p:nvCxnSpPr>
          <p:spPr>
            <a:xfrm>
              <a:off x="856184" y="4104000"/>
              <a:ext cx="0" cy="630078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/>
            </a:ln>
            <a:effectLst/>
          </p:spPr>
        </p:cxnSp>
        <p:sp>
          <p:nvSpPr>
            <p:cNvPr id="42" name="Textfeld 41"/>
            <p:cNvSpPr txBox="1"/>
            <p:nvPr/>
          </p:nvSpPr>
          <p:spPr>
            <a:xfrm>
              <a:off x="416163" y="3692722"/>
              <a:ext cx="944077" cy="3877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Biopsy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right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tongue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(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T1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) </a:t>
              </a:r>
            </a:p>
          </p:txBody>
        </p:sp>
        <p:sp>
          <p:nvSpPr>
            <p:cNvPr id="43" name="Textfeld 43"/>
            <p:cNvSpPr txBox="1"/>
            <p:nvPr/>
          </p:nvSpPr>
          <p:spPr>
            <a:xfrm>
              <a:off x="4168552" y="3696992"/>
              <a:ext cx="1526569" cy="3877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Left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neck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dissection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: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left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neck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mass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(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R1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)</a:t>
              </a:r>
            </a:p>
          </p:txBody>
        </p:sp>
        <p:cxnSp>
          <p:nvCxnSpPr>
            <p:cNvPr id="44" name="Gerade Verbindung mit Pfeil 44"/>
            <p:cNvCxnSpPr/>
            <p:nvPr/>
          </p:nvCxnSpPr>
          <p:spPr>
            <a:xfrm>
              <a:off x="4888632" y="4104000"/>
              <a:ext cx="0" cy="630078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/>
            </a:ln>
            <a:effectLst/>
          </p:spPr>
        </p:cxnSp>
        <p:cxnSp>
          <p:nvCxnSpPr>
            <p:cNvPr id="45" name="Gerade Verbindung mit Pfeil 20"/>
            <p:cNvCxnSpPr/>
            <p:nvPr/>
          </p:nvCxnSpPr>
          <p:spPr>
            <a:xfrm>
              <a:off x="7581731" y="4104000"/>
              <a:ext cx="0" cy="630078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/>
            </a:ln>
            <a:effectLst/>
          </p:spPr>
        </p:cxnSp>
        <p:sp>
          <p:nvSpPr>
            <p:cNvPr id="46" name="Textfeld 21"/>
            <p:cNvSpPr txBox="1"/>
            <p:nvPr/>
          </p:nvSpPr>
          <p:spPr>
            <a:xfrm>
              <a:off x="6526253" y="3696992"/>
              <a:ext cx="2092394" cy="3877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Incisional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biopsy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left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neck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fungating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mass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(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R2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)</a:t>
              </a:r>
            </a:p>
          </p:txBody>
        </p:sp>
        <p:cxnSp>
          <p:nvCxnSpPr>
            <p:cNvPr id="47" name="Gerade Verbindung mit Pfeil 22"/>
            <p:cNvCxnSpPr/>
            <p:nvPr/>
          </p:nvCxnSpPr>
          <p:spPr>
            <a:xfrm>
              <a:off x="9425136" y="4104000"/>
              <a:ext cx="0" cy="630078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/>
            </a:ln>
            <a:effectLst/>
          </p:spPr>
        </p:cxnSp>
        <p:sp>
          <p:nvSpPr>
            <p:cNvPr id="48" name="Textfeld 23"/>
            <p:cNvSpPr txBox="1"/>
            <p:nvPr/>
          </p:nvSpPr>
          <p:spPr>
            <a:xfrm>
              <a:off x="8849072" y="3696992"/>
              <a:ext cx="1323824" cy="3877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Incisional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biopsy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left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neck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ulcer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(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R3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)</a:t>
              </a:r>
            </a:p>
          </p:txBody>
        </p:sp>
        <p:cxnSp>
          <p:nvCxnSpPr>
            <p:cNvPr id="49" name="Gerade Verbindung 16"/>
            <p:cNvCxnSpPr/>
            <p:nvPr/>
          </p:nvCxnSpPr>
          <p:spPr>
            <a:xfrm>
              <a:off x="7768952" y="4927566"/>
              <a:ext cx="0" cy="180000"/>
            </a:xfrm>
            <a:prstGeom prst="line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sp>
          <p:nvSpPr>
            <p:cNvPr id="50" name="Textfeld 25"/>
            <p:cNvSpPr txBox="1"/>
            <p:nvPr/>
          </p:nvSpPr>
          <p:spPr>
            <a:xfrm>
              <a:off x="7680855" y="5161366"/>
              <a:ext cx="1516441" cy="3877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No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further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treatment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,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best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supportive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care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12017424" y="5472000"/>
              <a:ext cx="648072" cy="300931"/>
            </a:xfrm>
            <a:prstGeom prst="rect">
              <a:avLst/>
            </a:prstGeom>
            <a:solidFill>
              <a:srgbClr val="003C78">
                <a:lumMod val="40000"/>
                <a:lumOff val="60000"/>
                <a:alpha val="85000"/>
              </a:srgb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36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ymbol"/>
                <a:ea typeface="+mn-ea"/>
                <a:cs typeface="+mn-cs"/>
              </a:endParaRPr>
            </a:p>
          </p:txBody>
        </p:sp>
        <p:sp>
          <p:nvSpPr>
            <p:cNvPr id="52" name="Textfeld 18"/>
            <p:cNvSpPr txBox="1"/>
            <p:nvPr/>
          </p:nvSpPr>
          <p:spPr>
            <a:xfrm>
              <a:off x="12167216" y="5478172"/>
              <a:ext cx="354264" cy="2585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68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P06</a:t>
              </a:r>
            </a:p>
          </p:txBody>
        </p:sp>
        <p:cxnSp>
          <p:nvCxnSpPr>
            <p:cNvPr id="53" name="Gerade Verbindung mit Pfeil 6"/>
            <p:cNvCxnSpPr/>
            <p:nvPr/>
          </p:nvCxnSpPr>
          <p:spPr>
            <a:xfrm>
              <a:off x="748324" y="4921128"/>
              <a:ext cx="11701148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arrow"/>
            </a:ln>
            <a:effectLst/>
          </p:spPr>
        </p:cxnSp>
        <p:sp>
          <p:nvSpPr>
            <p:cNvPr id="54" name="Rechteck 48"/>
            <p:cNvSpPr/>
            <p:nvPr/>
          </p:nvSpPr>
          <p:spPr>
            <a:xfrm>
              <a:off x="1072208" y="4705104"/>
              <a:ext cx="745717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Mar 2014</a:t>
              </a:r>
            </a:p>
          </p:txBody>
        </p:sp>
        <p:sp>
          <p:nvSpPr>
            <p:cNvPr id="55" name="Rechteck 58"/>
            <p:cNvSpPr/>
            <p:nvPr/>
          </p:nvSpPr>
          <p:spPr>
            <a:xfrm>
              <a:off x="4528592" y="4705104"/>
              <a:ext cx="704039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Jan 2015</a:t>
              </a:r>
            </a:p>
          </p:txBody>
        </p:sp>
        <p:sp>
          <p:nvSpPr>
            <p:cNvPr id="56" name="Rechteck 60"/>
            <p:cNvSpPr/>
            <p:nvPr/>
          </p:nvSpPr>
          <p:spPr>
            <a:xfrm>
              <a:off x="6230165" y="4705104"/>
              <a:ext cx="801823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May 2015 </a:t>
              </a: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-72" charset="0"/>
                <a:ea typeface="ＭＳ Ｐゴシック" pitchFamily="-72" charset="-128"/>
              </a:endParaRPr>
            </a:p>
          </p:txBody>
        </p:sp>
        <p:sp>
          <p:nvSpPr>
            <p:cNvPr id="57" name="Rechteck 61"/>
            <p:cNvSpPr/>
            <p:nvPr/>
          </p:nvSpPr>
          <p:spPr>
            <a:xfrm>
              <a:off x="9079407" y="4705104"/>
              <a:ext cx="777777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Sept 2015</a:t>
              </a:r>
            </a:p>
          </p:txBody>
        </p:sp>
        <p:sp>
          <p:nvSpPr>
            <p:cNvPr id="58" name="Rechteck 62"/>
            <p:cNvSpPr/>
            <p:nvPr/>
          </p:nvSpPr>
          <p:spPr>
            <a:xfrm>
              <a:off x="7192888" y="4705104"/>
              <a:ext cx="782587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June 2015</a:t>
              </a:r>
            </a:p>
          </p:txBody>
        </p:sp>
        <p:sp>
          <p:nvSpPr>
            <p:cNvPr id="59" name="Rechteck 32"/>
            <p:cNvSpPr/>
            <p:nvPr/>
          </p:nvSpPr>
          <p:spPr>
            <a:xfrm>
              <a:off x="595911" y="4705104"/>
              <a:ext cx="473206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2014</a:t>
              </a:r>
            </a:p>
          </p:txBody>
        </p:sp>
        <p:cxnSp>
          <p:nvCxnSpPr>
            <p:cNvPr id="60" name="Gerade Verbindung mit Pfeil 35"/>
            <p:cNvCxnSpPr/>
            <p:nvPr/>
          </p:nvCxnSpPr>
          <p:spPr>
            <a:xfrm>
              <a:off x="2606130" y="4104000"/>
              <a:ext cx="0" cy="630078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/>
            </a:ln>
            <a:effectLst/>
          </p:spPr>
        </p:cxnSp>
        <p:sp>
          <p:nvSpPr>
            <p:cNvPr id="61" name="Rechteck 32"/>
            <p:cNvSpPr/>
            <p:nvPr/>
          </p:nvSpPr>
          <p:spPr>
            <a:xfrm>
              <a:off x="2224245" y="4697592"/>
              <a:ext cx="782587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June 2014</a:t>
              </a: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1792288" y="3648472"/>
              <a:ext cx="1760240" cy="4801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Completed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post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RT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to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right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tongue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and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neck</a:t>
              </a:r>
            </a:p>
          </p:txBody>
        </p:sp>
        <p:sp>
          <p:nvSpPr>
            <p:cNvPr id="63" name="Textfeld 23"/>
            <p:cNvSpPr txBox="1"/>
            <p:nvPr/>
          </p:nvSpPr>
          <p:spPr>
            <a:xfrm>
              <a:off x="11017285" y="3864496"/>
              <a:ext cx="1432187" cy="1938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Patient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passed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away</a:t>
              </a:r>
              <a:endParaRPr kumimoji="0" lang="de-DE" sz="126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</p:txBody>
        </p:sp>
        <p:cxnSp>
          <p:nvCxnSpPr>
            <p:cNvPr id="64" name="Gerade Verbindung mit Pfeil 31"/>
            <p:cNvCxnSpPr/>
            <p:nvPr/>
          </p:nvCxnSpPr>
          <p:spPr>
            <a:xfrm>
              <a:off x="11737365" y="4104000"/>
              <a:ext cx="0" cy="630078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/>
            </a:ln>
            <a:effectLst/>
          </p:spPr>
        </p:cxnSp>
        <p:sp>
          <p:nvSpPr>
            <p:cNvPr id="65" name="Rechteck 61"/>
            <p:cNvSpPr/>
            <p:nvPr/>
          </p:nvSpPr>
          <p:spPr>
            <a:xfrm>
              <a:off x="11391636" y="4690700"/>
              <a:ext cx="701249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Q4 2015</a:t>
              </a:r>
            </a:p>
          </p:txBody>
        </p:sp>
      </p:grpSp>
      <p:sp>
        <p:nvSpPr>
          <p:cNvPr id="66" name="Rectangle 65"/>
          <p:cNvSpPr/>
          <p:nvPr/>
        </p:nvSpPr>
        <p:spPr>
          <a:xfrm>
            <a:off x="64096" y="8345696"/>
            <a:ext cx="126414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Fig. S2: Medical history and treatment journeys of patients </a:t>
            </a:r>
            <a:r>
              <a:rPr lang="en-US" sz="1600" b="1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P01, P06 and P09, for whom multiple R/M samples could be obtained. </a:t>
            </a:r>
            <a:r>
              <a:rPr lang="en-US" sz="1600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Identifiers of samples used in the analyses are shown in red. </a:t>
            </a:r>
            <a:r>
              <a:rPr lang="en-US" sz="1600" i="1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RT = radiotherapy, 5FU = 5-fluoruracil, T-VEC = </a:t>
            </a:r>
            <a:r>
              <a:rPr lang="en-US" sz="1600" i="1" dirty="0" err="1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talimogene</a:t>
            </a:r>
            <a:r>
              <a:rPr lang="en-US" sz="1600" i="1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 </a:t>
            </a:r>
            <a:r>
              <a:rPr lang="en-US" sz="1600" i="1" dirty="0" err="1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laherparepvec</a:t>
            </a:r>
            <a:r>
              <a:rPr lang="en-US" sz="1600" i="1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. </a:t>
            </a:r>
            <a:r>
              <a:rPr lang="en-US" sz="1600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*P01 </a:t>
            </a:r>
            <a:r>
              <a:rPr lang="en-GB" sz="1600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was still alive at the time of analysis.</a:t>
            </a:r>
            <a:r>
              <a:rPr lang="en-GB" sz="1600" b="1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 </a:t>
            </a:r>
            <a:endParaRPr lang="en-GB" sz="1600" dirty="0">
              <a:solidFill>
                <a:prstClr val="black"/>
              </a:solidFill>
              <a:latin typeface="Arial" pitchFamily="-72" charset="0"/>
              <a:ea typeface="ＭＳ Ｐゴシック" pitchFamily="-72" charset="-128"/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67605" y="5952968"/>
            <a:ext cx="12601400" cy="2160000"/>
            <a:chOff x="67605" y="5952968"/>
            <a:chExt cx="12601400" cy="2160000"/>
          </a:xfrm>
        </p:grpSpPr>
        <p:sp>
          <p:nvSpPr>
            <p:cNvPr id="68" name="Rechteck 61"/>
            <p:cNvSpPr/>
            <p:nvPr/>
          </p:nvSpPr>
          <p:spPr>
            <a:xfrm>
              <a:off x="10793288" y="7824936"/>
              <a:ext cx="715260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mm </a:t>
              </a:r>
              <a:r>
                <a:rPr kumimoji="0" lang="de-DE" sz="105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yyyy</a:t>
              </a:r>
              <a:endParaRPr kumimoji="0" lang="de-DE" sz="105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11318884" y="7248245"/>
              <a:ext cx="1209733" cy="664261"/>
            </a:xfrm>
            <a:prstGeom prst="rect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ymbol"/>
                  <a:ea typeface="+mn-ea"/>
                  <a:cs typeface="+mn-cs"/>
                </a:rPr>
                <a:t>@Anthony: do you know when the patient passed away?</a:t>
              </a:r>
              <a:endParaRPr kumimoji="0" lang="en-GB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ymbol"/>
                <a:ea typeface="+mn-ea"/>
                <a:cs typeface="+mn-cs"/>
              </a:endParaRPr>
            </a:p>
          </p:txBody>
        </p:sp>
        <p:sp>
          <p:nvSpPr>
            <p:cNvPr id="70" name="Rechteck 5"/>
            <p:cNvSpPr/>
            <p:nvPr/>
          </p:nvSpPr>
          <p:spPr>
            <a:xfrm>
              <a:off x="67605" y="5952968"/>
              <a:ext cx="12601400" cy="2160000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4704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ymbol"/>
                <a:ea typeface="+mn-ea"/>
                <a:cs typeface="+mn-cs"/>
              </a:endParaRPr>
            </a:p>
          </p:txBody>
        </p:sp>
        <p:cxnSp>
          <p:nvCxnSpPr>
            <p:cNvPr id="71" name="Gerade Verbindung 16"/>
            <p:cNvCxnSpPr/>
            <p:nvPr/>
          </p:nvCxnSpPr>
          <p:spPr>
            <a:xfrm>
              <a:off x="7238184" y="7320880"/>
              <a:ext cx="0" cy="180000"/>
            </a:xfrm>
            <a:prstGeom prst="line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sp>
          <p:nvSpPr>
            <p:cNvPr id="72" name="Textfeld 29"/>
            <p:cNvSpPr txBox="1"/>
            <p:nvPr/>
          </p:nvSpPr>
          <p:spPr>
            <a:xfrm>
              <a:off x="5947374" y="7508101"/>
              <a:ext cx="2541658" cy="3877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Resection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of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mandible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and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tongue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No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further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adjuvant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treatment</a:t>
              </a:r>
              <a:endParaRPr kumimoji="0" lang="de-DE" sz="126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</p:txBody>
        </p:sp>
        <p:cxnSp>
          <p:nvCxnSpPr>
            <p:cNvPr id="73" name="Gerade Verbindung mit Pfeil 35"/>
            <p:cNvCxnSpPr/>
            <p:nvPr/>
          </p:nvCxnSpPr>
          <p:spPr>
            <a:xfrm>
              <a:off x="849135" y="6515920"/>
              <a:ext cx="0" cy="630078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/>
            </a:ln>
            <a:effectLst/>
          </p:spPr>
        </p:cxnSp>
        <p:sp>
          <p:nvSpPr>
            <p:cNvPr id="74" name="Textfeld 41"/>
            <p:cNvSpPr txBox="1"/>
            <p:nvPr/>
          </p:nvSpPr>
          <p:spPr>
            <a:xfrm>
              <a:off x="136104" y="6290643"/>
              <a:ext cx="1447832" cy="1938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Biopsy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right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tongue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</a:p>
          </p:txBody>
        </p:sp>
        <p:sp>
          <p:nvSpPr>
            <p:cNvPr id="75" name="Textfeld 43"/>
            <p:cNvSpPr txBox="1"/>
            <p:nvPr/>
          </p:nvSpPr>
          <p:spPr>
            <a:xfrm>
              <a:off x="5626049" y="6112190"/>
              <a:ext cx="1638847" cy="3877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Biopsy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local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recurrence</a:t>
              </a:r>
              <a:endParaRPr kumimoji="0" lang="de-DE" sz="126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mandible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(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R1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)</a:t>
              </a:r>
            </a:p>
          </p:txBody>
        </p:sp>
        <p:cxnSp>
          <p:nvCxnSpPr>
            <p:cNvPr id="76" name="Gerade Verbindung mit Pfeil 44"/>
            <p:cNvCxnSpPr/>
            <p:nvPr/>
          </p:nvCxnSpPr>
          <p:spPr>
            <a:xfrm>
              <a:off x="6113694" y="6515920"/>
              <a:ext cx="0" cy="630078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/>
            </a:ln>
            <a:effectLst/>
          </p:spPr>
        </p:cxnSp>
        <p:cxnSp>
          <p:nvCxnSpPr>
            <p:cNvPr id="77" name="Gerade Verbindung mit Pfeil 20"/>
            <p:cNvCxnSpPr/>
            <p:nvPr/>
          </p:nvCxnSpPr>
          <p:spPr>
            <a:xfrm>
              <a:off x="9036283" y="6515920"/>
              <a:ext cx="0" cy="630078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/>
            </a:ln>
            <a:effectLst/>
          </p:spPr>
        </p:cxnSp>
        <p:sp>
          <p:nvSpPr>
            <p:cNvPr id="78" name="Textfeld 21"/>
            <p:cNvSpPr txBox="1"/>
            <p:nvPr/>
          </p:nvSpPr>
          <p:spPr>
            <a:xfrm>
              <a:off x="8128992" y="6262885"/>
              <a:ext cx="1805559" cy="1938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Biopsy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lip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recurrence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(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R3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)</a:t>
              </a:r>
            </a:p>
          </p:txBody>
        </p:sp>
        <p:cxnSp>
          <p:nvCxnSpPr>
            <p:cNvPr id="79" name="Gerade Verbindung mit Pfeil 22"/>
            <p:cNvCxnSpPr/>
            <p:nvPr/>
          </p:nvCxnSpPr>
          <p:spPr>
            <a:xfrm>
              <a:off x="11725767" y="6515920"/>
              <a:ext cx="0" cy="630078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/>
            </a:ln>
            <a:effectLst/>
          </p:spPr>
        </p:cxnSp>
        <p:sp>
          <p:nvSpPr>
            <p:cNvPr id="80" name="Rectangle 79"/>
            <p:cNvSpPr/>
            <p:nvPr/>
          </p:nvSpPr>
          <p:spPr>
            <a:xfrm>
              <a:off x="12017424" y="7811920"/>
              <a:ext cx="648072" cy="300931"/>
            </a:xfrm>
            <a:prstGeom prst="rect">
              <a:avLst/>
            </a:prstGeom>
            <a:solidFill>
              <a:srgbClr val="003C78">
                <a:lumMod val="40000"/>
                <a:lumOff val="60000"/>
                <a:alpha val="85000"/>
              </a:srgb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36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ymbol"/>
                <a:ea typeface="+mn-ea"/>
                <a:cs typeface="+mn-cs"/>
              </a:endParaRPr>
            </a:p>
          </p:txBody>
        </p:sp>
        <p:sp>
          <p:nvSpPr>
            <p:cNvPr id="81" name="Textfeld 18"/>
            <p:cNvSpPr txBox="1"/>
            <p:nvPr/>
          </p:nvSpPr>
          <p:spPr>
            <a:xfrm>
              <a:off x="12171529" y="7824936"/>
              <a:ext cx="354264" cy="2585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68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P09</a:t>
              </a:r>
            </a:p>
          </p:txBody>
        </p:sp>
        <p:sp>
          <p:nvSpPr>
            <p:cNvPr id="82" name="Rechteck 58"/>
            <p:cNvSpPr/>
            <p:nvPr/>
          </p:nvSpPr>
          <p:spPr>
            <a:xfrm>
              <a:off x="5707855" y="7119260"/>
              <a:ext cx="764953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May 2015</a:t>
              </a:r>
            </a:p>
          </p:txBody>
        </p:sp>
        <p:sp>
          <p:nvSpPr>
            <p:cNvPr id="83" name="Rechteck 60"/>
            <p:cNvSpPr/>
            <p:nvPr/>
          </p:nvSpPr>
          <p:spPr>
            <a:xfrm>
              <a:off x="6878144" y="7119260"/>
              <a:ext cx="769763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July</a:t>
              </a: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2015 </a:t>
              </a: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-72" charset="0"/>
                <a:ea typeface="ＭＳ Ｐゴシック" pitchFamily="-72" charset="-128"/>
              </a:endParaRPr>
            </a:p>
          </p:txBody>
        </p:sp>
        <p:sp>
          <p:nvSpPr>
            <p:cNvPr id="84" name="Rechteck 61"/>
            <p:cNvSpPr/>
            <p:nvPr/>
          </p:nvSpPr>
          <p:spPr>
            <a:xfrm>
              <a:off x="8681063" y="7119260"/>
              <a:ext cx="777777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Sept 2015</a:t>
              </a:r>
            </a:p>
          </p:txBody>
        </p:sp>
        <p:sp>
          <p:nvSpPr>
            <p:cNvPr id="85" name="Rechteck 32"/>
            <p:cNvSpPr/>
            <p:nvPr/>
          </p:nvSpPr>
          <p:spPr>
            <a:xfrm>
              <a:off x="586420" y="7119260"/>
              <a:ext cx="473206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2014</a:t>
              </a:r>
            </a:p>
          </p:txBody>
        </p:sp>
        <p:cxnSp>
          <p:nvCxnSpPr>
            <p:cNvPr id="86" name="Gerade Verbindung mit Pfeil 6"/>
            <p:cNvCxnSpPr/>
            <p:nvPr/>
          </p:nvCxnSpPr>
          <p:spPr>
            <a:xfrm>
              <a:off x="748324" y="7320880"/>
              <a:ext cx="11701148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arrow"/>
            </a:ln>
            <a:effectLst/>
          </p:spPr>
        </p:cxnSp>
        <p:sp>
          <p:nvSpPr>
            <p:cNvPr id="87" name="Textfeld 23"/>
            <p:cNvSpPr txBox="1"/>
            <p:nvPr/>
          </p:nvSpPr>
          <p:spPr>
            <a:xfrm>
              <a:off x="11017285" y="6262885"/>
              <a:ext cx="1432187" cy="1938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Patient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passed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away</a:t>
              </a:r>
              <a:endParaRPr kumimoji="0" lang="de-DE" sz="126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</p:txBody>
        </p:sp>
        <p:cxnSp>
          <p:nvCxnSpPr>
            <p:cNvPr id="88" name="Gerade Verbindung 15"/>
            <p:cNvCxnSpPr/>
            <p:nvPr/>
          </p:nvCxnSpPr>
          <p:spPr>
            <a:xfrm>
              <a:off x="2287704" y="7320880"/>
              <a:ext cx="0" cy="180000"/>
            </a:xfrm>
            <a:prstGeom prst="line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sp>
          <p:nvSpPr>
            <p:cNvPr id="89" name="Textfeld 12"/>
            <p:cNvSpPr txBox="1"/>
            <p:nvPr/>
          </p:nvSpPr>
          <p:spPr>
            <a:xfrm>
              <a:off x="1144216" y="7536904"/>
              <a:ext cx="2353850" cy="3877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Resection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of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primary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tumour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(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T1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)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+ bilateral neck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dissection</a:t>
              </a:r>
              <a:endParaRPr kumimoji="0" lang="de-DE" sz="126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</p:txBody>
        </p:sp>
        <p:sp>
          <p:nvSpPr>
            <p:cNvPr id="90" name="Rechteck 48"/>
            <p:cNvSpPr/>
            <p:nvPr/>
          </p:nvSpPr>
          <p:spPr>
            <a:xfrm>
              <a:off x="1927664" y="7119260"/>
              <a:ext cx="777777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Sept 2014</a:t>
              </a:r>
            </a:p>
          </p:txBody>
        </p:sp>
        <p:sp>
          <p:nvSpPr>
            <p:cNvPr id="91" name="Textfeld 12"/>
            <p:cNvSpPr txBox="1"/>
            <p:nvPr/>
          </p:nvSpPr>
          <p:spPr>
            <a:xfrm>
              <a:off x="2471232" y="6291350"/>
              <a:ext cx="1913344" cy="1938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Completed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post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chemo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-RT</a:t>
              </a:r>
            </a:p>
          </p:txBody>
        </p:sp>
        <p:sp>
          <p:nvSpPr>
            <p:cNvPr id="92" name="Rechteck 48"/>
            <p:cNvSpPr/>
            <p:nvPr/>
          </p:nvSpPr>
          <p:spPr>
            <a:xfrm>
              <a:off x="3047242" y="7104856"/>
              <a:ext cx="73770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Dec</a:t>
              </a: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2014</a:t>
              </a:r>
            </a:p>
          </p:txBody>
        </p:sp>
        <p:cxnSp>
          <p:nvCxnSpPr>
            <p:cNvPr id="93" name="Gerade Verbindung mit Pfeil 44"/>
            <p:cNvCxnSpPr/>
            <p:nvPr/>
          </p:nvCxnSpPr>
          <p:spPr>
            <a:xfrm>
              <a:off x="3392971" y="6528792"/>
              <a:ext cx="0" cy="630078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/>
            </a:ln>
            <a:effectLst/>
          </p:spPr>
        </p:cxnSp>
        <p:sp>
          <p:nvSpPr>
            <p:cNvPr id="94" name="Rechteck 61"/>
            <p:cNvSpPr/>
            <p:nvPr/>
          </p:nvSpPr>
          <p:spPr>
            <a:xfrm>
              <a:off x="11380129" y="7104856"/>
              <a:ext cx="738660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Q4  2015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5095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1"/>
          <p:cNvSpPr txBox="1">
            <a:spLocks/>
          </p:cNvSpPr>
          <p:nvPr/>
        </p:nvSpPr>
        <p:spPr>
          <a:xfrm>
            <a:off x="104148" y="150678"/>
            <a:ext cx="12601400" cy="837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8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S3</a:t>
            </a:r>
            <a:endParaRPr lang="en-GB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52728" y="7142032"/>
            <a:ext cx="70188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Fig. S3: History and gene expression of patient P07.</a:t>
            </a:r>
            <a:r>
              <a:rPr lang="en-GB" sz="1600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 (</a:t>
            </a:r>
            <a:r>
              <a:rPr lang="en-GB" sz="1600" b="1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a</a:t>
            </a:r>
            <a:r>
              <a:rPr lang="en-GB" sz="1600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) Diagnosis and treatment history of patient P07. </a:t>
            </a:r>
            <a:r>
              <a:rPr lang="en-US" sz="1600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Identifiers of samples used in the analyses are shown in red. </a:t>
            </a:r>
            <a:r>
              <a:rPr lang="en-GB" sz="1600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(</a:t>
            </a:r>
            <a:r>
              <a:rPr lang="en-GB" sz="1600" b="1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b</a:t>
            </a:r>
            <a:r>
              <a:rPr lang="en-GB" sz="1600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) This patient showed opposite expression patterns in primary and R/M compared to the remaining patients for some immune-relevant genes. Here, examples of CD27, CD6, INPP5D and LY9 are shown. </a:t>
            </a:r>
            <a:r>
              <a:rPr lang="en-US" sz="1600" i="1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RT = radiotherapy. </a:t>
            </a:r>
            <a:r>
              <a:rPr lang="en-US" sz="1600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*P07 was </a:t>
            </a:r>
            <a:r>
              <a:rPr lang="en-GB" sz="1600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alive and well at the time of analysis.</a:t>
            </a:r>
            <a:r>
              <a:rPr lang="en-GB" sz="1600" b="1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 </a:t>
            </a:r>
            <a:endParaRPr lang="en-GB" sz="1600" dirty="0">
              <a:solidFill>
                <a:prstClr val="black"/>
              </a:solidFill>
              <a:latin typeface="Arial" pitchFamily="-72" charset="0"/>
              <a:ea typeface="ＭＳ Ｐゴシック" pitchFamily="-72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094" y="1128192"/>
            <a:ext cx="3850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a</a:t>
            </a:r>
            <a:endParaRPr lang="de-DE" sz="2800" dirty="0">
              <a:solidFill>
                <a:prstClr val="black"/>
              </a:solidFill>
              <a:latin typeface="Arial" pitchFamily="-72" charset="0"/>
              <a:ea typeface="ＭＳ Ｐゴシック" pitchFamily="-72" charset="-128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68152" y="1272208"/>
            <a:ext cx="8928992" cy="2204490"/>
            <a:chOff x="640161" y="1416224"/>
            <a:chExt cx="8928992" cy="2204490"/>
          </a:xfrm>
        </p:grpSpPr>
        <p:sp>
          <p:nvSpPr>
            <p:cNvPr id="6" name="Rechteck 5"/>
            <p:cNvSpPr/>
            <p:nvPr/>
          </p:nvSpPr>
          <p:spPr>
            <a:xfrm>
              <a:off x="640161" y="1416224"/>
              <a:ext cx="8928992" cy="2088232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4704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ymbol"/>
                <a:ea typeface="+mn-ea"/>
                <a:cs typeface="+mn-cs"/>
              </a:endParaRPr>
            </a:p>
          </p:txBody>
        </p:sp>
        <p:cxnSp>
          <p:nvCxnSpPr>
            <p:cNvPr id="7" name="Gerade Verbindung mit Pfeil 6"/>
            <p:cNvCxnSpPr/>
            <p:nvPr/>
          </p:nvCxnSpPr>
          <p:spPr>
            <a:xfrm>
              <a:off x="1072208" y="2630415"/>
              <a:ext cx="8352000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arrow"/>
            </a:ln>
            <a:effectLst/>
          </p:spPr>
        </p:cxnSp>
        <p:cxnSp>
          <p:nvCxnSpPr>
            <p:cNvPr id="8" name="Gerade Verbindung 15"/>
            <p:cNvCxnSpPr/>
            <p:nvPr/>
          </p:nvCxnSpPr>
          <p:spPr>
            <a:xfrm>
              <a:off x="1360240" y="2640417"/>
              <a:ext cx="0" cy="180000"/>
            </a:xfrm>
            <a:prstGeom prst="line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9" name="Gerade Verbindung 16"/>
            <p:cNvCxnSpPr/>
            <p:nvPr/>
          </p:nvCxnSpPr>
          <p:spPr>
            <a:xfrm>
              <a:off x="4744616" y="2640417"/>
              <a:ext cx="0" cy="180000"/>
            </a:xfrm>
            <a:prstGeom prst="line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sp>
          <p:nvSpPr>
            <p:cNvPr id="10" name="Textfeld 12"/>
            <p:cNvSpPr txBox="1"/>
            <p:nvPr/>
          </p:nvSpPr>
          <p:spPr>
            <a:xfrm>
              <a:off x="1223717" y="2845117"/>
              <a:ext cx="2483930" cy="7755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Right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partial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glossectomy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and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right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neck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dissection</a:t>
              </a:r>
              <a:endParaRPr kumimoji="0" lang="de-DE" sz="126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Declined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adjuvant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RT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endParaRPr kumimoji="0" lang="de-DE" sz="126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</p:txBody>
        </p:sp>
        <p:sp>
          <p:nvSpPr>
            <p:cNvPr id="11" name="Textfeld 29"/>
            <p:cNvSpPr txBox="1"/>
            <p:nvPr/>
          </p:nvSpPr>
          <p:spPr>
            <a:xfrm>
              <a:off x="3448472" y="2828626"/>
              <a:ext cx="2592288" cy="3877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Postoperative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radiotherapy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with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concurrent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cisplatin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chemotherapy</a:t>
              </a:r>
              <a:endParaRPr kumimoji="0" lang="de-DE" sz="126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</p:txBody>
        </p:sp>
        <p:cxnSp>
          <p:nvCxnSpPr>
            <p:cNvPr id="12" name="Gerade Verbindung mit Pfeil 35"/>
            <p:cNvCxnSpPr/>
            <p:nvPr/>
          </p:nvCxnSpPr>
          <p:spPr>
            <a:xfrm>
              <a:off x="1279087" y="1836000"/>
              <a:ext cx="0" cy="630000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/>
            </a:ln>
            <a:effectLst/>
          </p:spPr>
        </p:cxnSp>
        <p:sp>
          <p:nvSpPr>
            <p:cNvPr id="13" name="Textfeld 41"/>
            <p:cNvSpPr txBox="1"/>
            <p:nvPr/>
          </p:nvSpPr>
          <p:spPr>
            <a:xfrm>
              <a:off x="721526" y="1620000"/>
              <a:ext cx="1718834" cy="1938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Biopsy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right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tongue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(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T1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) </a:t>
              </a:r>
            </a:p>
          </p:txBody>
        </p:sp>
        <p:sp>
          <p:nvSpPr>
            <p:cNvPr id="14" name="Textfeld 43"/>
            <p:cNvSpPr txBox="1"/>
            <p:nvPr/>
          </p:nvSpPr>
          <p:spPr>
            <a:xfrm>
              <a:off x="2656384" y="1440000"/>
              <a:ext cx="2018150" cy="3877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Biopsy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exophytic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mass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in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right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oropharynx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(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R1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)</a:t>
              </a:r>
            </a:p>
          </p:txBody>
        </p:sp>
        <p:cxnSp>
          <p:nvCxnSpPr>
            <p:cNvPr id="15" name="Gerade Verbindung mit Pfeil 44"/>
            <p:cNvCxnSpPr/>
            <p:nvPr/>
          </p:nvCxnSpPr>
          <p:spPr>
            <a:xfrm>
              <a:off x="3232448" y="1836000"/>
              <a:ext cx="0" cy="630000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/>
            </a:ln>
            <a:effectLst/>
          </p:spPr>
        </p:cxnSp>
        <p:cxnSp>
          <p:nvCxnSpPr>
            <p:cNvPr id="16" name="Gerade Verbindung mit Pfeil 20"/>
            <p:cNvCxnSpPr/>
            <p:nvPr/>
          </p:nvCxnSpPr>
          <p:spPr>
            <a:xfrm>
              <a:off x="8489032" y="1836000"/>
              <a:ext cx="0" cy="630000"/>
            </a:xfrm>
            <a:prstGeom prst="straightConnector1">
              <a:avLst/>
            </a:prstGeom>
            <a:noFill/>
            <a:ln w="19050" cap="flat" cmpd="sng" algn="ctr">
              <a:solidFill>
                <a:srgbClr val="003C78"/>
              </a:solidFill>
              <a:prstDash val="solid"/>
              <a:headEnd type="none" w="med" len="med"/>
              <a:tailEnd type="triangle"/>
            </a:ln>
            <a:effectLst/>
          </p:spPr>
        </p:cxnSp>
        <p:sp>
          <p:nvSpPr>
            <p:cNvPr id="17" name="Textfeld 21"/>
            <p:cNvSpPr txBox="1"/>
            <p:nvPr/>
          </p:nvSpPr>
          <p:spPr>
            <a:xfrm>
              <a:off x="7480920" y="1632248"/>
              <a:ext cx="2038159" cy="1938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Alive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and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well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with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</a:t>
              </a:r>
              <a:r>
                <a:rPr kumimoji="0" lang="de-DE" sz="126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no</a:t>
              </a:r>
              <a:r>
                <a:rPr kumimoji="0" lang="de-DE" sz="126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R/M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8921081" y="3207616"/>
              <a:ext cx="648072" cy="300931"/>
            </a:xfrm>
            <a:prstGeom prst="rect">
              <a:avLst/>
            </a:prstGeom>
            <a:solidFill>
              <a:srgbClr val="003C78">
                <a:lumMod val="40000"/>
                <a:lumOff val="60000"/>
                <a:alpha val="85000"/>
              </a:srgb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36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ymbol"/>
                <a:ea typeface="+mn-ea"/>
                <a:cs typeface="+mn-cs"/>
              </a:endParaRPr>
            </a:p>
          </p:txBody>
        </p:sp>
        <p:sp>
          <p:nvSpPr>
            <p:cNvPr id="19" name="Textfeld 18"/>
            <p:cNvSpPr txBox="1"/>
            <p:nvPr/>
          </p:nvSpPr>
          <p:spPr>
            <a:xfrm>
              <a:off x="9053113" y="3216424"/>
              <a:ext cx="516040" cy="2585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68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P07*</a:t>
              </a:r>
            </a:p>
          </p:txBody>
        </p:sp>
        <p:sp>
          <p:nvSpPr>
            <p:cNvPr id="20" name="Rechteck 61"/>
            <p:cNvSpPr/>
            <p:nvPr/>
          </p:nvSpPr>
          <p:spPr>
            <a:xfrm>
              <a:off x="7937864" y="2424336"/>
              <a:ext cx="112723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Time of </a:t>
              </a:r>
              <a:r>
                <a:rPr kumimoji="0" lang="de-DE" sz="105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analysis</a:t>
              </a:r>
              <a:endParaRPr kumimoji="0" lang="de-DE" sz="1050" b="1" i="0" u="none" strike="noStrike" kern="0" cap="none" spc="0" normalizeH="0" baseline="0" noProof="0" dirty="0">
                <a:ln>
                  <a:noFill/>
                </a:ln>
                <a:solidFill>
                  <a:srgbClr val="003C78"/>
                </a:solidFill>
                <a:effectLst/>
                <a:uLnTx/>
                <a:uFillTx/>
                <a:latin typeface="Segoe UI Symbol"/>
                <a:ea typeface="ＭＳ Ｐゴシック" pitchFamily="-72" charset="-128"/>
              </a:endParaRPr>
            </a:p>
          </p:txBody>
        </p:sp>
        <p:sp>
          <p:nvSpPr>
            <p:cNvPr id="21" name="Rechteck 61"/>
            <p:cNvSpPr/>
            <p:nvPr/>
          </p:nvSpPr>
          <p:spPr>
            <a:xfrm>
              <a:off x="883319" y="2424336"/>
              <a:ext cx="764953" cy="1800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May 2014</a:t>
              </a:r>
            </a:p>
          </p:txBody>
        </p:sp>
        <p:sp>
          <p:nvSpPr>
            <p:cNvPr id="22" name="Rechteck 61"/>
            <p:cNvSpPr/>
            <p:nvPr/>
          </p:nvSpPr>
          <p:spPr>
            <a:xfrm>
              <a:off x="2872408" y="2424336"/>
              <a:ext cx="73770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Dec</a:t>
              </a: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 2014</a:t>
              </a:r>
            </a:p>
          </p:txBody>
        </p:sp>
        <p:sp>
          <p:nvSpPr>
            <p:cNvPr id="23" name="Rechteck 61"/>
            <p:cNvSpPr/>
            <p:nvPr/>
          </p:nvSpPr>
          <p:spPr>
            <a:xfrm>
              <a:off x="4024536" y="2424336"/>
              <a:ext cx="1414170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BD2716"/>
                </a:buClr>
                <a:buSzTx/>
                <a:buFontTx/>
                <a:buNone/>
                <a:tabLst/>
                <a:defRPr/>
              </a:pPr>
              <a:r>
                <a:rPr kumimoji="0" lang="de-DE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C78"/>
                  </a:solidFill>
                  <a:effectLst/>
                  <a:uLnTx/>
                  <a:uFillTx/>
                  <a:latin typeface="Segoe UI Symbol"/>
                  <a:ea typeface="ＭＳ Ｐゴシック" pitchFamily="-72" charset="-128"/>
                </a:rPr>
                <a:t>Feb 2015 - Mar 2015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39094" y="3580828"/>
            <a:ext cx="3850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prstClr val="black"/>
                </a:solidFill>
                <a:latin typeface="Arial" pitchFamily="-72" charset="0"/>
                <a:ea typeface="ＭＳ Ｐゴシック" pitchFamily="-72" charset="-128"/>
              </a:rPr>
              <a:t>b</a:t>
            </a:r>
            <a:endParaRPr lang="de-DE" sz="2800" dirty="0">
              <a:solidFill>
                <a:prstClr val="black"/>
              </a:solidFill>
              <a:latin typeface="Arial" pitchFamily="-72" charset="0"/>
              <a:ea typeface="ＭＳ Ｐゴシック" pitchFamily="-72" charset="-128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52128" y="3633749"/>
            <a:ext cx="6101425" cy="5466146"/>
            <a:chOff x="352128" y="3538213"/>
            <a:chExt cx="6101425" cy="5466146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2128" y="3566519"/>
              <a:ext cx="5316198" cy="5437840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12257" y="3538213"/>
              <a:ext cx="641296" cy="19824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8974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526</Words>
  <Application>Microsoft Office PowerPoint</Application>
  <PresentationFormat>A3 Paper (297x420 mm)</PresentationFormat>
  <Paragraphs>87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Segoe UI Symbol</vt:lpstr>
      <vt:lpstr>Office Theme</vt:lpstr>
      <vt:lpstr>PowerPoint Presentation</vt:lpstr>
      <vt:lpstr>PowerPoint Presentation</vt:lpstr>
      <vt:lpstr>PowerPoint Presentation</vt:lpstr>
    </vt:vector>
  </TitlesOfParts>
  <Company>TRON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Luisa Bresadola</dc:creator>
  <cp:lastModifiedBy>Amruta Dange</cp:lastModifiedBy>
  <cp:revision>8</cp:revision>
  <dcterms:created xsi:type="dcterms:W3CDTF">2023-03-16T17:06:07Z</dcterms:created>
  <dcterms:modified xsi:type="dcterms:W3CDTF">2023-07-18T18:09:21Z</dcterms:modified>
</cp:coreProperties>
</file>