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0" r:id="rId2"/>
    <p:sldId id="271" r:id="rId3"/>
    <p:sldId id="272" r:id="rId4"/>
    <p:sldId id="273" r:id="rId5"/>
    <p:sldId id="275" r:id="rId6"/>
    <p:sldId id="276" r:id="rId7"/>
    <p:sldId id="277" r:id="rId8"/>
    <p:sldId id="278" r:id="rId9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2582" y="7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1F9CD-497F-4353-BB36-CD3E4331FEC8}" type="datetimeFigureOut">
              <a:rPr lang="en-IN" smtClean="0"/>
              <a:t>27-06-2023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26F61-292F-4998-B591-B88CF81A84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997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iff"/><Relationship Id="rId3" Type="http://schemas.openxmlformats.org/officeDocument/2006/relationships/image" Target="../media/image7.tiff"/><Relationship Id="rId7" Type="http://schemas.openxmlformats.org/officeDocument/2006/relationships/image" Target="../media/image11.tiff"/><Relationship Id="rId12" Type="http://schemas.openxmlformats.org/officeDocument/2006/relationships/image" Target="../media/image16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tiff"/><Relationship Id="rId5" Type="http://schemas.openxmlformats.org/officeDocument/2006/relationships/image" Target="../media/image9.tiff"/><Relationship Id="rId10" Type="http://schemas.openxmlformats.org/officeDocument/2006/relationships/image" Target="../media/image14.tiff"/><Relationship Id="rId4" Type="http://schemas.openxmlformats.org/officeDocument/2006/relationships/image" Target="../media/image8.tiff"/><Relationship Id="rId9" Type="http://schemas.openxmlformats.org/officeDocument/2006/relationships/image" Target="../media/image1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3" Type="http://schemas.openxmlformats.org/officeDocument/2006/relationships/image" Target="../media/image20.tiff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2" Type="http://schemas.openxmlformats.org/officeDocument/2006/relationships/image" Target="../media/image19.png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5" Type="http://schemas.openxmlformats.org/officeDocument/2006/relationships/image" Target="../media/image3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003565"/>
              </p:ext>
            </p:extLst>
          </p:nvPr>
        </p:nvGraphicFramePr>
        <p:xfrm>
          <a:off x="4876800" y="5181600"/>
          <a:ext cx="1905000" cy="238065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178015217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44485699"/>
                    </a:ext>
                  </a:extLst>
                </a:gridCol>
              </a:tblGrid>
              <a:tr h="252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Molecular weight 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254.24 g/</a:t>
                      </a:r>
                      <a:r>
                        <a:rPr lang="en-IN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mol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0647979"/>
                  </a:ext>
                </a:extLst>
              </a:tr>
              <a:tr h="252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Molar refractivity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71.97</a:t>
                      </a:r>
                      <a:endParaRPr lang="en-IN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7939326"/>
                  </a:ext>
                </a:extLst>
              </a:tr>
              <a:tr h="252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 P</a:t>
                      </a:r>
                      <a:r>
                        <a:rPr lang="en-IN" sz="9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o/w</a:t>
                      </a: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(</a:t>
                      </a:r>
                      <a:r>
                        <a:rPr lang="en-IN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iLOGP</a:t>
                      </a: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2.27</a:t>
                      </a:r>
                      <a:endParaRPr lang="en-IN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8420028"/>
                  </a:ext>
                </a:extLst>
              </a:tr>
              <a:tr h="252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 P</a:t>
                      </a:r>
                      <a:r>
                        <a:rPr lang="en-IN" sz="9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o/w</a:t>
                      </a: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(XLOGP3)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3.52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4269457"/>
                  </a:ext>
                </a:extLst>
              </a:tr>
              <a:tr h="252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 P</a:t>
                      </a:r>
                      <a:r>
                        <a:rPr lang="en-IN" sz="9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o/w</a:t>
                      </a: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(WLOGP)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2.87</a:t>
                      </a:r>
                      <a:endParaRPr lang="en-IN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2827932"/>
                  </a:ext>
                </a:extLst>
              </a:tr>
              <a:tr h="252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 P</a:t>
                      </a:r>
                      <a:r>
                        <a:rPr lang="en-IN" sz="9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o/w</a:t>
                      </a: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(MLOGP)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0604772"/>
                  </a:ext>
                </a:extLst>
              </a:tr>
              <a:tr h="252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 P</a:t>
                      </a:r>
                      <a:r>
                        <a:rPr lang="en-IN" sz="9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o/w</a:t>
                      </a:r>
                      <a:r>
                        <a:rPr lang="en-IN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(SILICOS-IT) </a:t>
                      </a:r>
                      <a:endParaRPr lang="en-IN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3.02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1645732"/>
                  </a:ext>
                </a:extLst>
              </a:tr>
              <a:tr h="252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Consensus Log P</a:t>
                      </a:r>
                      <a:r>
                        <a:rPr lang="en-IN" sz="9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o/w</a:t>
                      </a: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2.55</a:t>
                      </a:r>
                      <a:endParaRPr lang="en-IN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309025"/>
                  </a:ext>
                </a:extLst>
              </a:tr>
              <a:tr h="1229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 absorption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2806227"/>
                  </a:ext>
                </a:extLst>
              </a:tr>
              <a:tr h="1229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Lipinski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 </a:t>
                      </a:r>
                      <a:endParaRPr lang="en-IN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119095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-22611" y="247664"/>
            <a:ext cx="405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I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2590800"/>
            <a:ext cx="405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I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7200"/>
            <a:ext cx="6324600" cy="183166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 rot="5400000">
            <a:off x="2468880" y="1478282"/>
            <a:ext cx="1219199" cy="243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-33130" y="0"/>
            <a:ext cx="989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en-I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19600" y="5029200"/>
            <a:ext cx="405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9" y="2590800"/>
            <a:ext cx="2204370" cy="22860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7848600"/>
            <a:ext cx="6858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S1: 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(A) The pan cancer analysis of POLH gene (normal </a:t>
            </a:r>
            <a:r>
              <a:rPr lang="en-IN" sz="1200" i="1" dirty="0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cancer tissue) showing differential expression in ovary tissue, plot is based on available RNA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data. (B) Kaplan-Meier plot showing overall survival of </a:t>
            </a:r>
            <a:r>
              <a:rPr lang="en-I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pan cancer 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patients in correlation with POLH gene expression</a:t>
            </a:r>
            <a:r>
              <a:rPr lang="en-I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(C) Node and internode networking studies for various activities in ovarian cancer. (D) </a:t>
            </a:r>
            <a:r>
              <a:rPr lang="en-IN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Circoss</a:t>
            </a:r>
            <a:r>
              <a:rPr lang="en-I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network interaction between active molecules and enriched pathways in ovarian cancer (E) 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Bioavailability radar model of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chrysin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(F)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SwissADME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 properties of </a:t>
            </a:r>
            <a:r>
              <a:rPr lang="en-IN" sz="1200" dirty="0" err="1">
                <a:latin typeface="Arial" panose="020B0604020202020204" pitchFamily="34" charset="0"/>
                <a:cs typeface="Arial" panose="020B0604020202020204" pitchFamily="34" charset="0"/>
              </a:rPr>
              <a:t>chrysin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IN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2438400" y="5029200"/>
            <a:ext cx="405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357" y="2590800"/>
            <a:ext cx="3510643" cy="213545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52400" y="5029200"/>
            <a:ext cx="405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52800" y="2667000"/>
            <a:ext cx="405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805" y="5562600"/>
            <a:ext cx="1911595" cy="17586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9" y="5334000"/>
            <a:ext cx="2785872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57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970899" y="449896"/>
            <a:ext cx="4920229" cy="4113808"/>
            <a:chOff x="739393" y="836802"/>
            <a:chExt cx="5352987" cy="462290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4905" y="836802"/>
              <a:ext cx="1722386" cy="151216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704" y="2378826"/>
              <a:ext cx="1728191" cy="1512168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4905" y="2386608"/>
              <a:ext cx="1728191" cy="150438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705" y="836802"/>
              <a:ext cx="1728191" cy="151216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40" t="2518" r="2291" b="51620"/>
            <a:stretch/>
          </p:blipFill>
          <p:spPr>
            <a:xfrm>
              <a:off x="4359300" y="840258"/>
              <a:ext cx="1722386" cy="149171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00"/>
            <a:stretch/>
          </p:blipFill>
          <p:spPr>
            <a:xfrm>
              <a:off x="4353493" y="3947542"/>
              <a:ext cx="1728192" cy="151216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704" y="3937033"/>
              <a:ext cx="1728191" cy="151216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01"/>
            <a:stretch/>
          </p:blipFill>
          <p:spPr>
            <a:xfrm>
              <a:off x="4369994" y="2380241"/>
              <a:ext cx="1722386" cy="151216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64704" y="836802"/>
              <a:ext cx="1557887" cy="311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OVCAR3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64905" y="848403"/>
              <a:ext cx="1557887" cy="518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OVCAR3 </a:t>
              </a:r>
              <a:r>
                <a:rPr lang="en-IN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shPOLH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59299" y="878012"/>
              <a:ext cx="1557887" cy="311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SKOV3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9393" y="2386608"/>
              <a:ext cx="1557887" cy="311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18206" y="2360570"/>
              <a:ext cx="1557887" cy="311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C13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4704" y="3936414"/>
              <a:ext cx="1557887" cy="518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OVCAR3 spheroids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317962" y="3898776"/>
              <a:ext cx="1557887" cy="311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 spheroids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04756" y="2386608"/>
              <a:ext cx="1557887" cy="518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SKOV3 spheroids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FE514D9D-7816-4E92-C6C6-E05CC6F4ABD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00356" y="4966887"/>
          <a:ext cx="2590772" cy="236247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06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359">
                <a:tc>
                  <a:txBody>
                    <a:bodyPr/>
                    <a:lstStyle/>
                    <a:p>
                      <a:r>
                        <a:rPr lang="en-US" sz="1050" dirty="0"/>
                        <a:t>Cell 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</a:t>
                      </a:r>
                      <a:r>
                        <a:rPr lang="en-IN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cells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Tumor formation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22">
                <a:tc>
                  <a:txBody>
                    <a:bodyPr/>
                    <a:lstStyle/>
                    <a:p>
                      <a:r>
                        <a:rPr lang="en-I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OVCAR3</a:t>
                      </a:r>
                      <a:r>
                        <a:rPr lang="en-IN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spheroids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1000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4/4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1,0000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4/4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10,0000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4/4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r>
                        <a:rPr lang="en-IN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OVCAR3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1000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0/4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1,0000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0/4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10,0000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0/4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685800" y="4706043"/>
            <a:ext cx="1662929" cy="1971756"/>
            <a:chOff x="1397352" y="4313791"/>
            <a:chExt cx="1662929" cy="197175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00" t="46064" r="42650" b="50001"/>
            <a:stretch/>
          </p:blipFill>
          <p:spPr>
            <a:xfrm>
              <a:off x="2132855" y="5220072"/>
              <a:ext cx="830058" cy="27668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00" t="44753" r="38450" b="51312"/>
            <a:stretch/>
          </p:blipFill>
          <p:spPr>
            <a:xfrm>
              <a:off x="2132855" y="5661867"/>
              <a:ext cx="834855" cy="27828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1397352" y="5661867"/>
              <a:ext cx="873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549752" y="5170348"/>
              <a:ext cx="6412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Pol ƞ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18474507">
              <a:off x="2003379" y="4665565"/>
              <a:ext cx="9805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ShControl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18617344">
              <a:off x="2495299" y="4684726"/>
              <a:ext cx="852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shPOLH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59352" y="6008548"/>
              <a:ext cx="8620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OVCAR3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65140" y="400926"/>
            <a:ext cx="4057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8740" y="4935973"/>
            <a:ext cx="4057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876648" y="4897584"/>
            <a:ext cx="4057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I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28" y="3218064"/>
            <a:ext cx="1583141" cy="133628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605904" y="3193993"/>
            <a:ext cx="1431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OVCAR3 </a:t>
            </a:r>
            <a:r>
              <a:rPr lang="en-IN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shPOLH</a:t>
            </a:r>
            <a:r>
              <a:rPr lang="en-I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spheroids</a:t>
            </a:r>
            <a:endParaRPr lang="en-I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1037" y="5612324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78 </a:t>
            </a:r>
            <a:r>
              <a:rPr lang="en-US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I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11037" y="6053345"/>
            <a:ext cx="635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3</a:t>
            </a:r>
            <a:r>
              <a:rPr lang="en-US" sz="1200" b="1" dirty="0"/>
              <a:t>6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KDa</a:t>
            </a:r>
            <a:endParaRPr lang="en-IN" sz="1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-31583" y="0"/>
            <a:ext cx="989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S2</a:t>
            </a:r>
            <a:endParaRPr lang="en-I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16062" y="7799119"/>
            <a:ext cx="6048672" cy="108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S2: </a:t>
            </a:r>
            <a:r>
              <a:rPr lang="en-IN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Representative bright field images of bulk and CSC spheroids. Images were taken with 10x objective. (B) Western blot result showing decreased expression of Pol ƞ protein in OVCAR3 </a:t>
            </a:r>
            <a:r>
              <a:rPr lang="en-IN" sz="1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cells </a:t>
            </a:r>
            <a:r>
              <a:rPr lang="en-IN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transfected with </a:t>
            </a:r>
            <a:r>
              <a:rPr lang="en-IN" sz="1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shPOLH</a:t>
            </a:r>
            <a:r>
              <a:rPr lang="en-IN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1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plasmid. </a:t>
            </a:r>
            <a:r>
              <a:rPr lang="en-IN" sz="1200" dirty="0">
                <a:latin typeface="Arial" panose="020B0604020202020204" pitchFamily="34" charset="0"/>
                <a:cs typeface="Arial" panose="020B0604020202020204" pitchFamily="34" charset="0"/>
              </a:rPr>
              <a:t>Full length blot is presented </a:t>
            </a:r>
            <a:r>
              <a:rPr lang="en-I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 Figure S8</a:t>
            </a:r>
            <a:r>
              <a:rPr lang="en-IN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N" sz="1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</a:t>
            </a:r>
            <a:r>
              <a:rPr lang="en-IN" sz="1200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Tumorigenicity</a:t>
            </a:r>
            <a:r>
              <a:rPr lang="en-IN" sz="1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OVCAR3 spheroids compared to bulk OVCAR3 cells.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80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1583" y="0"/>
            <a:ext cx="989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endParaRPr lang="en-I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60512" y="685800"/>
            <a:ext cx="6192688" cy="5698403"/>
            <a:chOff x="404664" y="1403648"/>
            <a:chExt cx="6192688" cy="5698403"/>
          </a:xfrm>
        </p:grpSpPr>
        <p:sp>
          <p:nvSpPr>
            <p:cNvPr id="2" name="Rectangle 1"/>
            <p:cNvSpPr/>
            <p:nvPr/>
          </p:nvSpPr>
          <p:spPr>
            <a:xfrm>
              <a:off x="404664" y="1403648"/>
              <a:ext cx="6192688" cy="1345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600"/>
                </a:spcAft>
              </a:pPr>
              <a:r>
                <a:rPr lang="en-IN" sz="12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Primers for real-time RT-PCR analysis.</a:t>
              </a:r>
              <a:endParaRPr lang="en-IN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07000"/>
                </a:lnSpc>
                <a:spcAft>
                  <a:spcPts val="600"/>
                </a:spcAft>
              </a:pPr>
              <a:r>
                <a:rPr lang="en-IN" sz="1200" b="1" i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NANOG</a:t>
              </a:r>
              <a:r>
                <a:rPr lang="en-IN" sz="1200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</a:t>
              </a:r>
              <a:r>
                <a:rPr lang="en-IN" sz="12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forward, 5’- GTCCCAAAGGCAAACAACCC  -3’, reverse, 5’- TTGACCGGGACCTTGTCTTC -3’; </a:t>
              </a:r>
              <a:r>
                <a:rPr lang="en-IN" sz="1200" b="1" i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OCT4</a:t>
              </a:r>
              <a:r>
                <a:rPr lang="en-IN" sz="1200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</a:t>
              </a:r>
              <a:r>
                <a:rPr lang="en-IN" sz="12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forward, 5’-TCG CAA GCC CTC ATT TCA CC  -3’, reverse, 5’- CGA GAA GGC GAA ATC CGA AG -3’; </a:t>
              </a:r>
              <a:r>
                <a:rPr lang="en-IN" sz="1200" b="1" i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SOX2</a:t>
              </a:r>
              <a:r>
                <a:rPr lang="en-IN" sz="1200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</a:t>
              </a:r>
              <a:r>
                <a:rPr lang="en-IN" sz="12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forward, 5’- TCA GGA GTT GTC AAG GCA GAG  -3’, reverse, 5’- GGC AGC AAA CTA CTT TCC CC -3’; </a:t>
              </a:r>
              <a:r>
                <a:rPr lang="en-IN" sz="1200" b="1" i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GAPDH</a:t>
              </a:r>
              <a:r>
                <a:rPr lang="en-IN" sz="12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forward, 5’- GAAGGTGAAGGTCGGAGT -3’, reverse, 5’- GAAGATGGTGATGGGATTTC -3’.</a:t>
              </a:r>
              <a:endParaRPr lang="en-IN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04664" y="6416863"/>
              <a:ext cx="6048672" cy="6851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en-IN" sz="1200" b="1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Figure S3: </a:t>
              </a:r>
              <a:r>
                <a:rPr lang="en-IN" sz="12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CD44</a:t>
              </a:r>
              <a:r>
                <a:rPr lang="en-IN" sz="1200" baseline="300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+</a:t>
              </a:r>
              <a:r>
                <a:rPr lang="en-IN" sz="12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CD117</a:t>
              </a:r>
              <a:r>
                <a:rPr lang="en-IN" sz="1200" baseline="300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+ </a:t>
              </a:r>
              <a:r>
                <a:rPr lang="en-IN" sz="12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cells were isolated form 2008 and </a:t>
              </a:r>
              <a:r>
                <a:rPr lang="en-IN" sz="1200" dirty="0" smtClean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OVCAR3</a:t>
              </a:r>
              <a:r>
                <a:rPr lang="en-IN" sz="12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 Expression levels of stem cell specific markers </a:t>
              </a:r>
              <a:r>
                <a:rPr lang="en-IN" sz="1200" i="1" dirty="0" smtClean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NANOG</a:t>
              </a:r>
              <a:r>
                <a:rPr lang="en-IN" sz="1200" dirty="0" smtClean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IN" sz="1200" i="1" dirty="0" smtClean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OCT4</a:t>
              </a:r>
              <a:r>
                <a:rPr lang="en-IN" sz="1200" dirty="0" smtClean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N" sz="12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and</a:t>
              </a:r>
              <a:r>
                <a:rPr lang="en-IN" sz="1200" i="1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N" sz="1200" i="1" dirty="0" smtClean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SOX2 </a:t>
              </a:r>
              <a:r>
                <a:rPr lang="en-IN" sz="12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were determined with the help of RT-PCR. </a:t>
              </a:r>
              <a:r>
                <a:rPr lang="en-IN" sz="1200" i="1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</a:t>
              </a:r>
              <a:r>
                <a:rPr lang="en-IN" sz="12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= 3; Bar, SD; *, </a:t>
              </a:r>
              <a:r>
                <a:rPr lang="en-IN" sz="1200" i="1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</a:t>
              </a:r>
              <a:r>
                <a:rPr lang="en-IN" sz="12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&lt; 0.05; **, </a:t>
              </a:r>
              <a:r>
                <a:rPr lang="en-IN" sz="1200" i="1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</a:t>
              </a:r>
              <a:r>
                <a:rPr lang="en-IN" sz="12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&lt; 0.01.</a:t>
              </a:r>
              <a:endParaRPr lang="en-IN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7849764"/>
                </p:ext>
              </p:extLst>
            </p:nvPr>
          </p:nvGraphicFramePr>
          <p:xfrm>
            <a:off x="3429000" y="3486150"/>
            <a:ext cx="2505075" cy="2381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4" name="Prism 8" r:id="rId3" imgW="2849398" imgH="3040236" progId="Prism8.Document">
                    <p:embed/>
                  </p:oleObj>
                </mc:Choice>
                <mc:Fallback>
                  <p:oleObj name="Prism 8" r:id="rId3" imgW="2849398" imgH="3040236" progId="Prism8.Document">
                    <p:embed/>
                    <p:pic>
                      <p:nvPicPr>
                        <p:cNvPr id="7" name="Object 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429000" y="3486150"/>
                          <a:ext cx="2505075" cy="2381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97337191"/>
                </p:ext>
              </p:extLst>
            </p:nvPr>
          </p:nvGraphicFramePr>
          <p:xfrm>
            <a:off x="1066800" y="3519488"/>
            <a:ext cx="2362200" cy="2359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5" name="Prism 8" r:id="rId5" imgW="2849398" imgH="3114748" progId="Prism8.Document">
                    <p:embed/>
                  </p:oleObj>
                </mc:Choice>
                <mc:Fallback>
                  <p:oleObj name="Prism 8" r:id="rId5" imgW="2849398" imgH="3114748" progId="Prism8.Document">
                    <p:embed/>
                    <p:pic>
                      <p:nvPicPr>
                        <p:cNvPr id="8" name="Object 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066800" y="3519488"/>
                          <a:ext cx="2362200" cy="23590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3761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740" y="990600"/>
            <a:ext cx="2218260" cy="2692287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985582" y="5076056"/>
            <a:ext cx="4869775" cy="2242121"/>
            <a:chOff x="1052736" y="2267743"/>
            <a:chExt cx="4869775" cy="2242121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736" y="2267743"/>
              <a:ext cx="2349495" cy="1824409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3016" y="2267743"/>
              <a:ext cx="2349495" cy="1824409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743554" y="4202087"/>
              <a:ext cx="8895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Cisplatin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364863" y="4232865"/>
              <a:ext cx="8838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Chr+Cis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71502" y="104380"/>
            <a:ext cx="989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S4</a:t>
            </a:r>
            <a:endParaRPr lang="en-I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0346" y="608493"/>
            <a:ext cx="989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9660" y="4706861"/>
            <a:ext cx="989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-15240" y="685800"/>
            <a:ext cx="4654277" cy="2961147"/>
            <a:chOff x="-14203" y="113410"/>
            <a:chExt cx="10486758" cy="6316466"/>
          </a:xfrm>
        </p:grpSpPr>
        <p:grpSp>
          <p:nvGrpSpPr>
            <p:cNvPr id="69" name="Group 68"/>
            <p:cNvGrpSpPr/>
            <p:nvPr/>
          </p:nvGrpSpPr>
          <p:grpSpPr>
            <a:xfrm>
              <a:off x="1908633" y="757490"/>
              <a:ext cx="8563922" cy="5672386"/>
              <a:chOff x="1091621" y="233117"/>
              <a:chExt cx="8563922" cy="5672386"/>
            </a:xfrm>
          </p:grpSpPr>
          <p:pic>
            <p:nvPicPr>
              <p:cNvPr id="77" name="Picture 7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1621" y="2147644"/>
                <a:ext cx="2078800" cy="1843332"/>
              </a:xfrm>
              <a:prstGeom prst="rect">
                <a:avLst/>
              </a:prstGeom>
            </p:spPr>
          </p:pic>
          <p:pic>
            <p:nvPicPr>
              <p:cNvPr id="78" name="Picture 7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1621" y="4062170"/>
                <a:ext cx="2078800" cy="1843332"/>
              </a:xfrm>
              <a:prstGeom prst="rect">
                <a:avLst/>
              </a:prstGeom>
            </p:spPr>
          </p:pic>
          <p:pic>
            <p:nvPicPr>
              <p:cNvPr id="79" name="Picture 7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1803" y="233118"/>
                <a:ext cx="2080022" cy="1843332"/>
              </a:xfrm>
              <a:prstGeom prst="rect">
                <a:avLst/>
              </a:prstGeom>
            </p:spPr>
          </p:pic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53798" y="4062170"/>
                <a:ext cx="2078800" cy="1843332"/>
              </a:xfrm>
              <a:prstGeom prst="rect">
                <a:avLst/>
              </a:prstGeom>
            </p:spPr>
          </p:pic>
          <p:pic>
            <p:nvPicPr>
              <p:cNvPr id="81" name="Picture 80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53797" y="233119"/>
                <a:ext cx="2078800" cy="1843332"/>
              </a:xfrm>
              <a:prstGeom prst="rect">
                <a:avLst/>
              </a:prstGeom>
            </p:spPr>
          </p:pic>
          <p:pic>
            <p:nvPicPr>
              <p:cNvPr id="82" name="Picture 8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13163" y="2147644"/>
                <a:ext cx="2081609" cy="1843332"/>
              </a:xfrm>
              <a:prstGeom prst="rect">
                <a:avLst/>
              </a:prstGeom>
            </p:spPr>
          </p:pic>
          <p:pic>
            <p:nvPicPr>
              <p:cNvPr id="83" name="Picture 82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14568" y="4062170"/>
                <a:ext cx="2080203" cy="1843333"/>
              </a:xfrm>
              <a:prstGeom prst="rect">
                <a:avLst/>
              </a:prstGeom>
            </p:spPr>
          </p:pic>
          <p:pic>
            <p:nvPicPr>
              <p:cNvPr id="84" name="Picture 83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75339" y="2147645"/>
                <a:ext cx="2080203" cy="1843332"/>
              </a:xfrm>
              <a:prstGeom prst="rect">
                <a:avLst/>
              </a:prstGeom>
            </p:spPr>
          </p:pic>
          <p:pic>
            <p:nvPicPr>
              <p:cNvPr id="85" name="Picture 84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75340" y="4062171"/>
                <a:ext cx="2080203" cy="1843332"/>
              </a:xfrm>
              <a:prstGeom prst="rect">
                <a:avLst/>
              </a:prstGeom>
            </p:spPr>
          </p:pic>
          <p:pic>
            <p:nvPicPr>
              <p:cNvPr id="86" name="Picture 85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75340" y="233117"/>
                <a:ext cx="2080203" cy="1843332"/>
              </a:xfrm>
              <a:prstGeom prst="rect">
                <a:avLst/>
              </a:prstGeom>
            </p:spPr>
          </p:pic>
          <p:pic>
            <p:nvPicPr>
              <p:cNvPr id="87" name="Picture 86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53797" y="2147645"/>
                <a:ext cx="2078800" cy="1843332"/>
              </a:xfrm>
              <a:prstGeom prst="rect">
                <a:avLst/>
              </a:prstGeom>
            </p:spPr>
          </p:pic>
          <p:pic>
            <p:nvPicPr>
              <p:cNvPr id="88" name="Picture 87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14568" y="233117"/>
                <a:ext cx="2080204" cy="1843332"/>
              </a:xfrm>
              <a:prstGeom prst="rect">
                <a:avLst/>
              </a:prstGeom>
            </p:spPr>
          </p:pic>
        </p:grpSp>
        <p:sp>
          <p:nvSpPr>
            <p:cNvPr id="70" name="TextBox 69"/>
            <p:cNvSpPr txBox="1"/>
            <p:nvPr/>
          </p:nvSpPr>
          <p:spPr>
            <a:xfrm>
              <a:off x="260759" y="1571788"/>
              <a:ext cx="2006740" cy="590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ɣ-H2AX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-14203" y="3364277"/>
              <a:ext cx="2110013" cy="9847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HOECHST</a:t>
              </a:r>
            </a:p>
            <a:p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5536" y="5314797"/>
              <a:ext cx="1936647" cy="590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MERGED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95811" y="113410"/>
              <a:ext cx="1651314" cy="590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140685" y="113410"/>
              <a:ext cx="1705491" cy="590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Chrysin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200961" y="113410"/>
              <a:ext cx="1882468" cy="590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Cisplatin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432925" y="113410"/>
              <a:ext cx="1694655" cy="590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Chr+cis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140730" y="7504025"/>
            <a:ext cx="6559107" cy="108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S4: </a:t>
            </a:r>
            <a:r>
              <a:rPr lang="en-IN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2008 cells were treated with </a:t>
            </a:r>
            <a:r>
              <a:rPr lang="en-IN" sz="1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chrysin</a:t>
            </a:r>
            <a:r>
              <a:rPr lang="en-IN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cisplatin, washed with PBS and subjected to stain with gamma H2AX antibody. Gamma H2AX foci were counted per nucleus for each </a:t>
            </a:r>
            <a:r>
              <a:rPr lang="en-IN" sz="1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group. </a:t>
            </a:r>
            <a:r>
              <a:rPr lang="en-IN" sz="1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Atleast</a:t>
            </a:r>
            <a:r>
              <a:rPr lang="en-IN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50 nucleus were quantified per group. Images were taken with 100x objective. </a:t>
            </a:r>
            <a:r>
              <a:rPr lang="en-IN" sz="12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IN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= 3; Bar, SD; *, </a:t>
            </a:r>
            <a:r>
              <a:rPr lang="en-IN" sz="12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IN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&lt; 0.05; **, </a:t>
            </a:r>
            <a:r>
              <a:rPr lang="en-IN" sz="12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IN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&lt; 0.01 (B) Representative H &amp; E images of xenograft </a:t>
            </a:r>
            <a:r>
              <a:rPr lang="en-IN" sz="1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tumors</a:t>
            </a:r>
            <a:r>
              <a:rPr lang="en-IN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Images were taken with 20x objective.</a:t>
            </a:r>
            <a:endParaRPr lang="en-IN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76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332601"/>
            <a:ext cx="243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S5</a:t>
            </a:r>
            <a:endParaRPr lang="en-I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2999571" cy="41649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0" y="2514600"/>
            <a:ext cx="6553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78 </a:t>
            </a:r>
            <a:r>
              <a:rPr lang="en-IN" sz="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IN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0" y="3975556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36 </a:t>
            </a:r>
            <a:r>
              <a:rPr lang="en-IN" sz="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IN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01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9817" y="228600"/>
            <a:ext cx="7132983" cy="8510089"/>
            <a:chOff x="-274983" y="152400"/>
            <a:chExt cx="7132983" cy="851008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81511"/>
              <a:ext cx="6858000" cy="8180978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0" y="457200"/>
              <a:ext cx="22098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-274983" y="152400"/>
              <a:ext cx="2438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S6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81000" y="1143000"/>
            <a:ext cx="45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endParaRPr lang="en-I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4038601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24200" y="1066801"/>
            <a:ext cx="22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76600" y="3886201"/>
            <a:ext cx="22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5200" y="6705600"/>
            <a:ext cx="22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83995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52400" y="74184"/>
            <a:ext cx="4992772" cy="8148213"/>
            <a:chOff x="152400" y="74184"/>
            <a:chExt cx="4992772" cy="8148213"/>
          </a:xfrm>
        </p:grpSpPr>
        <p:grpSp>
          <p:nvGrpSpPr>
            <p:cNvPr id="2" name="Group 1"/>
            <p:cNvGrpSpPr/>
            <p:nvPr/>
          </p:nvGrpSpPr>
          <p:grpSpPr>
            <a:xfrm>
              <a:off x="152400" y="74184"/>
              <a:ext cx="4992772" cy="6909943"/>
              <a:chOff x="152400" y="180201"/>
              <a:chExt cx="4992772" cy="6909943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52400" y="180201"/>
                <a:ext cx="24384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Figure S7</a:t>
                </a:r>
                <a:endParaRPr lang="en-IN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2827" y="1371600"/>
                <a:ext cx="3432345" cy="5718544"/>
              </a:xfrm>
              <a:prstGeom prst="rect">
                <a:avLst/>
              </a:prstGeom>
            </p:spPr>
          </p:pic>
          <p:sp>
            <p:nvSpPr>
              <p:cNvPr id="4" name="TextBox 3"/>
              <p:cNvSpPr txBox="1"/>
              <p:nvPr/>
            </p:nvSpPr>
            <p:spPr>
              <a:xfrm rot="16200000">
                <a:off x="1913663" y="1210537"/>
                <a:ext cx="65531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Marker</a:t>
                </a:r>
                <a:endParaRPr lang="en-IN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 rot="16200000">
                <a:off x="1989863" y="2841218"/>
                <a:ext cx="65531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Marker</a:t>
                </a:r>
                <a:endParaRPr lang="en-IN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 rot="16200000">
                <a:off x="2370862" y="5020538"/>
                <a:ext cx="65531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Marker</a:t>
                </a:r>
                <a:endParaRPr lang="en-IN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4419600" y="1752600"/>
                <a:ext cx="65531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78 </a:t>
                </a:r>
                <a:r>
                  <a:rPr lang="en-IN" sz="8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en-IN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4419600" y="1981200"/>
                <a:ext cx="65531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63 </a:t>
                </a:r>
                <a:r>
                  <a:rPr lang="en-IN" sz="8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en-IN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267200" y="3505200"/>
                <a:ext cx="65531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36 </a:t>
                </a:r>
                <a:r>
                  <a:rPr lang="en-IN" sz="8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en-IN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267200" y="3276600"/>
                <a:ext cx="65531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48 </a:t>
                </a:r>
                <a:r>
                  <a:rPr lang="en-IN" sz="8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en-IN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916681" y="5562600"/>
                <a:ext cx="65531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78 </a:t>
                </a:r>
                <a:r>
                  <a:rPr lang="en-IN" sz="8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en-IN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886200" y="6400800"/>
                <a:ext cx="65531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36 </a:t>
                </a:r>
                <a:r>
                  <a:rPr lang="en-IN" sz="8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en-IN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2362200" y="7391400"/>
              <a:ext cx="2514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Lane 1    Lane 2     Lane 3</a:t>
              </a:r>
            </a:p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0µM        5µM         10µM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IN" sz="1200" dirty="0"/>
            </a:p>
            <a:p>
              <a:endParaRPr lang="en-IN" sz="12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81000" y="1143000"/>
            <a:ext cx="45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I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600" y="5105401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70198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2400" y="228600"/>
            <a:ext cx="4593450" cy="5337359"/>
            <a:chOff x="152400" y="228600"/>
            <a:chExt cx="4593450" cy="5337359"/>
          </a:xfrm>
        </p:grpSpPr>
        <p:sp>
          <p:nvSpPr>
            <p:cNvPr id="8" name="TextBox 7"/>
            <p:cNvSpPr txBox="1"/>
            <p:nvPr/>
          </p:nvSpPr>
          <p:spPr>
            <a:xfrm>
              <a:off x="152400" y="228600"/>
              <a:ext cx="2438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S8</a:t>
              </a:r>
              <a:endParaRPr lang="en-IN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2150" y="1981200"/>
              <a:ext cx="2633700" cy="3584759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3810000" y="3276600"/>
              <a:ext cx="6553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78 </a:t>
              </a:r>
              <a:r>
                <a:rPr lang="en-IN" sz="8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en-IN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886200" y="4724400"/>
              <a:ext cx="6553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36 </a:t>
              </a:r>
              <a:r>
                <a:rPr lang="en-IN" sz="8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en-IN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810000" y="3061156"/>
              <a:ext cx="6553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en-IN" sz="8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en-IN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2751863" y="2734537"/>
              <a:ext cx="6553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Marker</a:t>
              </a:r>
              <a:endParaRPr lang="en-IN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147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4173</TotalTime>
  <Words>501</Words>
  <Application>Microsoft Office PowerPoint</Application>
  <PresentationFormat>On-screen Show (4:3)</PresentationFormat>
  <Paragraphs>111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Prism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Amit</dc:creator>
  <cp:lastModifiedBy>Subhankar Bose</cp:lastModifiedBy>
  <cp:revision>76</cp:revision>
  <dcterms:created xsi:type="dcterms:W3CDTF">2006-08-16T00:00:00Z</dcterms:created>
  <dcterms:modified xsi:type="dcterms:W3CDTF">2023-06-27T13:47:23Z</dcterms:modified>
</cp:coreProperties>
</file>