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526" r:id="rId2"/>
    <p:sldId id="527" r:id="rId3"/>
    <p:sldId id="528" r:id="rId4"/>
    <p:sldId id="538" r:id="rId5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40" autoAdjust="0"/>
    <p:restoredTop sz="94651" autoAdjust="0"/>
  </p:normalViewPr>
  <p:slideViewPr>
    <p:cSldViewPr snapToGrid="0" showGuides="1">
      <p:cViewPr varScale="1">
        <p:scale>
          <a:sx n="77" d="100"/>
          <a:sy n="77" d="100"/>
        </p:scale>
        <p:origin x="228" y="72"/>
      </p:cViewPr>
      <p:guideLst>
        <p:guide orient="horz" pos="2183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veen Rajan" userId="6e6eba73b5e828d1" providerId="LiveId" clId="{2D12F5F3-5E45-4D91-B05F-B88956D79191}"/>
    <pc:docChg chg="undo custSel modSld">
      <pc:chgData name="Naveen Rajan" userId="6e6eba73b5e828d1" providerId="LiveId" clId="{2D12F5F3-5E45-4D91-B05F-B88956D79191}" dt="2023-06-17T06:19:43.093" v="144" actId="207"/>
      <pc:docMkLst>
        <pc:docMk/>
      </pc:docMkLst>
      <pc:sldChg chg="modSp mod">
        <pc:chgData name="Naveen Rajan" userId="6e6eba73b5e828d1" providerId="LiveId" clId="{2D12F5F3-5E45-4D91-B05F-B88956D79191}" dt="2023-06-17T06:19:43.093" v="144" actId="207"/>
        <pc:sldMkLst>
          <pc:docMk/>
          <pc:sldMk cId="91571950" sldId="261"/>
        </pc:sldMkLst>
        <pc:spChg chg="mod">
          <ac:chgData name="Naveen Rajan" userId="6e6eba73b5e828d1" providerId="LiveId" clId="{2D12F5F3-5E45-4D91-B05F-B88956D79191}" dt="2023-06-17T06:19:43.093" v="144" actId="207"/>
          <ac:spMkLst>
            <pc:docMk/>
            <pc:sldMk cId="91571950" sldId="261"/>
            <ac:spMk id="2" creationId="{BB51DF15-63D4-412D-96D4-D4C71188B00D}"/>
          </ac:spMkLst>
        </pc:spChg>
        <pc:spChg chg="mod">
          <ac:chgData name="Naveen Rajan" userId="6e6eba73b5e828d1" providerId="LiveId" clId="{2D12F5F3-5E45-4D91-B05F-B88956D79191}" dt="2023-06-17T04:11:26.754" v="99" actId="20577"/>
          <ac:spMkLst>
            <pc:docMk/>
            <pc:sldMk cId="91571950" sldId="261"/>
            <ac:spMk id="16" creationId="{05521B88-B70F-48CB-A308-956B48465CC3}"/>
          </ac:spMkLst>
        </pc:spChg>
      </pc:sldChg>
      <pc:sldChg chg="modSp mod">
        <pc:chgData name="Naveen Rajan" userId="6e6eba73b5e828d1" providerId="LiveId" clId="{2D12F5F3-5E45-4D91-B05F-B88956D79191}" dt="2023-06-17T04:09:48.519" v="50" actId="20577"/>
        <pc:sldMkLst>
          <pc:docMk/>
          <pc:sldMk cId="3679124362" sldId="526"/>
        </pc:sldMkLst>
        <pc:spChg chg="mod">
          <ac:chgData name="Naveen Rajan" userId="6e6eba73b5e828d1" providerId="LiveId" clId="{2D12F5F3-5E45-4D91-B05F-B88956D79191}" dt="2023-06-17T04:07:10.283" v="0" actId="20577"/>
          <ac:spMkLst>
            <pc:docMk/>
            <pc:sldMk cId="3679124362" sldId="526"/>
            <ac:spMk id="2" creationId="{632A7888-0893-3949-A6CF-103AA1AA8392}"/>
          </ac:spMkLst>
        </pc:spChg>
        <pc:spChg chg="mod">
          <ac:chgData name="Naveen Rajan" userId="6e6eba73b5e828d1" providerId="LiveId" clId="{2D12F5F3-5E45-4D91-B05F-B88956D79191}" dt="2023-06-17T04:09:48.519" v="50" actId="20577"/>
          <ac:spMkLst>
            <pc:docMk/>
            <pc:sldMk cId="3679124362" sldId="526"/>
            <ac:spMk id="3" creationId="{FE778CEC-FAAA-5C4F-ED03-A354DDA332E6}"/>
          </ac:spMkLst>
        </pc:spChg>
        <pc:graphicFrameChg chg="modGraphic">
          <ac:chgData name="Naveen Rajan" userId="6e6eba73b5e828d1" providerId="LiveId" clId="{2D12F5F3-5E45-4D91-B05F-B88956D79191}" dt="2023-06-17T04:08:48.838" v="32" actId="6549"/>
          <ac:graphicFrameMkLst>
            <pc:docMk/>
            <pc:sldMk cId="3679124362" sldId="526"/>
            <ac:graphicFrameMk id="5" creationId="{0C55BDFC-F1D5-EF3E-0D38-09C8D2A86371}"/>
          </ac:graphicFrameMkLst>
        </pc:graphicFrameChg>
      </pc:sldChg>
      <pc:sldChg chg="modSp mod">
        <pc:chgData name="Naveen Rajan" userId="6e6eba73b5e828d1" providerId="LiveId" clId="{2D12F5F3-5E45-4D91-B05F-B88956D79191}" dt="2023-06-17T06:18:59.485" v="127" actId="207"/>
        <pc:sldMkLst>
          <pc:docMk/>
          <pc:sldMk cId="1675632596" sldId="527"/>
        </pc:sldMkLst>
        <pc:spChg chg="mod">
          <ac:chgData name="Naveen Rajan" userId="6e6eba73b5e828d1" providerId="LiveId" clId="{2D12F5F3-5E45-4D91-B05F-B88956D79191}" dt="2023-06-17T06:18:59.485" v="127" actId="207"/>
          <ac:spMkLst>
            <pc:docMk/>
            <pc:sldMk cId="1675632596" sldId="527"/>
            <ac:spMk id="2" creationId="{F756E63A-7FC2-EB66-D9B7-9DDE6CB6BB45}"/>
          </ac:spMkLst>
        </pc:spChg>
        <pc:graphicFrameChg chg="modGraphic">
          <ac:chgData name="Naveen Rajan" userId="6e6eba73b5e828d1" providerId="LiveId" clId="{2D12F5F3-5E45-4D91-B05F-B88956D79191}" dt="2023-06-17T04:09:59.883" v="57" actId="20577"/>
          <ac:graphicFrameMkLst>
            <pc:docMk/>
            <pc:sldMk cId="1675632596" sldId="527"/>
            <ac:graphicFrameMk id="8" creationId="{FFAFB406-5EF5-387E-BF77-5FEAD7C5DD97}"/>
          </ac:graphicFrameMkLst>
        </pc:graphicFrameChg>
      </pc:sldChg>
      <pc:sldChg chg="modSp mod">
        <pc:chgData name="Naveen Rajan" userId="6e6eba73b5e828d1" providerId="LiveId" clId="{2D12F5F3-5E45-4D91-B05F-B88956D79191}" dt="2023-06-17T06:18:41.970" v="125" actId="20577"/>
        <pc:sldMkLst>
          <pc:docMk/>
          <pc:sldMk cId="2637517414" sldId="528"/>
        </pc:sldMkLst>
        <pc:spChg chg="mod">
          <ac:chgData name="Naveen Rajan" userId="6e6eba73b5e828d1" providerId="LiveId" clId="{2D12F5F3-5E45-4D91-B05F-B88956D79191}" dt="2023-06-17T06:18:41.970" v="125" actId="20577"/>
          <ac:spMkLst>
            <pc:docMk/>
            <pc:sldMk cId="2637517414" sldId="528"/>
            <ac:spMk id="2" creationId="{39ACDEF2-D9C4-516E-7ABB-FD5E26626E7B}"/>
          </ac:spMkLst>
        </pc:spChg>
        <pc:spChg chg="mod">
          <ac:chgData name="Naveen Rajan" userId="6e6eba73b5e828d1" providerId="LiveId" clId="{2D12F5F3-5E45-4D91-B05F-B88956D79191}" dt="2023-06-17T04:10:48.507" v="80" actId="20577"/>
          <ac:spMkLst>
            <pc:docMk/>
            <pc:sldMk cId="2637517414" sldId="528"/>
            <ac:spMk id="4" creationId="{788714CF-4DF0-B308-BCDC-AEC077649197}"/>
          </ac:spMkLst>
        </pc:spChg>
        <pc:graphicFrameChg chg="modGraphic">
          <ac:chgData name="Naveen Rajan" userId="6e6eba73b5e828d1" providerId="LiveId" clId="{2D12F5F3-5E45-4D91-B05F-B88956D79191}" dt="2023-06-17T04:11:52.037" v="122" actId="20577"/>
          <ac:graphicFrameMkLst>
            <pc:docMk/>
            <pc:sldMk cId="2637517414" sldId="528"/>
            <ac:graphicFrameMk id="5" creationId="{8BFBDD90-34C5-B5E7-572D-AA39F46E02B5}"/>
          </ac:graphicFrameMkLst>
        </pc:graphicFrameChg>
      </pc:sldChg>
      <pc:sldChg chg="modSp mod">
        <pc:chgData name="Naveen Rajan" userId="6e6eba73b5e828d1" providerId="LiveId" clId="{2D12F5F3-5E45-4D91-B05F-B88956D79191}" dt="2023-06-17T04:10:59.975" v="86" actId="20577"/>
        <pc:sldMkLst>
          <pc:docMk/>
          <pc:sldMk cId="2197270255" sldId="538"/>
        </pc:sldMkLst>
        <pc:graphicFrameChg chg="modGraphic">
          <ac:chgData name="Naveen Rajan" userId="6e6eba73b5e828d1" providerId="LiveId" clId="{2D12F5F3-5E45-4D91-B05F-B88956D79191}" dt="2023-06-17T04:10:59.975" v="86" actId="20577"/>
          <ac:graphicFrameMkLst>
            <pc:docMk/>
            <pc:sldMk cId="2197270255" sldId="538"/>
            <ac:graphicFrameMk id="4" creationId="{262B9C01-1EE1-1AB6-C2EB-C3C9A89599F8}"/>
          </ac:graphicFrameMkLst>
        </pc:graphicFrame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CE3D74-53E9-4E8D-93FB-B347A92A5DA5}" type="datetimeFigureOut">
              <a:rPr kumimoji="1" lang="ja-JP" altLang="en-US" smtClean="0"/>
              <a:t>2023/7/6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83C9F3-8D54-49C4-9299-865F33A9795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14500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4BC8B5-D1B8-080F-78FD-ABC3397D85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FB96D327-3597-5675-5EA3-7125EBEC6B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F642AA8-06CD-A4AF-6C20-45F2F44063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9129B-30A3-480B-8564-885189BCCCD6}" type="datetimeFigureOut">
              <a:rPr kumimoji="1" lang="ja-JP" altLang="en-US" smtClean="0"/>
              <a:t>2023/7/6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9CAF880-8CB5-F6A3-30FA-BAA0DC09A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78F0E1A-43AC-0193-E092-46641F1F84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C5B55-E9C9-45AA-B313-A58B922D4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9875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7B8D48-9FD1-DAE0-862B-ABC9EA80D0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5C55BB7-B044-2D31-3526-B9D4DEA507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85BFE4A-9F4B-5BEA-A937-99D943C57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9129B-30A3-480B-8564-885189BCCCD6}" type="datetimeFigureOut">
              <a:rPr kumimoji="1" lang="ja-JP" altLang="en-US" smtClean="0"/>
              <a:t>2023/7/6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15588D-D113-372A-35C6-06B296D48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71EEE0C-3EE0-848B-2F3A-0CEA8ADB8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C5B55-E9C9-45AA-B313-A58B922D4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601094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AB70759-0FF0-5BFD-75F5-F1713B4EE0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D771C91-AE2C-5D1C-A979-2AC84E5A41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93674FE-2EE0-ECC5-8299-A4036C3408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9129B-30A3-480B-8564-885189BCCCD6}" type="datetimeFigureOut">
              <a:rPr kumimoji="1" lang="ja-JP" altLang="en-US" smtClean="0"/>
              <a:t>2023/7/6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C502AD-C40E-8545-6CF2-99AA6A833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4C7F23B-EBAA-31B0-52D9-85597897C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C5B55-E9C9-45AA-B313-A58B922D4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1527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74CF446-3B02-1F89-EA6B-9B3E80BD1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44B641E-7E11-CB43-65A8-8415FBDB2C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D14EA0D-88F0-A411-E2AE-14C853F32A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9129B-30A3-480B-8564-885189BCCCD6}" type="datetimeFigureOut">
              <a:rPr kumimoji="1" lang="ja-JP" altLang="en-US" smtClean="0"/>
              <a:t>2023/7/6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7CD4E8-9F17-576B-E788-64430EBE9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3C45C2-F1A3-19EF-F425-7CDF1B5E6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C5B55-E9C9-45AA-B313-A58B922D4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841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0862050-449A-0027-9D80-A995CA8AB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AB7BEA8-341C-2437-1BD4-985EE9D2D6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699128-F92B-7206-2DFF-BE659B116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9129B-30A3-480B-8564-885189BCCCD6}" type="datetimeFigureOut">
              <a:rPr kumimoji="1" lang="ja-JP" altLang="en-US" smtClean="0"/>
              <a:t>2023/7/6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5ECE2C-E383-62F4-72ED-B816A8A7BD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8EF776B-B889-D3F6-D2EE-FC99D3A0F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C5B55-E9C9-45AA-B313-A58B922D4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8033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A1B155C-0AB9-29AB-35CE-5AEBD7F21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9CCEE19-248B-B4DF-B78F-169B46D763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920B9CC-ABCF-5EE4-48F6-231B4493C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01E74B6-5D13-BE5A-67C1-A36E73A60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9129B-30A3-480B-8564-885189BCCCD6}" type="datetimeFigureOut">
              <a:rPr kumimoji="1" lang="ja-JP" altLang="en-US" smtClean="0"/>
              <a:t>2023/7/6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4851306-F8E7-8F86-C9A0-66F2CE62B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D8B8494-C947-225E-ED5D-F9270F760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C5B55-E9C9-45AA-B313-A58B922D4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1632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DF46AF-D3DD-CE4E-4DB7-3B7427F71A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A2862C2-434B-7587-2E61-C460452BF4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6DE948F-F60D-E1B9-7EC4-6B56C68807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EDD10533-1C11-D8CA-6EF0-8B797541A21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E1897E7E-F2ED-4FE4-D4E5-44CDD133BD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EC6F33DB-66A6-3AEC-EE98-FC7C9CC3D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9129B-30A3-480B-8564-885189BCCCD6}" type="datetimeFigureOut">
              <a:rPr kumimoji="1" lang="ja-JP" altLang="en-US" smtClean="0"/>
              <a:t>2023/7/6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501DD45D-7207-2090-4024-E5F0D10F0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71FEE3BB-0589-2EE4-E55E-BE35E03A31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C5B55-E9C9-45AA-B313-A58B922D4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74701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E3A3C24-3D51-6825-FED2-D1FE49F8EC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BA44F14-8072-900F-D867-232D69D54E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9129B-30A3-480B-8564-885189BCCCD6}" type="datetimeFigureOut">
              <a:rPr kumimoji="1" lang="ja-JP" altLang="en-US" smtClean="0"/>
              <a:t>2023/7/6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09E247C5-96EE-EC71-F934-1D4936ECE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36C4F59-5A9A-82E1-1D02-A7D4C8C30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C5B55-E9C9-45AA-B313-A58B922D4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742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8E04C13-43D6-FCDB-DAF7-3B3C3D628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9129B-30A3-480B-8564-885189BCCCD6}" type="datetimeFigureOut">
              <a:rPr kumimoji="1" lang="ja-JP" altLang="en-US" smtClean="0"/>
              <a:t>2023/7/6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A8C3AAE-AAAA-D9C1-25A1-EDB9BC5A13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4E4B112-7BC1-46B4-56FE-7F790BF5FB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C5B55-E9C9-45AA-B313-A58B922D4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78762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B1B06F-CAB7-0304-BD66-6031042EC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130239C-D986-8560-A460-939F2A18AB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972C8B3-FAD8-32A5-8A02-83845A1D43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FB17E9D-4086-ECB9-70DA-667427C20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9129B-30A3-480B-8564-885189BCCCD6}" type="datetimeFigureOut">
              <a:rPr kumimoji="1" lang="ja-JP" altLang="en-US" smtClean="0"/>
              <a:t>2023/7/6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1296D9C-EC90-86AE-0A49-BBF22C081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38EF346-5D3B-8F00-4AF6-862E5FECFD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C5B55-E9C9-45AA-B313-A58B922D4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7858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041BA94-D5A8-151C-6922-969CF7E8C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5199AA7F-2B72-76BC-FB52-2FC373D8E5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75EC032-1314-708A-3965-BDFE747399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1BE0C33-6907-B9E1-8418-193ACA727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89129B-30A3-480B-8564-885189BCCCD6}" type="datetimeFigureOut">
              <a:rPr kumimoji="1" lang="ja-JP" altLang="en-US" smtClean="0"/>
              <a:t>2023/7/6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90ABA00-B7EA-2C1D-CAEA-592754943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456F7F2-2520-CB2C-019B-9BED3FF5F6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C5B55-E9C9-45AA-B313-A58B922D4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3387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267C8515-3404-BBA7-F10E-17065737E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F99F4FB-024A-C755-A5DE-C6DFD42FE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793BBC-6B7D-A56A-9D35-21FCC16A4E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89129B-30A3-480B-8564-885189BCCCD6}" type="datetimeFigureOut">
              <a:rPr kumimoji="1" lang="ja-JP" altLang="en-US" smtClean="0"/>
              <a:t>2023/7/6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375DF28-3AD3-691E-4E84-F43ABF52B7A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FA73AA-A35B-3FF3-754D-6472D1D1BB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C5B55-E9C9-45AA-B313-A58B922D40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0026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32A7888-0893-3949-A6CF-103AA1AA83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66255"/>
            <a:ext cx="10515598" cy="756457"/>
          </a:xfrm>
          <a:noFill/>
        </p:spPr>
        <p:txBody>
          <a:bodyPr>
            <a:normAutofit/>
          </a:bodyPr>
          <a:lstStyle/>
          <a:p>
            <a:pPr algn="ctr"/>
            <a:r>
              <a:rPr lang="en-US" altLang="ja-JP" sz="2400" b="1" dirty="0">
                <a:solidFill>
                  <a:srgbClr val="222222"/>
                </a:solidFill>
                <a:latin typeface="Arial" panose="020B0604020202020204" pitchFamily="34" charset="0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Table 1. Demographic </a:t>
            </a:r>
            <a:r>
              <a:rPr lang="en-US" altLang="ja-JP" sz="24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ＭＳ Ｐゴシック" panose="020B0600070205080204" pitchFamily="50" charset="-128"/>
                <a:cs typeface="ＭＳ Ｐゴシック" panose="020B0600070205080204" pitchFamily="50" charset="-128"/>
              </a:rPr>
              <a:t>and clinical data</a:t>
            </a:r>
            <a:endParaRPr kumimoji="1" lang="ja-JP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表 5">
            <a:extLst>
              <a:ext uri="{FF2B5EF4-FFF2-40B4-BE49-F238E27FC236}">
                <a16:creationId xmlns:a16="http://schemas.microsoft.com/office/drawing/2014/main" id="{0C55BDFC-F1D5-EF3E-0D38-09C8D2A8637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6824280"/>
              </p:ext>
            </p:extLst>
          </p:nvPr>
        </p:nvGraphicFramePr>
        <p:xfrm>
          <a:off x="838201" y="936164"/>
          <a:ext cx="10515598" cy="424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64468">
                  <a:extLst>
                    <a:ext uri="{9D8B030D-6E8A-4147-A177-3AD203B41FA5}">
                      <a16:colId xmlns:a16="http://schemas.microsoft.com/office/drawing/2014/main" val="969628648"/>
                    </a:ext>
                  </a:extLst>
                </a:gridCol>
                <a:gridCol w="3197143">
                  <a:extLst>
                    <a:ext uri="{9D8B030D-6E8A-4147-A177-3AD203B41FA5}">
                      <a16:colId xmlns:a16="http://schemas.microsoft.com/office/drawing/2014/main" val="1561509731"/>
                    </a:ext>
                  </a:extLst>
                </a:gridCol>
                <a:gridCol w="3084022">
                  <a:extLst>
                    <a:ext uri="{9D8B030D-6E8A-4147-A177-3AD203B41FA5}">
                      <a16:colId xmlns:a16="http://schemas.microsoft.com/office/drawing/2014/main" val="3757258223"/>
                    </a:ext>
                  </a:extLst>
                </a:gridCol>
                <a:gridCol w="1469965">
                  <a:extLst>
                    <a:ext uri="{9D8B030D-6E8A-4147-A177-3AD203B41FA5}">
                      <a16:colId xmlns:a16="http://schemas.microsoft.com/office/drawing/2014/main" val="37770113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RSA (n = 8)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HHA</a:t>
                      </a: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 = 7)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878874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Average age at operation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80±6 years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75±6 years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0.1813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66532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Follow-up period (days)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797±283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1045± 423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0.1832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7852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male, 5 female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male, 5 female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1.0000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928665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Height (cm)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153 ± 13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154 ± 9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0.7723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4523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Weight (kg)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57 ± 12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 ± 14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0.1832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5149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Left and right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1:7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1:6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1.0000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70817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Incision </a:t>
                      </a:r>
                    </a:p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(Deltopectoral: Superior)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3:5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4:3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0.6193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359608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Implant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Aequalis</a:t>
                      </a: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reversed: 4</a:t>
                      </a:r>
                    </a:p>
                    <a:p>
                      <a:pPr algn="ctr"/>
                      <a:r>
                        <a:rPr kumimoji="1" lang="en-US" altLang="ja-JP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Aequalis</a:t>
                      </a: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reversed fracture: 4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Aequalis</a:t>
                      </a: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fracture: 7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0.0769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23814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Cement injector</a:t>
                      </a:r>
                      <a:r>
                        <a:rPr kumimoji="1" lang="ja-JP" alt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kumimoji="1" lang="en-US" altLang="ja-JP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A:N</a:t>
                      </a: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/A)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4:4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6:1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0.2821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5488657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E778CEC-FAAA-5C4F-ED03-A354DDA332E6}"/>
              </a:ext>
            </a:extLst>
          </p:cNvPr>
          <p:cNvSpPr txBox="1"/>
          <p:nvPr/>
        </p:nvSpPr>
        <p:spPr>
          <a:xfrm>
            <a:off x="3815542" y="5216945"/>
            <a:ext cx="738932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Wilcoxon/Kruskal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Wallis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ests (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ank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ums)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en-US" altLang="ja-JP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Fisher’s exact test</a:t>
            </a:r>
          </a:p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*Statistically significant (p &lt; .05).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9124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756E63A-7FC2-EB66-D9B7-9DDE6CB6BB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88951"/>
            <a:ext cx="10515597" cy="782031"/>
          </a:xfrm>
          <a:noFill/>
        </p:spPr>
        <p:txBody>
          <a:bodyPr>
            <a:normAutofit/>
          </a:bodyPr>
          <a:lstStyle/>
          <a:p>
            <a:pPr algn="ctr"/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Table 2. Fracture types</a:t>
            </a:r>
            <a:endParaRPr kumimoji="1" lang="ja-JP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表 8">
            <a:extLst>
              <a:ext uri="{FF2B5EF4-FFF2-40B4-BE49-F238E27FC236}">
                <a16:creationId xmlns:a16="http://schemas.microsoft.com/office/drawing/2014/main" id="{FFAFB406-5EF5-387E-BF77-5FEAD7C5DD9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2678134"/>
              </p:ext>
            </p:extLst>
          </p:nvPr>
        </p:nvGraphicFramePr>
        <p:xfrm>
          <a:off x="838200" y="1825625"/>
          <a:ext cx="10515597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00055">
                  <a:extLst>
                    <a:ext uri="{9D8B030D-6E8A-4147-A177-3AD203B41FA5}">
                      <a16:colId xmlns:a16="http://schemas.microsoft.com/office/drawing/2014/main" val="664818668"/>
                    </a:ext>
                  </a:extLst>
                </a:gridCol>
                <a:gridCol w="3110343">
                  <a:extLst>
                    <a:ext uri="{9D8B030D-6E8A-4147-A177-3AD203B41FA5}">
                      <a16:colId xmlns:a16="http://schemas.microsoft.com/office/drawing/2014/main" val="4118073510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403503335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Fracture type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RSA (n = 8)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HHA</a:t>
                      </a: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 = 7)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58979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2-part type 3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1390722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3-part 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2285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3-part dislocation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489452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4-part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60677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4-part dislocation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72798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Head-splitting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82314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56325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9ACDEF2-D9C4-516E-7ABB-FD5E26626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629" y="1529542"/>
            <a:ext cx="10134600" cy="499403"/>
          </a:xfrm>
          <a:noFill/>
        </p:spPr>
        <p:txBody>
          <a:bodyPr>
            <a:normAutofit/>
          </a:bodyPr>
          <a:lstStyle/>
          <a:p>
            <a:pPr algn="ctr"/>
            <a:r>
              <a:rPr kumimoji="1" lang="en-US" altLang="ja-JP" sz="2400" b="1" dirty="0">
                <a:latin typeface="Arial" panose="020B0604020202020204" pitchFamily="34" charset="0"/>
                <a:cs typeface="Arial" panose="020B0604020202020204" pitchFamily="34" charset="0"/>
              </a:rPr>
              <a:t>Table 3. Clinical outcomes</a:t>
            </a:r>
            <a:endParaRPr kumimoji="1" lang="ja-JP" alt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表 5">
            <a:extLst>
              <a:ext uri="{FF2B5EF4-FFF2-40B4-BE49-F238E27FC236}">
                <a16:creationId xmlns:a16="http://schemas.microsoft.com/office/drawing/2014/main" id="{8BFBDD90-34C5-B5E7-572D-AA39F46E02B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4019191"/>
              </p:ext>
            </p:extLst>
          </p:nvPr>
        </p:nvGraphicFramePr>
        <p:xfrm>
          <a:off x="958629" y="2079087"/>
          <a:ext cx="10134600" cy="28557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3650">
                  <a:extLst>
                    <a:ext uri="{9D8B030D-6E8A-4147-A177-3AD203B41FA5}">
                      <a16:colId xmlns:a16="http://schemas.microsoft.com/office/drawing/2014/main" val="355361753"/>
                    </a:ext>
                  </a:extLst>
                </a:gridCol>
                <a:gridCol w="2533650">
                  <a:extLst>
                    <a:ext uri="{9D8B030D-6E8A-4147-A177-3AD203B41FA5}">
                      <a16:colId xmlns:a16="http://schemas.microsoft.com/office/drawing/2014/main" val="1593278059"/>
                    </a:ext>
                  </a:extLst>
                </a:gridCol>
                <a:gridCol w="2533650">
                  <a:extLst>
                    <a:ext uri="{9D8B030D-6E8A-4147-A177-3AD203B41FA5}">
                      <a16:colId xmlns:a16="http://schemas.microsoft.com/office/drawing/2014/main" val="1308403171"/>
                    </a:ext>
                  </a:extLst>
                </a:gridCol>
                <a:gridCol w="2533650">
                  <a:extLst>
                    <a:ext uri="{9D8B030D-6E8A-4147-A177-3AD203B41FA5}">
                      <a16:colId xmlns:a16="http://schemas.microsoft.com/office/drawing/2014/main" val="3201506492"/>
                    </a:ext>
                  </a:extLst>
                </a:gridCol>
              </a:tblGrid>
              <a:tr h="407959"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RSA (n = 8)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HHA</a:t>
                      </a: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 = 7)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 value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937606"/>
                  </a:ext>
                </a:extLst>
              </a:tr>
              <a:tr h="40795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Elev.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103 ± 15°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104 ± 37°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0.9072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7250337"/>
                  </a:ext>
                </a:extLst>
              </a:tr>
              <a:tr h="40795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 ± 18°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± 14°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0.0798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4091544"/>
                  </a:ext>
                </a:extLst>
              </a:tr>
              <a:tr h="40795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IR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± 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± 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0.0375*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830193"/>
                  </a:ext>
                </a:extLst>
              </a:tr>
              <a:tr h="40795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Pain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± 4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 ± 4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0.1297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5520432"/>
                  </a:ext>
                </a:extLst>
              </a:tr>
              <a:tr h="40795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Function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± 3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± 4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0.7695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0418434"/>
                  </a:ext>
                </a:extLst>
              </a:tr>
              <a:tr h="407959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JOA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77 ± 8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84 ± 11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0.2963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48890132"/>
                  </a:ext>
                </a:extLst>
              </a:tr>
            </a:tbl>
          </a:graphicData>
        </a:graphic>
      </p:graphicFrame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88714CF-4DF0-B308-BCDC-AEC077649197}"/>
              </a:ext>
            </a:extLst>
          </p:cNvPr>
          <p:cNvSpPr txBox="1"/>
          <p:nvPr/>
        </p:nvSpPr>
        <p:spPr>
          <a:xfrm>
            <a:off x="6289169" y="4934800"/>
            <a:ext cx="48040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Wilcoxon/Kruskal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Wallis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ests (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ank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ja-JP" altLang="en-US" dirty="0">
                <a:latin typeface="Arial" panose="020B0604020202020204" pitchFamily="34" charset="0"/>
                <a:cs typeface="Arial" panose="020B0604020202020204" pitchFamily="34" charset="0"/>
              </a:rPr>
              <a:t>ums)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*Statistically significant (p &lt; .05).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517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472183D-F6E2-1F80-D22D-61D0A8968D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7" y="592137"/>
            <a:ext cx="10515600" cy="676536"/>
          </a:xfrm>
        </p:spPr>
        <p:txBody>
          <a:bodyPr>
            <a:normAutofit/>
          </a:bodyPr>
          <a:lstStyle/>
          <a:p>
            <a:pPr algn="ctr"/>
            <a:r>
              <a:rPr kumimoji="1" lang="en-US" altLang="ja-JP" sz="2800" b="1" dirty="0">
                <a:latin typeface="Arial" panose="020B0604020202020204" pitchFamily="34" charset="0"/>
                <a:cs typeface="Arial" panose="020B0604020202020204" pitchFamily="34" charset="0"/>
              </a:rPr>
              <a:t>Table 4. Complications</a:t>
            </a:r>
            <a:r>
              <a:rPr kumimoji="1" lang="en-US" altLang="ja-JP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1" lang="ja-JP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262B9C01-1EE1-1AB6-C2EB-C3C9A89599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7637527"/>
              </p:ext>
            </p:extLst>
          </p:nvPr>
        </p:nvGraphicFramePr>
        <p:xfrm>
          <a:off x="838200" y="1268673"/>
          <a:ext cx="10515598" cy="50864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51842">
                  <a:extLst>
                    <a:ext uri="{9D8B030D-6E8A-4147-A177-3AD203B41FA5}">
                      <a16:colId xmlns:a16="http://schemas.microsoft.com/office/drawing/2014/main" val="3043450590"/>
                    </a:ext>
                  </a:extLst>
                </a:gridCol>
                <a:gridCol w="3451842">
                  <a:extLst>
                    <a:ext uri="{9D8B030D-6E8A-4147-A177-3AD203B41FA5}">
                      <a16:colId xmlns:a16="http://schemas.microsoft.com/office/drawing/2014/main" val="2972718670"/>
                    </a:ext>
                  </a:extLst>
                </a:gridCol>
                <a:gridCol w="1887391">
                  <a:extLst>
                    <a:ext uri="{9D8B030D-6E8A-4147-A177-3AD203B41FA5}">
                      <a16:colId xmlns:a16="http://schemas.microsoft.com/office/drawing/2014/main" val="611268509"/>
                    </a:ext>
                  </a:extLst>
                </a:gridCol>
                <a:gridCol w="1724523">
                  <a:extLst>
                    <a:ext uri="{9D8B030D-6E8A-4147-A177-3AD203B41FA5}">
                      <a16:colId xmlns:a16="http://schemas.microsoft.com/office/drawing/2014/main" val="22071552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Complication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RSA (n = 8)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HHA</a:t>
                      </a: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 = 8)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21148169"/>
                  </a:ext>
                </a:extLst>
              </a:tr>
              <a:tr h="370840">
                <a:tc rowSpan="7">
                  <a:txBody>
                    <a:bodyPr/>
                    <a:lstStyle/>
                    <a:p>
                      <a:pPr algn="ctr"/>
                      <a:r>
                        <a:rPr kumimoji="1" lang="en-US" altLang="ja-JP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Local complications</a:t>
                      </a:r>
                      <a:endParaRPr kumimoji="1" lang="ja-JP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Axillary artery injury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4611055"/>
                  </a:ext>
                </a:extLst>
              </a:tr>
              <a:tr h="367087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Axillary nerve palsy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19413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Infection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4709218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Acromial fracture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768116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Periprosthetic fracture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7950535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Aseptic stem loosening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21455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Tuberosity failure </a:t>
                      </a:r>
                    </a:p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(non-union or resorption)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1517307"/>
                  </a:ext>
                </a:extLst>
              </a:tr>
              <a:tr h="370840">
                <a:tc row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Systemic complications</a:t>
                      </a:r>
                      <a:endParaRPr kumimoji="1" lang="ja-JP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Pneumonia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60643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Cerebral infarction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13191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Mortality</a:t>
                      </a: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720594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Revision surgery</a:t>
                      </a:r>
                      <a:endParaRPr kumimoji="1" lang="ja-JP" altLang="en-US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(Aseptic stem loosening)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65014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kumimoji="1" lang="en-US" altLang="ja-JP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(Infection)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</a:t>
                      </a:r>
                      <a:endParaRPr kumimoji="1" lang="ja-JP" altLang="en-US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9902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72702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9921</TotalTime>
  <Words>358</Words>
  <Application>Microsoft Office PowerPoint</Application>
  <PresentationFormat>ワイド画面</PresentationFormat>
  <Paragraphs>140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8" baseType="lpstr">
      <vt:lpstr>游ゴシック</vt:lpstr>
      <vt:lpstr>游ゴシック Light</vt:lpstr>
      <vt:lpstr>Arial</vt:lpstr>
      <vt:lpstr>Office テーマ</vt:lpstr>
      <vt:lpstr>Table 1. Demographic and clinical data</vt:lpstr>
      <vt:lpstr>Table 2. Fracture types</vt:lpstr>
      <vt:lpstr>Table 3. Clinical outcomes</vt:lpstr>
      <vt:lpstr>Table 4. Complications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Kato Soki</dc:creator>
  <cp:lastModifiedBy>Kato Soki</cp:lastModifiedBy>
  <cp:revision>77</cp:revision>
  <dcterms:created xsi:type="dcterms:W3CDTF">2023-01-13T09:03:50Z</dcterms:created>
  <dcterms:modified xsi:type="dcterms:W3CDTF">2023-07-06T01:45:15Z</dcterms:modified>
</cp:coreProperties>
</file>