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6858000" cy="1219263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995508"/>
            <a:ext cx="5143500" cy="424504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4254"/>
            <a:ext cx="5143500" cy="294386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649175"/>
            <a:ext cx="1478756" cy="1033317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75"/>
            <a:ext cx="4350544" cy="1033317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834"/>
            <a:ext cx="5915025" cy="50720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849"/>
            <a:ext cx="5915025" cy="266726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875"/>
            <a:ext cx="2914650" cy="77364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875"/>
            <a:ext cx="2914650" cy="773647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75"/>
            <a:ext cx="5915025" cy="23567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9029"/>
            <a:ext cx="2901255" cy="14648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905"/>
            <a:ext cx="2901255" cy="65510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9029"/>
            <a:ext cx="2915543" cy="14648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905"/>
            <a:ext cx="2915543" cy="65510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80"/>
            <a:ext cx="2211883" cy="28450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595"/>
            <a:ext cx="3471863" cy="86650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960"/>
            <a:ext cx="2211883" cy="677682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80"/>
            <a:ext cx="2211883" cy="28450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1755595"/>
            <a:ext cx="3471863" cy="866507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960"/>
            <a:ext cx="2211883" cy="677682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75"/>
            <a:ext cx="5915025" cy="235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875"/>
            <a:ext cx="5915025" cy="7736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1291"/>
            <a:ext cx="1543050" cy="649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1291"/>
            <a:ext cx="2314575" cy="649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1291"/>
            <a:ext cx="1543050" cy="649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1645" y="423545"/>
            <a:ext cx="6026150" cy="11407140"/>
          </a:xfr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IN" altLang="en-US"/>
              <a:t>.</a:t>
            </a:r>
            <a:endParaRPr lang="en-IN" altLang="en-US"/>
          </a:p>
        </p:txBody>
      </p:sp>
      <p:sp>
        <p:nvSpPr>
          <p:cNvPr id="13" name="Text Box 12"/>
          <p:cNvSpPr txBox="1"/>
          <p:nvPr/>
        </p:nvSpPr>
        <p:spPr>
          <a:xfrm>
            <a:off x="2485390" y="1649095"/>
            <a:ext cx="19786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ROOT’S OF </a:t>
            </a:r>
            <a:r>
              <a:rPr lang="en-IN" altLang="en-US" sz="1200" i="1">
                <a:latin typeface="Times New Roman" panose="02020603050405020304" charset="0"/>
                <a:cs typeface="Times New Roman" panose="02020603050405020304" charset="0"/>
              </a:rPr>
              <a:t>CASSIA OCCIDENTALIS L</a:t>
            </a:r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IN" altLang="en-US" sz="1200"/>
          </a:p>
        </p:txBody>
      </p:sp>
      <p:sp>
        <p:nvSpPr>
          <p:cNvPr id="4" name="Text Box 3"/>
          <p:cNvSpPr txBox="1"/>
          <p:nvPr/>
        </p:nvSpPr>
        <p:spPr>
          <a:xfrm>
            <a:off x="2160270" y="9594215"/>
            <a:ext cx="26663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COLCHICINE INDUCED NEUROTOXICITY MODEL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479675" y="3518535"/>
            <a:ext cx="20599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POWDER OF </a:t>
            </a:r>
            <a:r>
              <a:rPr lang="en-IN" altLang="en-US" sz="1200" i="1">
                <a:latin typeface="Times New Roman" panose="02020603050405020304" charset="0"/>
                <a:cs typeface="Times New Roman" panose="02020603050405020304" charset="0"/>
              </a:rPr>
              <a:t>CASSIA OCCIDENTALIS L.</a:t>
            </a:r>
            <a:endParaRPr lang="en-IN" altLang="en-US" sz="1200" i="1"/>
          </a:p>
        </p:txBody>
      </p:sp>
      <p:sp>
        <p:nvSpPr>
          <p:cNvPr id="7" name="Text Box 6"/>
          <p:cNvSpPr txBox="1"/>
          <p:nvPr/>
        </p:nvSpPr>
        <p:spPr>
          <a:xfrm>
            <a:off x="372110" y="3676650"/>
            <a:ext cx="201358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PHYTOCHEMICAL TESTS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160270" y="5413375"/>
            <a:ext cx="278828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SPECTROSCOPIC  ANALYSIS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253615" y="7143115"/>
            <a:ext cx="24301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SOXHLET EXTRACTION</a:t>
            </a:r>
            <a:r>
              <a:rPr lang="en-IN" altLang="en-US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IN" altLang="en-US" sz="1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368300" y="11029315"/>
            <a:ext cx="208661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BEHAVIORAL TESTS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519930" y="3630930"/>
            <a:ext cx="20256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PHARMACOGNOSTIC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EVALUATION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4533900" y="10981055"/>
            <a:ext cx="18738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BIOCHEMICAL ESTIMATION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2317115" y="11269345"/>
            <a:ext cx="235331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HISTOPATHOLOGICAL STUDY 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1"/>
          <a:srcRect l="31503" t="18398" r="19555" b="16559"/>
          <a:stretch>
            <a:fillRect/>
          </a:stretch>
        </p:blipFill>
        <p:spPr>
          <a:xfrm>
            <a:off x="2834005" y="535940"/>
            <a:ext cx="1281430" cy="1073785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</p:pic>
      <p:pic>
        <p:nvPicPr>
          <p:cNvPr id="18" name="Content Placeholder 17"/>
          <p:cNvPicPr>
            <a:picLocks noChangeAspect="1"/>
          </p:cNvPicPr>
          <p:nvPr>
            <p:ph sz="half" idx="2"/>
          </p:nvPr>
        </p:nvPicPr>
        <p:blipFill>
          <a:blip r:embed="rId2"/>
          <a:srcRect t="17881" b="24760"/>
          <a:stretch>
            <a:fillRect/>
          </a:stretch>
        </p:blipFill>
        <p:spPr>
          <a:xfrm>
            <a:off x="2795270" y="2466340"/>
            <a:ext cx="1280795" cy="988060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555" y="2513330"/>
            <a:ext cx="1280160" cy="1000125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</p:pic>
      <p:pic>
        <p:nvPicPr>
          <p:cNvPr id="20" name="Content Placeholder 4"/>
          <p:cNvPicPr>
            <a:picLocks noChangeAspect="1"/>
          </p:cNvPicPr>
          <p:nvPr/>
        </p:nvPicPr>
        <p:blipFill>
          <a:blip r:embed="rId4"/>
          <a:srcRect l="7913" t="12510" r="8353" b="9902"/>
          <a:stretch>
            <a:fillRect/>
          </a:stretch>
        </p:blipFill>
        <p:spPr>
          <a:xfrm>
            <a:off x="713740" y="2569210"/>
            <a:ext cx="1244600" cy="1000125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rcRect l="2967" t="3152" r="4187" b="4404"/>
          <a:stretch>
            <a:fillRect/>
          </a:stretch>
        </p:blipFill>
        <p:spPr>
          <a:xfrm>
            <a:off x="2862580" y="4307205"/>
            <a:ext cx="1262380" cy="1074420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rcRect l="3837" t="4928" r="2228" b="2957"/>
          <a:stretch>
            <a:fillRect/>
          </a:stretch>
        </p:blipFill>
        <p:spPr>
          <a:xfrm>
            <a:off x="2868930" y="5949315"/>
            <a:ext cx="1280795" cy="1170305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</p:pic>
      <p:sp>
        <p:nvSpPr>
          <p:cNvPr id="32" name="Rectangles 31"/>
          <p:cNvSpPr/>
          <p:nvPr/>
        </p:nvSpPr>
        <p:spPr>
          <a:xfrm>
            <a:off x="1995805" y="7777480"/>
            <a:ext cx="3151505" cy="466090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ACUTE ORAL TOXICITY STUDY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IN" altLang="en-US" sz="1200">
                <a:latin typeface="Times New Roman" panose="02020603050405020304" charset="0"/>
                <a:cs typeface="Times New Roman" panose="02020603050405020304" charset="0"/>
              </a:rPr>
              <a:t>(OECD GUIDELINES 423)</a:t>
            </a:r>
            <a:endParaRPr lang="en-IN" alt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rcRect l="15694" t="19361" r="24576" b="42615"/>
          <a:stretch>
            <a:fillRect/>
          </a:stretch>
        </p:blipFill>
        <p:spPr>
          <a:xfrm rot="16200000">
            <a:off x="3006090" y="8465820"/>
            <a:ext cx="935990" cy="1196975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</p:pic>
      <p:pic>
        <p:nvPicPr>
          <p:cNvPr id="33" name="Content Placeholder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775" y="9675495"/>
            <a:ext cx="1597660" cy="1294130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7" t="17819" r="11066" b="14403"/>
          <a:stretch>
            <a:fillRect/>
          </a:stretch>
        </p:blipFill>
        <p:spPr>
          <a:xfrm>
            <a:off x="4738370" y="9676130"/>
            <a:ext cx="1588770" cy="1214120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0"/>
          <a:srcRect l="4132" t="2527" r="4132" b="2046"/>
          <a:stretch>
            <a:fillRect/>
          </a:stretch>
        </p:blipFill>
        <p:spPr>
          <a:xfrm>
            <a:off x="2606675" y="10332085"/>
            <a:ext cx="1735455" cy="845185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</p:pic>
      <p:sp>
        <p:nvSpPr>
          <p:cNvPr id="6" name="Down Arrow 5"/>
          <p:cNvSpPr/>
          <p:nvPr/>
        </p:nvSpPr>
        <p:spPr>
          <a:xfrm>
            <a:off x="3362960" y="2172970"/>
            <a:ext cx="132080" cy="22987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3369945" y="3967480"/>
            <a:ext cx="132080" cy="22987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3427730" y="5664835"/>
            <a:ext cx="132080" cy="22987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3427095" y="8305165"/>
            <a:ext cx="132080" cy="22987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3443605" y="7472680"/>
            <a:ext cx="132080" cy="22987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3408680" y="10034905"/>
            <a:ext cx="132080" cy="22987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167505" y="2954020"/>
            <a:ext cx="733425" cy="13081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 flipH="1">
            <a:off x="2008505" y="2969260"/>
            <a:ext cx="695325" cy="131445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7" name="Bent-Up Arrow 36"/>
          <p:cNvSpPr/>
          <p:nvPr/>
        </p:nvSpPr>
        <p:spPr>
          <a:xfrm flipH="1" flipV="1">
            <a:off x="1347470" y="9178925"/>
            <a:ext cx="1451610" cy="330200"/>
          </a:xfrm>
          <a:prstGeom prst="ben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8" name="Bent-Up Arrow 37"/>
          <p:cNvSpPr/>
          <p:nvPr/>
        </p:nvSpPr>
        <p:spPr>
          <a:xfrm flipV="1">
            <a:off x="4149725" y="9178925"/>
            <a:ext cx="1395095" cy="355600"/>
          </a:xfrm>
          <a:prstGeom prst="bent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WPS Presentation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Calibri Light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Devika Jadhav</cp:lastModifiedBy>
  <cp:revision>12</cp:revision>
  <dcterms:created xsi:type="dcterms:W3CDTF">2023-04-13T11:16:00Z</dcterms:created>
  <dcterms:modified xsi:type="dcterms:W3CDTF">2023-04-26T05:30:19Z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942307B303984748BF829BCFF6FE751C</vt:lpwstr>
  </property>
  <property fmtid="{D5CDD505-2E9C-101B-9397-08002B2CF9AE}" pid="3" name="KSOProductBuildVer">
    <vt:lpwstr>1033-11.2.0.11536</vt:lpwstr>
  </property>
</Properties>
</file>