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2" autoAdjust="0"/>
    <p:restoredTop sz="94660"/>
  </p:normalViewPr>
  <p:slideViewPr>
    <p:cSldViewPr snapToGrid="0">
      <p:cViewPr varScale="1">
        <p:scale>
          <a:sx n="137" d="100"/>
          <a:sy n="137" d="100"/>
        </p:scale>
        <p:origin x="147" y="7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46616A6-9B17-B5B6-8188-B76E804959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D52C318-C416-CAA1-5452-7BF3010BCF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5BD353C-E0A7-0F6D-6D36-0A0FBF770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5EEC6-4AF6-4739-AE5D-C975B8DDF185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75B7670-C11F-E343-F6AC-E409F8317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2A5A9C1-D504-19E0-F33D-9C422677F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F3357-4C8C-4141-8EF1-D007918F77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3002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F9B7E54-1435-1B2F-6355-338ECCB3E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9ED98D7-6ED6-1510-19C2-C1ECF5D8A5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5067ED4-D019-131B-3FA2-1A6EE4768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5EEC6-4AF6-4739-AE5D-C975B8DDF185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560152F-F950-A721-7060-51796D18A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5141F1F-5086-9B25-A972-F83AF4061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F3357-4C8C-4141-8EF1-D007918F77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1851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D37C2FA-7E9A-0B67-EA41-F603432C39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70C8287-B59C-6866-BA1B-B78CD54BDA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DEEC37C-F09F-A48F-791B-F1D30FB58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5EEC6-4AF6-4739-AE5D-C975B8DDF185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CCB925A-064F-D068-02F0-24905D06D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473F0A2-9EA7-9622-AB0D-7B0F04CFD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F3357-4C8C-4141-8EF1-D007918F77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9639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BCD8E0-DE3F-AE48-EE94-E2E927132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254D6BB-F88C-461B-8FBD-6A3DF5EF28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FE6B426-7C2F-F565-9A2A-BB6F2CEC8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5EEC6-4AF6-4739-AE5D-C975B8DDF185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1B07869-6204-CDC0-8619-B6380E74B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5BF0085-D34E-2429-02D8-528FF62FF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F3357-4C8C-4141-8EF1-D007918F77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9187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FCDC68-0F60-79AA-1D32-7D7C6BC25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88337E6-2D5F-C32A-FF3B-4C74C8B00E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C984358-F514-F0EB-70EC-5B91CD9F6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5EEC6-4AF6-4739-AE5D-C975B8DDF185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BB9811A-7BE6-083D-8500-70030634E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5816AE4-2443-5583-A351-6CFEABB9D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F3357-4C8C-4141-8EF1-D007918F77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3018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536A31-560A-E374-66D9-E1605E84B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DCAE2B0-1817-203B-DDC5-0F8EF982AF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C51B827-BDFB-5BAE-DB2F-DD94981193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08B25F0-DBED-6B47-5B25-1688C5F1E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5EEC6-4AF6-4739-AE5D-C975B8DDF185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13B37C2-1663-8993-FAFC-193438009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54690DA-D84E-D206-1FF1-3147D2F39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F3357-4C8C-4141-8EF1-D007918F77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7413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33A94EE-2489-3AF1-F94E-FB1F18C2D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23147CE-9B51-A859-9A7A-C323608B89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931E0E7-1B82-1726-612D-6874DC9995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9B1E27C-4387-3C3C-002B-13EEE5E159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00F93CC9-6851-CE7B-FEDF-2505201F3C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1FD18E9-1B26-26DF-FCA4-9494CF608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5EEC6-4AF6-4739-AE5D-C975B8DDF185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80DA6BF-BED2-2578-B4A5-FCABE4EAF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3EE8195-C37F-6A7E-F1B5-BA854C927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F3357-4C8C-4141-8EF1-D007918F77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5485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45C406-FD9D-C911-9A66-18E82BB9C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C9D976D-093D-EA1A-91A3-4C6120689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5EEC6-4AF6-4739-AE5D-C975B8DDF185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0AC3588-A739-5BFF-6A6B-06B798E10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86DD278-1921-1BFF-3915-0C17E9EFA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F3357-4C8C-4141-8EF1-D007918F77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280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25A925CE-4609-DF50-447A-464753EE5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5EEC6-4AF6-4739-AE5D-C975B8DDF185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1862DC8-4D53-CA73-72D1-C500E3FAB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14294C6-3C3B-CB1C-1DB6-7DA433527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F3357-4C8C-4141-8EF1-D007918F77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6970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47CE8FE-31DF-CA30-1BEF-C08B948FD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27650FC-D885-16AE-4FA9-1717C01448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BFDC75B-4B6F-F82E-B288-F33A3E29D0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709C94D-1CEC-8DC8-4193-A99A295D0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5EEC6-4AF6-4739-AE5D-C975B8DDF185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D268DF5-9F50-B9B0-BCDC-9E873D6AD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48EBAC2-1FAD-815F-E637-861E0F2AB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F3357-4C8C-4141-8EF1-D007918F77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1421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0DF24F-CF4F-1085-5991-92EFCA573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849DB16-7106-A428-D455-ECBE341A83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D8A03BF-23AE-A0E9-DBB8-AE3FEF3FB6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A6B7DFA-661D-587B-A66B-3C0124C24C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5EEC6-4AF6-4739-AE5D-C975B8DDF185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C237E39-A263-763F-1FA8-A4A702F65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1BCFCCE-DDFE-E432-4258-922493821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F3357-4C8C-4141-8EF1-D007918F77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1749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B99E27B-C8F1-9D36-379D-615E7DEB4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789CC06-9DBB-6991-050E-82BB1BB044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FE23B53-7A93-CECD-2639-C654C8759E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5EEC6-4AF6-4739-AE5D-C975B8DDF185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371F290-72E8-FEED-24BF-17F3EABC60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7E8BC16-AE31-5069-0684-2EA5F623F9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F3357-4C8C-4141-8EF1-D007918F77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5570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/>
          <p:cNvGraphicFramePr>
            <a:graphicFrameLocks noGrp="1"/>
          </p:cNvGraphicFramePr>
          <p:nvPr/>
        </p:nvGraphicFramePr>
        <p:xfrm>
          <a:off x="2753959" y="588333"/>
          <a:ext cx="8414784" cy="554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349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79818">
                  <a:extLst>
                    <a:ext uri="{9D8B030D-6E8A-4147-A177-3AD203B41FA5}">
                      <a16:colId xmlns:a16="http://schemas.microsoft.com/office/drawing/2014/main" val="14343263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Variables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N=82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Age</a:t>
                      </a:r>
                      <a:r>
                        <a:rPr kumimoji="1" lang="en-US" altLang="ja-JP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(years), median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68.0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Gender (male / female)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 (64.6) / 29 (35.4)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Tumor location (right side / left side</a:t>
                      </a:r>
                      <a:r>
                        <a:rPr kumimoji="1" lang="en-US" altLang="ja-JP" sz="20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(24.4) / 62 (75.6)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Histology</a:t>
                      </a:r>
                      <a:r>
                        <a:rPr kumimoji="1" lang="en-US" altLang="ja-JP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(wel</a:t>
                      </a:r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 or mod. defined / others)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 (96.3) / 3 (3.7) 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Depth</a:t>
                      </a:r>
                      <a:r>
                        <a:rPr kumimoji="1" lang="en-US" altLang="ja-JP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of tumor invasion (T1</a:t>
                      </a:r>
                      <a:r>
                        <a:rPr kumimoji="1" lang="ja-JP" altLang="en-US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1" lang="en-US" altLang="ja-JP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 T2 /</a:t>
                      </a:r>
                      <a:r>
                        <a:rPr kumimoji="1" lang="ja-JP" altLang="en-US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1" lang="en-US" altLang="ja-JP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T3</a:t>
                      </a:r>
                      <a:r>
                        <a:rPr kumimoji="1" lang="ja-JP" altLang="en-US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1" lang="en-US" altLang="ja-JP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 T4)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(13.4) / 71 (86.6)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Lymph node metastasis</a:t>
                      </a:r>
                      <a:r>
                        <a:rPr kumimoji="1" lang="en-US" altLang="ja-JP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kumimoji="1" lang="ja-JP" altLang="en-US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＋</a:t>
                      </a:r>
                      <a:r>
                        <a:rPr kumimoji="1" lang="en-US" altLang="ja-JP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kumimoji="1" lang="ja-JP" altLang="en-US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－</a:t>
                      </a:r>
                      <a:r>
                        <a:rPr kumimoji="1" lang="en-US" altLang="ja-JP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 (42.7) / 47 (57.3)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Lymph[</a:t>
                      </a:r>
                      <a:r>
                        <a:rPr kumimoji="1" lang="en-US" altLang="ja-JP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atic</a:t>
                      </a:r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 invasion </a:t>
                      </a:r>
                      <a:r>
                        <a:rPr kumimoji="1" lang="en-US" altLang="ja-JP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kumimoji="1" lang="ja-JP" altLang="en-US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＋</a:t>
                      </a:r>
                      <a:r>
                        <a:rPr kumimoji="1" lang="en-US" altLang="ja-JP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kumimoji="1" lang="ja-JP" altLang="en-US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－</a:t>
                      </a:r>
                      <a:r>
                        <a:rPr kumimoji="1" lang="en-US" altLang="ja-JP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 (50.0) / 41 (50.0) 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Venous invasion </a:t>
                      </a:r>
                      <a:r>
                        <a:rPr kumimoji="1" lang="en-US" altLang="ja-JP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kumimoji="1" lang="ja-JP" altLang="en-US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＋</a:t>
                      </a:r>
                      <a:r>
                        <a:rPr kumimoji="1" lang="en-US" altLang="ja-JP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kumimoji="1" lang="ja-JP" altLang="en-US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－</a:t>
                      </a:r>
                      <a:r>
                        <a:rPr kumimoji="1" lang="en-US" altLang="ja-JP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 (73.2) / 22 (26.8)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Distant metastasis </a:t>
                      </a:r>
                      <a:r>
                        <a:rPr kumimoji="1" lang="en-US" altLang="ja-JP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kumimoji="1" lang="ja-JP" altLang="en-US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＋</a:t>
                      </a:r>
                      <a:r>
                        <a:rPr kumimoji="1" lang="en-US" altLang="ja-JP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kumimoji="1" lang="ja-JP" altLang="en-US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－</a:t>
                      </a:r>
                      <a:r>
                        <a:rPr kumimoji="1" lang="en-US" altLang="ja-JP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(15.9) / 69 (74.1)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27280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CEA [level]</a:t>
                      </a:r>
                      <a:r>
                        <a:rPr kumimoji="1" lang="ja-JP" altLang="en-US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1" lang="en-US" altLang="ja-JP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(high / normal)</a:t>
                      </a:r>
                      <a:endParaRPr kumimoji="1" lang="ja-JP" altLang="en-US" sz="2000" dirty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 (43.9) / 46 (56.1)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KRAS </a:t>
                      </a:r>
                      <a:r>
                        <a:rPr kumimoji="1" lang="en-US" altLang="ja-JP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(wild-type / mutant)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 (56.1) / 36 (43.9)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NRAS </a:t>
                      </a:r>
                      <a:r>
                        <a:rPr kumimoji="1" lang="en-US" altLang="ja-JP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(wild-type / mutant)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 (97.6) / 2 (2.4)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5172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BRAF </a:t>
                      </a:r>
                      <a:r>
                        <a:rPr kumimoji="1" lang="en-US" altLang="ja-JP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(wild-type / mutant)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 (93.9) / 5 (6.1)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0107310"/>
                  </a:ext>
                </a:extLst>
              </a:tr>
            </a:tbl>
          </a:graphicData>
        </a:graphic>
      </p:graphicFrame>
      <p:sp>
        <p:nvSpPr>
          <p:cNvPr id="3" name="テキスト ボックス 2"/>
          <p:cNvSpPr txBox="1"/>
          <p:nvPr/>
        </p:nvSpPr>
        <p:spPr>
          <a:xfrm>
            <a:off x="133223" y="126668"/>
            <a:ext cx="23919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Table 2</a:t>
            </a:r>
          </a:p>
        </p:txBody>
      </p:sp>
    </p:spTree>
    <p:extLst>
      <p:ext uri="{BB962C8B-B14F-4D97-AF65-F5344CB8AC3E}">
        <p14:creationId xmlns:p14="http://schemas.microsoft.com/office/powerpoint/2010/main" val="1090325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217</Words>
  <Application>Microsoft Office PowerPoint</Application>
  <PresentationFormat>ワイド画面</PresentationFormat>
  <Paragraphs>29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游ゴシック Light</vt:lpstr>
      <vt:lpstr>Arial</vt:lpstr>
      <vt:lpstr>Times New Roman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端山 軍</dc:creator>
  <cp:lastModifiedBy>端山 軍</cp:lastModifiedBy>
  <cp:revision>1</cp:revision>
  <dcterms:created xsi:type="dcterms:W3CDTF">2023-06-23T04:13:21Z</dcterms:created>
  <dcterms:modified xsi:type="dcterms:W3CDTF">2023-06-23T04:13:57Z</dcterms:modified>
</cp:coreProperties>
</file>