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66" r:id="rId3"/>
    <p:sldId id="265" r:id="rId4"/>
    <p:sldId id="268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4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B12-C63A-4C68-94BA-844D0D430017}" type="datetimeFigureOut">
              <a:rPr lang="zh-CN" altLang="en-US" smtClean="0"/>
              <a:t>2023/4/14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DB0E-4788-421B-9A03-21EE6F2D57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392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B12-C63A-4C68-94BA-844D0D430017}" type="datetimeFigureOut">
              <a:rPr lang="zh-CN" altLang="en-US" smtClean="0"/>
              <a:t>2023/4/14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DB0E-4788-421B-9A03-21EE6F2D57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163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B12-C63A-4C68-94BA-844D0D430017}" type="datetimeFigureOut">
              <a:rPr lang="zh-CN" altLang="en-US" smtClean="0"/>
              <a:t>2023/4/14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DB0E-4788-421B-9A03-21EE6F2D57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289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B12-C63A-4C68-94BA-844D0D430017}" type="datetimeFigureOut">
              <a:rPr lang="zh-CN" altLang="en-US" smtClean="0"/>
              <a:t>2023/4/14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DB0E-4788-421B-9A03-21EE6F2D57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3072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B12-C63A-4C68-94BA-844D0D430017}" type="datetimeFigureOut">
              <a:rPr lang="zh-CN" altLang="en-US" smtClean="0"/>
              <a:t>2023/4/14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DB0E-4788-421B-9A03-21EE6F2D57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172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B12-C63A-4C68-94BA-844D0D430017}" type="datetimeFigureOut">
              <a:rPr lang="zh-CN" altLang="en-US" smtClean="0"/>
              <a:t>2023/4/14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DB0E-4788-421B-9A03-21EE6F2D57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645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B12-C63A-4C68-94BA-844D0D430017}" type="datetimeFigureOut">
              <a:rPr lang="zh-CN" altLang="en-US" smtClean="0"/>
              <a:t>2023/4/14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DB0E-4788-421B-9A03-21EE6F2D57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954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B12-C63A-4C68-94BA-844D0D430017}" type="datetimeFigureOut">
              <a:rPr lang="zh-CN" altLang="en-US" smtClean="0"/>
              <a:t>2023/4/14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DB0E-4788-421B-9A03-21EE6F2D57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139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B12-C63A-4C68-94BA-844D0D430017}" type="datetimeFigureOut">
              <a:rPr lang="zh-CN" altLang="en-US" smtClean="0"/>
              <a:t>2023/4/14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DB0E-4788-421B-9A03-21EE6F2D57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216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B12-C63A-4C68-94BA-844D0D430017}" type="datetimeFigureOut">
              <a:rPr lang="zh-CN" altLang="en-US" smtClean="0"/>
              <a:t>2023/4/14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DB0E-4788-421B-9A03-21EE6F2D57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093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BB12-C63A-4C68-94BA-844D0D430017}" type="datetimeFigureOut">
              <a:rPr lang="zh-CN" altLang="en-US" smtClean="0"/>
              <a:t>2023/4/14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DB0E-4788-421B-9A03-21EE6F2D57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139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CBB12-C63A-4C68-94BA-844D0D430017}" type="datetimeFigureOut">
              <a:rPr lang="zh-CN" altLang="en-US" smtClean="0"/>
              <a:t>2023/4/14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FDB0E-4788-421B-9A03-21EE6F2D57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42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5886E48-D0CE-B185-D275-A7EC9F01177D}"/>
              </a:ext>
            </a:extLst>
          </p:cNvPr>
          <p:cNvSpPr txBox="1"/>
          <p:nvPr/>
        </p:nvSpPr>
        <p:spPr>
          <a:xfrm>
            <a:off x="29497" y="455649"/>
            <a:ext cx="65471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Supplemental Table 1. Primers used in this study</a:t>
            </a:r>
            <a:endParaRPr lang="en-US" altLang="zh-CN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B3752F63-30BE-8B4F-EC6E-5BDB666032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726493"/>
              </p:ext>
            </p:extLst>
          </p:nvPr>
        </p:nvGraphicFramePr>
        <p:xfrm>
          <a:off x="0" y="763426"/>
          <a:ext cx="6828503" cy="81398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413">
                  <a:extLst>
                    <a:ext uri="{9D8B030D-6E8A-4147-A177-3AD203B41FA5}">
                      <a16:colId xmlns:a16="http://schemas.microsoft.com/office/drawing/2014/main" val="1189369938"/>
                    </a:ext>
                  </a:extLst>
                </a:gridCol>
                <a:gridCol w="1091381">
                  <a:extLst>
                    <a:ext uri="{9D8B030D-6E8A-4147-A177-3AD203B41FA5}">
                      <a16:colId xmlns:a16="http://schemas.microsoft.com/office/drawing/2014/main" val="3110223020"/>
                    </a:ext>
                  </a:extLst>
                </a:gridCol>
                <a:gridCol w="1445342">
                  <a:extLst>
                    <a:ext uri="{9D8B030D-6E8A-4147-A177-3AD203B41FA5}">
                      <a16:colId xmlns:a16="http://schemas.microsoft.com/office/drawing/2014/main" val="224110885"/>
                    </a:ext>
                  </a:extLst>
                </a:gridCol>
                <a:gridCol w="3495367">
                  <a:extLst>
                    <a:ext uri="{9D8B030D-6E8A-4147-A177-3AD203B41FA5}">
                      <a16:colId xmlns:a16="http://schemas.microsoft.com/office/drawing/2014/main" val="3665097784"/>
                    </a:ext>
                  </a:extLst>
                </a:gridCol>
              </a:tblGrid>
              <a:tr h="18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Gene name</a:t>
                      </a: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Accession </a:t>
                      </a:r>
                      <a:r>
                        <a:rPr lang="en-US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numberr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Primer name</a:t>
                      </a: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Primer sequence</a:t>
                      </a: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4074762"/>
                  </a:ext>
                </a:extLst>
              </a:tr>
              <a:tr h="1825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ZmCesA1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Zm00001d009795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(1)qPCR-CesA1-F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GGAAAGACGCGCAATGAAGAGG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0818526"/>
                  </a:ext>
                </a:extLst>
              </a:tr>
              <a:tr h="1825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(1)qPCR-CesA1-R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GGCAACAAGGGCATTGATTCTTAC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9940924"/>
                  </a:ext>
                </a:extLst>
              </a:tr>
              <a:tr h="1825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ZmCesA2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Zm00001d037636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(2)qPCR-CesA2-F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ACCATCGGATTCCACGCCTTAC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2004249"/>
                  </a:ext>
                </a:extLst>
              </a:tr>
              <a:tr h="1825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(2)qPCR-CesA2-R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ACAATCCTCACAGGAACTGGAACG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039667"/>
                  </a:ext>
                </a:extLst>
              </a:tr>
              <a:tr h="1825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ZmCesA3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Zm00001d039660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(3)qPCR-CesA3-F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AAAGAAAGGCGGGCTATGAAGAGG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5072749"/>
                  </a:ext>
                </a:extLst>
              </a:tr>
              <a:tr h="1825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(3)qPCR-CesA3-R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TTGCAACAAGGGCATTGATCCG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805819"/>
                  </a:ext>
                </a:extLst>
              </a:tr>
              <a:tr h="1825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ZmCesA4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Zm00001d019149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(4)qPCR-CesA4-F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AACTGGGAACATTGGCAAGCG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012838"/>
                  </a:ext>
                </a:extLst>
              </a:tr>
              <a:tr h="1825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(4)qPCR-CesA4-R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AGAACTCCCTTGACGGATTTGGC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6222382"/>
                  </a:ext>
                </a:extLst>
              </a:tr>
              <a:tr h="1825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ZmCesA5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Zm00001d034553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(5)qPCR-CesA5-F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ACTAAGTACAAGCGCCACAAAGGG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7065166"/>
                  </a:ext>
                </a:extLst>
              </a:tr>
              <a:tr h="1825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(5)qPCR-CesA5-R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TCACATCGTCAGCATCCACATCC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5815578"/>
                  </a:ext>
                </a:extLst>
              </a:tr>
              <a:tr h="1825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ZmCesA6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Zm00001d034770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(6)qPCR-CesA6-F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TGACCGGCTGAGTTTAAGGTTTG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2693477"/>
                  </a:ext>
                </a:extLst>
              </a:tr>
              <a:tr h="1825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(6)qPCR-CesA6-R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TAGCAGTGACCAATGGAGGTTCC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7082868"/>
                  </a:ext>
                </a:extLst>
              </a:tr>
              <a:tr h="1825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ZmCesA7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Zm00001d019507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(7)qPCR-CesA7-F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ATCCCAGCTTACCTGTGCAACC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448761"/>
                  </a:ext>
                </a:extLst>
              </a:tr>
              <a:tr h="1825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(7)qPCR-CesA7-R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GCTTCCAATTCTCCATCCGTTCC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749261"/>
                  </a:ext>
                </a:extLst>
              </a:tr>
              <a:tr h="1825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ZmCesA8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Zm00001d019317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(8)qPCR-CesA8-F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TCTCCTGGCTTACTGTACCTTGC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200185"/>
                  </a:ext>
                </a:extLst>
              </a:tr>
              <a:tr h="1825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(8)qPCR-CesA8-R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GCGACATTGGTAAGCTCTGGTG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9028654"/>
                  </a:ext>
                </a:extLst>
              </a:tr>
              <a:tr h="1825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ZmCesA9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Zm00001d005250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(9)qPCR-CesA9-F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GTGGTTTCCAATCAACCGCGAGAC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00651"/>
                  </a:ext>
                </a:extLst>
              </a:tr>
              <a:tr h="1825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(9)qPCR-CesA9-R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CCTTCCCGGTCATACCTTAATGCG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7790504"/>
                  </a:ext>
                </a:extLst>
              </a:tr>
              <a:tr h="1825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ZmCesA10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Zm00001d032776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(10)qPCR-CesA10-F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AAGTTCATCATTCCCACGCTGA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481746"/>
                  </a:ext>
                </a:extLst>
              </a:tr>
              <a:tr h="1825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(10)qPCR-CesA10-R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CCACCAGTCCTCGATGCTCA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3811259"/>
                  </a:ext>
                </a:extLst>
              </a:tr>
              <a:tr h="1825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ZmCesA11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Zm00001d043477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(11)qPCR-CesA11-F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TTTCCTGGGTGAGACTGGTG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8141302"/>
                  </a:ext>
                </a:extLst>
              </a:tr>
              <a:tr h="2372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(11)qPCR-CesA11-R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AGACACTCGGACCAGAGCAT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1659951"/>
                  </a:ext>
                </a:extLst>
              </a:tr>
              <a:tr h="1825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ZmCesA12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Zm00001d020531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(12)qPCR-CesA12-F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CACCGCTGATATGGGAGTAGA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6009632"/>
                  </a:ext>
                </a:extLst>
              </a:tr>
              <a:tr h="1825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(12)qPCR-CesA12-R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CGAACCGCTTCTCGAAGTTCA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3422994"/>
                  </a:ext>
                </a:extLst>
              </a:tr>
              <a:tr h="1873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ZmCesA10-1305-F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GGACTAGTATGGACGCCGGCTCGGTCA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8104113"/>
                  </a:ext>
                </a:extLst>
              </a:tr>
              <a:tr h="1873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ZmCesA10-1305-R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GCTCTAGAGCACTCGACTCCGCATGGCTTGA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365605"/>
                  </a:ext>
                </a:extLst>
              </a:tr>
              <a:tr h="1873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ZmCesA11-1305-F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GGACTAGTATGATGGAGTCGGCGGCG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4458912"/>
                  </a:ext>
                </a:extLst>
              </a:tr>
              <a:tr h="1873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ZmCesA11-1305-R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GCTCTAGAGCAGATGATCGTGTTGCAGTTGTTGGTG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32450"/>
                  </a:ext>
                </a:extLst>
              </a:tr>
              <a:tr h="1873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ZmCesA12-1305-F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GGACTAGTATGGAGGCCAGCGCC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932200"/>
                  </a:ext>
                </a:extLst>
              </a:tr>
              <a:tr h="1873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ZmCesA12-1305-R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GCTCTAGAGCAATTGATGCCACACTGCCT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497916"/>
                  </a:ext>
                </a:extLst>
              </a:tr>
              <a:tr h="1873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ZmCesA10-AD/BD-F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GGAATTCCATATGATGGACGCCGGCTCGGTCA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2194893"/>
                  </a:ext>
                </a:extLst>
              </a:tr>
              <a:tr h="1873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ZmCesA10-AD/BD-R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CGGAATTCTCAGCACTCGACTCCGCATGGCTT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013728"/>
                  </a:ext>
                </a:extLst>
              </a:tr>
              <a:tr h="1873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ZmCesA11-AD/BD-F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GGAATTCCATATGATGATGGAGTCGGCGGCG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3037750"/>
                  </a:ext>
                </a:extLst>
              </a:tr>
              <a:tr h="2083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ZmCesA11-AD/BD-R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GGAATTCCATATGTCAGCAGATGATCGTGTTGCAGTTGTT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7808129"/>
                  </a:ext>
                </a:extLst>
              </a:tr>
              <a:tr h="1873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ZmCesA12-AD/BD-F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GGAATTCCATATGATGGAGGCCAGCGCCG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8464338"/>
                  </a:ext>
                </a:extLst>
              </a:tr>
              <a:tr h="1873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ZmCesA12-AD/BD-R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CGGAATTCTCAGCAATTGATGCCACACTGCCT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945133"/>
                  </a:ext>
                </a:extLst>
              </a:tr>
              <a:tr h="1873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ZmCesA10-BiFC-C/N-F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GCTCTAGAATGGAGGGCGACGCG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0507110"/>
                  </a:ext>
                </a:extLst>
              </a:tr>
              <a:tr h="1873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ZmCesA10-BiFC-C/N-R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GGGGTACCGCACTCGACTCCGCATGG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038300"/>
                  </a:ext>
                </a:extLst>
              </a:tr>
              <a:tr h="1873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ZmCesA11-BiFC-C/N-F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GCTCTAGAATGATGGAGTCGGCGGC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040226"/>
                  </a:ext>
                </a:extLst>
              </a:tr>
              <a:tr h="1873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ZmCesA11-BiFC-C/N-R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GGGGTACCGGCAGGCAACCCACGTTT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547317"/>
                  </a:ext>
                </a:extLst>
              </a:tr>
              <a:tr h="1873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ZmCesA12-BiFC-C/N-F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GCTCTAGAATGGAGGCCAGCGCC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4945867"/>
                  </a:ext>
                </a:extLst>
              </a:tr>
              <a:tr h="1873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ZmCesA12-BiFC-C/N-R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CCGCTCGAGGCAATTGATGCCACACTGCCT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375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8869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97B368DA-8048-2132-18CA-16FED9F906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164824"/>
              </p:ext>
            </p:extLst>
          </p:nvPr>
        </p:nvGraphicFramePr>
        <p:xfrm>
          <a:off x="0" y="1445834"/>
          <a:ext cx="6857999" cy="11547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9176">
                  <a:extLst>
                    <a:ext uri="{9D8B030D-6E8A-4147-A177-3AD203B41FA5}">
                      <a16:colId xmlns:a16="http://schemas.microsoft.com/office/drawing/2014/main" val="2531320066"/>
                    </a:ext>
                  </a:extLst>
                </a:gridCol>
                <a:gridCol w="1119117">
                  <a:extLst>
                    <a:ext uri="{9D8B030D-6E8A-4147-A177-3AD203B41FA5}">
                      <a16:colId xmlns:a16="http://schemas.microsoft.com/office/drawing/2014/main" val="2031618258"/>
                    </a:ext>
                  </a:extLst>
                </a:gridCol>
                <a:gridCol w="1105468">
                  <a:extLst>
                    <a:ext uri="{9D8B030D-6E8A-4147-A177-3AD203B41FA5}">
                      <a16:colId xmlns:a16="http://schemas.microsoft.com/office/drawing/2014/main" val="8228281"/>
                    </a:ext>
                  </a:extLst>
                </a:gridCol>
                <a:gridCol w="1173708">
                  <a:extLst>
                    <a:ext uri="{9D8B030D-6E8A-4147-A177-3AD203B41FA5}">
                      <a16:colId xmlns:a16="http://schemas.microsoft.com/office/drawing/2014/main" val="284787784"/>
                    </a:ext>
                  </a:extLst>
                </a:gridCol>
                <a:gridCol w="1180530">
                  <a:extLst>
                    <a:ext uri="{9D8B030D-6E8A-4147-A177-3AD203B41FA5}">
                      <a16:colId xmlns:a16="http://schemas.microsoft.com/office/drawing/2014/main" val="9150495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zh-CN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B73</a:t>
                      </a:r>
                      <a:endParaRPr lang="zh-CN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400" b="0" i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cesa10-1</a:t>
                      </a:r>
                      <a:endParaRPr lang="zh-CN" sz="1400" b="0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400" b="0" i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cesa11-1</a:t>
                      </a:r>
                      <a:endParaRPr lang="zh-CN" sz="1400" b="0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400" b="0" i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cesa12-1</a:t>
                      </a:r>
                      <a:endParaRPr lang="zh-CN" sz="1400" b="0" i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9971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 length (mm)</a:t>
                      </a:r>
                      <a:endParaRPr lang="zh-CN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143.07±9.74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126.42±9.64*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130.57±13.08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124.62±10.22*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68103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 width 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(mm)</a:t>
                      </a:r>
                      <a:endParaRPr lang="zh-CN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46.54±1.40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46.44±0.65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47.53±1.91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47.01±1.35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88404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kernel rows </a:t>
                      </a:r>
                      <a:endParaRPr lang="zh-CN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15.37±0.85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16.80±1.32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17.57±1.29*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17.33±1.59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13468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Grain sickness 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(mm)</a:t>
                      </a:r>
                      <a:endParaRPr lang="zh-CN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4.6±0.11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3.87±0.09****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4.49±0.19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3.95±0.05****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87821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7B657595-8DC5-D28C-24AC-BADC86225767}"/>
              </a:ext>
            </a:extLst>
          </p:cNvPr>
          <p:cNvSpPr txBox="1"/>
          <p:nvPr/>
        </p:nvSpPr>
        <p:spPr>
          <a:xfrm>
            <a:off x="0" y="783196"/>
            <a:ext cx="6547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Supplemental Table 2. Ear traits of </a:t>
            </a:r>
            <a:r>
              <a:rPr lang="en-US" altLang="zh-CN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cesa10-1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cesa11-1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CN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cesa12-1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*p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&lt;0.05; 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**p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&lt;0.01; 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***p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&lt;0.001. </a:t>
            </a:r>
            <a:endParaRPr lang="en-US" altLang="zh-CN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919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B53CC8C-11BD-2ECA-5B03-241C527A33B5}"/>
              </a:ext>
            </a:extLst>
          </p:cNvPr>
          <p:cNvSpPr txBox="1"/>
          <p:nvPr/>
        </p:nvSpPr>
        <p:spPr>
          <a:xfrm>
            <a:off x="276471" y="1410652"/>
            <a:ext cx="268188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Supplemental Figure 1. Expression profiles of </a:t>
            </a:r>
            <a:r>
              <a:rPr lang="en-US" altLang="zh-CN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ZmCesA1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maize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root (A), tassels (B), culm(C), the embryo(D), endosperm(E), tassel (F), and leaf (G).   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ABE0A50-68DE-5001-F22F-969AC1496F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1" t="837" r="25461" b="52281"/>
          <a:stretch/>
        </p:blipFill>
        <p:spPr>
          <a:xfrm>
            <a:off x="3429000" y="0"/>
            <a:ext cx="2977227" cy="911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14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B8DF969-876E-8E24-37FF-60CC9DF63BC2}"/>
              </a:ext>
            </a:extLst>
          </p:cNvPr>
          <p:cNvSpPr txBox="1"/>
          <p:nvPr/>
        </p:nvSpPr>
        <p:spPr>
          <a:xfrm>
            <a:off x="425302" y="772699"/>
            <a:ext cx="56884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Supplemental Figure 2. Comparison of the broken culms and veins of B73, </a:t>
            </a:r>
            <a:r>
              <a:rPr lang="en-US" altLang="zh-CN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cesa11-1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CN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cesa11-2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(A-C)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Comparison of the broken veins of B73 (A), 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cesa11-1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(B) and 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cesa11-2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(C).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(D-F)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Comparison of the broken culms of B73 (D), 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cesa11-1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(E) and 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cesa11-2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(F). </a:t>
            </a:r>
          </a:p>
          <a:p>
            <a:pPr algn="just"/>
            <a:endParaRPr lang="en-US" altLang="zh-CN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1CC353B-A2FC-9FF3-14E2-AEA5FCACA5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75" b="33462"/>
          <a:stretch/>
        </p:blipFill>
        <p:spPr>
          <a:xfrm>
            <a:off x="584791" y="2373137"/>
            <a:ext cx="5400675" cy="216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77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1082</TotalTime>
  <Words>405</Words>
  <Application>Microsoft Office PowerPoint</Application>
  <PresentationFormat>全屏显示(4:3)</PresentationFormat>
  <Paragraphs>151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</dc:creator>
  <cp:lastModifiedBy>Lu</cp:lastModifiedBy>
  <cp:revision>27</cp:revision>
  <dcterms:created xsi:type="dcterms:W3CDTF">2023-04-06T00:41:28Z</dcterms:created>
  <dcterms:modified xsi:type="dcterms:W3CDTF">2023-04-14T07:59:35Z</dcterms:modified>
</cp:coreProperties>
</file>