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2"/>
  </p:normalViewPr>
  <p:slideViewPr>
    <p:cSldViewPr snapToGrid="0">
      <p:cViewPr varScale="1">
        <p:scale>
          <a:sx n="96" d="100"/>
          <a:sy n="96" d="100"/>
        </p:scale>
        <p:origin x="33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31A6B-B41C-6B45-84B6-5AC73D28F612}" type="datetimeFigureOut">
              <a:rPr kumimoji="1" lang="ja-JP" altLang="en-US" smtClean="0"/>
              <a:t>2022/10/25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CBE2-EAC8-3446-BEDF-47B2D8B4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3894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31A6B-B41C-6B45-84B6-5AC73D28F612}" type="datetimeFigureOut">
              <a:rPr kumimoji="1" lang="ja-JP" altLang="en-US" smtClean="0"/>
              <a:t>2022/10/25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CBE2-EAC8-3446-BEDF-47B2D8B4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9190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31A6B-B41C-6B45-84B6-5AC73D28F612}" type="datetimeFigureOut">
              <a:rPr kumimoji="1" lang="ja-JP" altLang="en-US" smtClean="0"/>
              <a:t>2022/10/25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CBE2-EAC8-3446-BEDF-47B2D8B4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8028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31A6B-B41C-6B45-84B6-5AC73D28F612}" type="datetimeFigureOut">
              <a:rPr kumimoji="1" lang="ja-JP" altLang="en-US" smtClean="0"/>
              <a:t>2022/10/25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CBE2-EAC8-3446-BEDF-47B2D8B4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957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31A6B-B41C-6B45-84B6-5AC73D28F612}" type="datetimeFigureOut">
              <a:rPr kumimoji="1" lang="ja-JP" altLang="en-US" smtClean="0"/>
              <a:t>2022/10/25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CBE2-EAC8-3446-BEDF-47B2D8B4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8229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31A6B-B41C-6B45-84B6-5AC73D28F612}" type="datetimeFigureOut">
              <a:rPr kumimoji="1" lang="ja-JP" altLang="en-US" smtClean="0"/>
              <a:t>2022/10/25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CBE2-EAC8-3446-BEDF-47B2D8B4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6562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31A6B-B41C-6B45-84B6-5AC73D28F612}" type="datetimeFigureOut">
              <a:rPr kumimoji="1" lang="ja-JP" altLang="en-US" smtClean="0"/>
              <a:t>2022/10/25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CBE2-EAC8-3446-BEDF-47B2D8B4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0570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31A6B-B41C-6B45-84B6-5AC73D28F612}" type="datetimeFigureOut">
              <a:rPr kumimoji="1" lang="ja-JP" altLang="en-US" smtClean="0"/>
              <a:t>2022/10/25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CBE2-EAC8-3446-BEDF-47B2D8B4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8390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31A6B-B41C-6B45-84B6-5AC73D28F612}" type="datetimeFigureOut">
              <a:rPr kumimoji="1" lang="ja-JP" altLang="en-US" smtClean="0"/>
              <a:t>2022/10/25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CBE2-EAC8-3446-BEDF-47B2D8B4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0126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31A6B-B41C-6B45-84B6-5AC73D28F612}" type="datetimeFigureOut">
              <a:rPr kumimoji="1" lang="ja-JP" altLang="en-US" smtClean="0"/>
              <a:t>2022/10/25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CBE2-EAC8-3446-BEDF-47B2D8B4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8467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31A6B-B41C-6B45-84B6-5AC73D28F612}" type="datetimeFigureOut">
              <a:rPr kumimoji="1" lang="ja-JP" altLang="en-US" smtClean="0"/>
              <a:t>2022/10/25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CBE2-EAC8-3446-BEDF-47B2D8B4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9280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31A6B-B41C-6B45-84B6-5AC73D28F612}" type="datetimeFigureOut">
              <a:rPr kumimoji="1" lang="ja-JP" altLang="en-US" smtClean="0"/>
              <a:t>2022/10/25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DCBE2-EAC8-3446-BEDF-47B2D8B4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2313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1A32BA31-7E9A-5A7C-31C9-B7A5C0EC61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509277"/>
              </p:ext>
            </p:extLst>
          </p:nvPr>
        </p:nvGraphicFramePr>
        <p:xfrm>
          <a:off x="1087611" y="2254599"/>
          <a:ext cx="5009319" cy="39231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7808">
                  <a:extLst>
                    <a:ext uri="{9D8B030D-6E8A-4147-A177-3AD203B41FA5}">
                      <a16:colId xmlns:a16="http://schemas.microsoft.com/office/drawing/2014/main" val="4175177761"/>
                    </a:ext>
                  </a:extLst>
                </a:gridCol>
                <a:gridCol w="1120389">
                  <a:extLst>
                    <a:ext uri="{9D8B030D-6E8A-4147-A177-3AD203B41FA5}">
                      <a16:colId xmlns:a16="http://schemas.microsoft.com/office/drawing/2014/main" val="1462285038"/>
                    </a:ext>
                  </a:extLst>
                </a:gridCol>
                <a:gridCol w="883535">
                  <a:extLst>
                    <a:ext uri="{9D8B030D-6E8A-4147-A177-3AD203B41FA5}">
                      <a16:colId xmlns:a16="http://schemas.microsoft.com/office/drawing/2014/main" val="1319418135"/>
                    </a:ext>
                  </a:extLst>
                </a:gridCol>
                <a:gridCol w="1337587">
                  <a:extLst>
                    <a:ext uri="{9D8B030D-6E8A-4147-A177-3AD203B41FA5}">
                      <a16:colId xmlns:a16="http://schemas.microsoft.com/office/drawing/2014/main" val="1427340651"/>
                    </a:ext>
                  </a:extLst>
                </a:gridCol>
              </a:tblGrid>
              <a:tr h="344556"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 dirty="0">
                          <a:effectLst/>
                        </a:rPr>
                        <a:t>n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 dirty="0">
                          <a:effectLst/>
                        </a:rPr>
                        <a:t>Normal value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18694093"/>
                  </a:ext>
                </a:extLst>
              </a:tr>
              <a:tr h="357861"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Patients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68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6145958"/>
                  </a:ext>
                </a:extLst>
              </a:tr>
              <a:tr h="357861"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Samples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167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8707377"/>
                  </a:ext>
                </a:extLst>
              </a:tr>
              <a:tr h="357861"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Age (years)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11.5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(2.1)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5083831"/>
                  </a:ext>
                </a:extLst>
              </a:tr>
              <a:tr h="357861"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Sex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4291419"/>
                  </a:ext>
                </a:extLst>
              </a:tr>
              <a:tr h="357861"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Male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23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(33.8%)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175435"/>
                  </a:ext>
                </a:extLst>
              </a:tr>
              <a:tr h="357861"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Female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45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(66.2%)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4249754"/>
                  </a:ext>
                </a:extLst>
              </a:tr>
              <a:tr h="357861"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Pro/Cr (g/g.Cr)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3.5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(3.5)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&lt;1.5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204656"/>
                  </a:ext>
                </a:extLst>
              </a:tr>
              <a:tr h="357861"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α1MG (μg/g.Cr)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2.2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(1.2)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&lt;3.8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4249546"/>
                  </a:ext>
                </a:extLst>
              </a:tr>
              <a:tr h="357861"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β2MG (μg/g.Cr)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199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(139)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&lt;600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7768003"/>
                  </a:ext>
                </a:extLst>
              </a:tr>
              <a:tr h="357861"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NAG (IU/g.Cr)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5.7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(4.7)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 dirty="0">
                          <a:effectLst/>
                        </a:rPr>
                        <a:t>&lt;10.0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4425469"/>
                  </a:ext>
                </a:extLst>
              </a:tr>
            </a:tbl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id="{D275A880-3B11-C21E-DACF-0D7F110A68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671" y="1535337"/>
            <a:ext cx="579120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1. Patient demographics and clinical data</a:t>
            </a:r>
            <a:endParaRPr kumimoji="0" lang="ja-JP" altLang="ja-JP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1A08F3E-6FA0-5FDA-3E78-61DBEE5BD114}"/>
              </a:ext>
            </a:extLst>
          </p:cNvPr>
          <p:cNvSpPr txBox="1"/>
          <p:nvPr/>
        </p:nvSpPr>
        <p:spPr>
          <a:xfrm>
            <a:off x="1087612" y="6520069"/>
            <a:ext cx="5009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are presented as mean (SD) or n (%).</a:t>
            </a:r>
            <a:endParaRPr kumimoji="0" lang="ja-JP" altLang="ja-JP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3872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118</Words>
  <Application>Microsoft Macintosh PowerPoint</Application>
  <PresentationFormat>画面に合わせる (4:3)</PresentationFormat>
  <Paragraphs>46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太田　和秀／Ohta,Kazuhide</dc:creator>
  <cp:lastModifiedBy>太田　和秀／Ohta,Kazuhide</cp:lastModifiedBy>
  <cp:revision>1</cp:revision>
  <dcterms:created xsi:type="dcterms:W3CDTF">2022-10-25T04:30:01Z</dcterms:created>
  <dcterms:modified xsi:type="dcterms:W3CDTF">2022-10-25T04:34:01Z</dcterms:modified>
</cp:coreProperties>
</file>