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f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1" r:id="rId2"/>
    <p:sldId id="266" r:id="rId3"/>
    <p:sldId id="274" r:id="rId4"/>
    <p:sldId id="270" r:id="rId5"/>
    <p:sldId id="275" r:id="rId6"/>
    <p:sldId id="276" r:id="rId7"/>
    <p:sldId id="272" r:id="rId8"/>
    <p:sldId id="273" r:id="rId9"/>
    <p:sldId id="259" r:id="rId10"/>
    <p:sldId id="260" r:id="rId11"/>
    <p:sldId id="264" r:id="rId12"/>
    <p:sldId id="263" r:id="rId13"/>
    <p:sldId id="262" r:id="rId14"/>
    <p:sldId id="267" r:id="rId15"/>
    <p:sldId id="265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07"/>
  </p:normalViewPr>
  <p:slideViewPr>
    <p:cSldViewPr snapToGrid="0" snapToObjects="1">
      <p:cViewPr>
        <p:scale>
          <a:sx n="140" d="100"/>
          <a:sy n="140" d="100"/>
        </p:scale>
        <p:origin x="144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C1055-B1BF-D446-B1F7-C1F84A34CB30}" type="datetimeFigureOut">
              <a:rPr lang="en-US" smtClean="0"/>
              <a:t>7/13/23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4A08A3-9988-1D4D-9F73-D53492C69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45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5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57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6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3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8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3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96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0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0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85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E5B04-A7DF-1E4C-BBB9-D3A0C9B9387E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A5C78-EFEC-9944-A8B1-F05241064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tif"/><Relationship Id="rId5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4" Type="http://schemas.openxmlformats.org/officeDocument/2006/relationships/image" Target="../media/image14.jpg"/><Relationship Id="rId5" Type="http://schemas.openxmlformats.org/officeDocument/2006/relationships/image" Target="../media/image15.t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29.jpg"/><Relationship Id="rId6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5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40.jpg"/><Relationship Id="rId5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4745" y="2150855"/>
            <a:ext cx="2859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Western Blot 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28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54819" y="-104389"/>
            <a:ext cx="3145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CD39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374" y="6848856"/>
            <a:ext cx="2335563" cy="1870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57"/>
          <a:stretch/>
        </p:blipFill>
        <p:spPr>
          <a:xfrm>
            <a:off x="265176" y="372665"/>
            <a:ext cx="5575101" cy="4029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4411" y="5915169"/>
            <a:ext cx="8123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1. Pre and post atrial CD39 and GAPDH expression in female and male patients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14984" y="4754880"/>
            <a:ext cx="6086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Female: 22</a:t>
            </a:r>
            <a:r>
              <a:rPr lang="en-US" dirty="0" smtClean="0"/>
              <a:t>, </a:t>
            </a:r>
            <a:r>
              <a:rPr lang="en-US" b="1" dirty="0" smtClean="0"/>
              <a:t>24</a:t>
            </a:r>
            <a:r>
              <a:rPr lang="en-US" dirty="0" smtClean="0"/>
              <a:t>, Male: 8, 25, 35, 36, 37, RR29, 35, 32, 39, 42, 43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3"/>
          <a:stretch/>
        </p:blipFill>
        <p:spPr>
          <a:xfrm>
            <a:off x="5614416" y="453871"/>
            <a:ext cx="6144768" cy="3948122"/>
          </a:xfrm>
          <a:prstGeom prst="rect">
            <a:avLst/>
          </a:prstGeom>
        </p:spPr>
      </p:pic>
      <p:sp>
        <p:nvSpPr>
          <p:cNvPr id="10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274410" y="1919574"/>
            <a:ext cx="3187861" cy="46700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827586" y="2550510"/>
            <a:ext cx="3331397" cy="58588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236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49" y="530080"/>
            <a:ext cx="2997669" cy="533083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74533" y="1013198"/>
            <a:ext cx="3786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(In order) Male: 38</a:t>
            </a:r>
            <a:r>
              <a:rPr lang="en-US" dirty="0"/>
              <a:t>, 40, 42, 46, 74, 67, </a:t>
            </a:r>
            <a:endParaRPr lang="en-US" dirty="0" smtClean="0"/>
          </a:p>
          <a:p>
            <a:r>
              <a:rPr lang="en-US" b="1" dirty="0" smtClean="0"/>
              <a:t>Female: 64</a:t>
            </a:r>
            <a:r>
              <a:rPr lang="en-US" dirty="0"/>
              <a:t>, </a:t>
            </a:r>
            <a:r>
              <a:rPr lang="en-US" b="1" dirty="0"/>
              <a:t>66</a:t>
            </a:r>
            <a:r>
              <a:rPr lang="en-US" dirty="0"/>
              <a:t>, </a:t>
            </a:r>
            <a:r>
              <a:rPr lang="en-US" b="1" dirty="0"/>
              <a:t>70</a:t>
            </a:r>
            <a:r>
              <a:rPr lang="en-US" dirty="0"/>
              <a:t>, </a:t>
            </a:r>
            <a:r>
              <a:rPr lang="en-US" b="1" dirty="0"/>
              <a:t>73</a:t>
            </a:r>
            <a:r>
              <a:rPr lang="en-US" dirty="0"/>
              <a:t>, </a:t>
            </a:r>
            <a:r>
              <a:rPr lang="en-US" b="1" dirty="0"/>
              <a:t>71</a:t>
            </a:r>
            <a:r>
              <a:rPr lang="en-US" dirty="0"/>
              <a:t>, </a:t>
            </a:r>
            <a:r>
              <a:rPr lang="en-US" b="1" dirty="0"/>
              <a:t>76</a:t>
            </a:r>
            <a:r>
              <a:rPr lang="en-US" dirty="0"/>
              <a:t>, </a:t>
            </a:r>
            <a:r>
              <a:rPr lang="en-US" b="1" dirty="0"/>
              <a:t>72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179" y="393192"/>
            <a:ext cx="3606885" cy="35145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129" y="4285783"/>
            <a:ext cx="3606885" cy="18073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3504" y="5960103"/>
            <a:ext cx="17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Pre-Atrial Tissue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391144" y="6295498"/>
            <a:ext cx="1826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Post-Atrial Tissue</a:t>
            </a:r>
            <a:endParaRPr lang="en-US" b="1" dirty="0"/>
          </a:p>
        </p:txBody>
      </p:sp>
      <p:sp>
        <p:nvSpPr>
          <p:cNvPr id="8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556439" y="1473780"/>
            <a:ext cx="2296487" cy="2586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7856697" y="1297119"/>
            <a:ext cx="2518092" cy="4095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03504" y="2828182"/>
            <a:ext cx="2153714" cy="1703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7580154" y="2998567"/>
            <a:ext cx="2898870" cy="39385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738529" y="4971586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7580154" y="5396105"/>
            <a:ext cx="3127470" cy="30060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881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07"/>
          <a:stretch/>
        </p:blipFill>
        <p:spPr>
          <a:xfrm>
            <a:off x="283464" y="538519"/>
            <a:ext cx="8836392" cy="4810721"/>
          </a:xfrm>
        </p:spPr>
      </p:pic>
      <p:sp>
        <p:nvSpPr>
          <p:cNvPr id="5" name="TextBox 4"/>
          <p:cNvSpPr txBox="1"/>
          <p:nvPr/>
        </p:nvSpPr>
        <p:spPr>
          <a:xfrm>
            <a:off x="4519946" y="-6055"/>
            <a:ext cx="966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CD73</a:t>
            </a:r>
            <a:endParaRPr lang="en-US" sz="28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874411" y="5915169"/>
            <a:ext cx="10199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1. Pre and post atrial CD73 and GAPDH expression in female and male patients. M = Male; F= Female</a:t>
            </a:r>
            <a:endParaRPr lang="en-US" dirty="0"/>
          </a:p>
        </p:txBody>
      </p:sp>
      <p:sp>
        <p:nvSpPr>
          <p:cNvPr id="9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874410" y="2249423"/>
            <a:ext cx="5654405" cy="7315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143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888" y="73153"/>
            <a:ext cx="5086481" cy="40736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104" y="2975581"/>
            <a:ext cx="4946050" cy="39603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66"/>
          <a:stretch/>
        </p:blipFill>
        <p:spPr>
          <a:xfrm>
            <a:off x="-74880" y="-73689"/>
            <a:ext cx="5199888" cy="42204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19454" y="-16793"/>
            <a:ext cx="24111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u="sng" dirty="0" smtClean="0"/>
              <a:t>Cytochrome C</a:t>
            </a:r>
            <a:endParaRPr lang="en-US" sz="3000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9" y="3443677"/>
            <a:ext cx="4264153" cy="34143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77564" y="5444252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GAPDH</a:t>
            </a:r>
            <a:endParaRPr lang="en-US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6936346" y="3588277"/>
            <a:ext cx="2118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Post-atrial </a:t>
            </a:r>
            <a:r>
              <a:rPr lang="en-US" b="1" smtClean="0"/>
              <a:t>tissue </a:t>
            </a:r>
            <a:endParaRPr lang="en-US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38402" y="48483"/>
            <a:ext cx="3786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(In order) Male: 38</a:t>
            </a:r>
            <a:r>
              <a:rPr lang="en-US" dirty="0"/>
              <a:t>, 40, 42, 46, 74, 67, </a:t>
            </a:r>
            <a:endParaRPr lang="en-US" dirty="0" smtClean="0"/>
          </a:p>
          <a:p>
            <a:r>
              <a:rPr lang="en-US" b="1" dirty="0" smtClean="0"/>
              <a:t>Female: 64</a:t>
            </a:r>
            <a:r>
              <a:rPr lang="en-US" dirty="0"/>
              <a:t>, </a:t>
            </a:r>
            <a:r>
              <a:rPr lang="en-US" b="1" dirty="0"/>
              <a:t>66</a:t>
            </a:r>
            <a:r>
              <a:rPr lang="en-US" dirty="0"/>
              <a:t>, </a:t>
            </a:r>
            <a:r>
              <a:rPr lang="en-US" b="1" dirty="0"/>
              <a:t>70</a:t>
            </a:r>
            <a:r>
              <a:rPr lang="en-US" dirty="0"/>
              <a:t>, </a:t>
            </a:r>
            <a:r>
              <a:rPr lang="en-US" b="1" dirty="0"/>
              <a:t>73</a:t>
            </a:r>
            <a:r>
              <a:rPr lang="en-US" dirty="0"/>
              <a:t>, </a:t>
            </a:r>
            <a:r>
              <a:rPr lang="en-US" b="1" dirty="0"/>
              <a:t>71</a:t>
            </a:r>
            <a:r>
              <a:rPr lang="en-US" dirty="0"/>
              <a:t>, </a:t>
            </a:r>
            <a:r>
              <a:rPr lang="en-US" b="1" dirty="0"/>
              <a:t>76</a:t>
            </a:r>
            <a:r>
              <a:rPr lang="en-US" dirty="0"/>
              <a:t>, </a:t>
            </a:r>
            <a:r>
              <a:rPr lang="en-US" b="1" dirty="0"/>
              <a:t>72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0551" y="3588277"/>
            <a:ext cx="2042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Pre Atrial Tissue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19454" y="2524034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GAPDH</a:t>
            </a:r>
            <a:endParaRPr lang="en-US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9055209" y="2339368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GAPDH</a:t>
            </a:r>
            <a:endParaRPr lang="en-US" b="1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3682228" y="1687757"/>
            <a:ext cx="1517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Cytochrome C</a:t>
            </a:r>
            <a:endParaRPr lang="en-US" b="1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9083922" y="1687757"/>
            <a:ext cx="1517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Cytochrome C</a:t>
            </a:r>
            <a:endParaRPr lang="en-US" b="1" u="sng" dirty="0"/>
          </a:p>
        </p:txBody>
      </p:sp>
      <p:sp>
        <p:nvSpPr>
          <p:cNvPr id="17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996696" y="1759932"/>
            <a:ext cx="2296166" cy="29715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608900" y="1741934"/>
            <a:ext cx="2400141" cy="3151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202947" y="2506037"/>
            <a:ext cx="2372128" cy="2026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608900" y="2392585"/>
            <a:ext cx="2392842" cy="29970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357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966" y="-431865"/>
            <a:ext cx="5199888" cy="41635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584" y="0"/>
            <a:ext cx="5164673" cy="41353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43984" y="109728"/>
            <a:ext cx="12402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/>
              <a:t>COXIV</a:t>
            </a:r>
            <a:endParaRPr lang="en-US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9" y="2891022"/>
            <a:ext cx="5053966" cy="40467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966" y="3732125"/>
            <a:ext cx="4090034" cy="32749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7319" y="3809061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GAPDH</a:t>
            </a:r>
            <a:endParaRPr lang="en-US" b="1" u="sng" dirty="0"/>
          </a:p>
        </p:txBody>
      </p:sp>
      <p:sp>
        <p:nvSpPr>
          <p:cNvPr id="8" name="Rectangle 7"/>
          <p:cNvSpPr/>
          <p:nvPr/>
        </p:nvSpPr>
        <p:spPr>
          <a:xfrm>
            <a:off x="630785" y="254246"/>
            <a:ext cx="3786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(In order) Male: 38</a:t>
            </a:r>
            <a:r>
              <a:rPr lang="en-US" dirty="0"/>
              <a:t>, 40, 42, 46, 74, 67, </a:t>
            </a:r>
            <a:endParaRPr lang="en-US" dirty="0" smtClean="0"/>
          </a:p>
          <a:p>
            <a:r>
              <a:rPr lang="en-US" b="1" dirty="0" smtClean="0"/>
              <a:t>Female: 64</a:t>
            </a:r>
            <a:r>
              <a:rPr lang="en-US" dirty="0"/>
              <a:t>, </a:t>
            </a:r>
            <a:r>
              <a:rPr lang="en-US" b="1" dirty="0"/>
              <a:t>66</a:t>
            </a:r>
            <a:r>
              <a:rPr lang="en-US" dirty="0"/>
              <a:t>, </a:t>
            </a:r>
            <a:r>
              <a:rPr lang="en-US" b="1" dirty="0"/>
              <a:t>70</a:t>
            </a:r>
            <a:r>
              <a:rPr lang="en-US" dirty="0"/>
              <a:t>, </a:t>
            </a:r>
            <a:r>
              <a:rPr lang="en-US" b="1" dirty="0"/>
              <a:t>73</a:t>
            </a:r>
            <a:r>
              <a:rPr lang="en-US" dirty="0"/>
              <a:t>, </a:t>
            </a:r>
            <a:r>
              <a:rPr lang="en-US" b="1" dirty="0"/>
              <a:t>71</a:t>
            </a:r>
            <a:r>
              <a:rPr lang="en-US" dirty="0"/>
              <a:t>, </a:t>
            </a:r>
            <a:r>
              <a:rPr lang="en-US" b="1" dirty="0"/>
              <a:t>76</a:t>
            </a:r>
            <a:r>
              <a:rPr lang="en-US" dirty="0"/>
              <a:t>, </a:t>
            </a:r>
            <a:r>
              <a:rPr lang="en-US" b="1" dirty="0"/>
              <a:t>72</a:t>
            </a:r>
          </a:p>
        </p:txBody>
      </p:sp>
      <p:sp>
        <p:nvSpPr>
          <p:cNvPr id="9" name="Rectangle 8"/>
          <p:cNvSpPr/>
          <p:nvPr/>
        </p:nvSpPr>
        <p:spPr>
          <a:xfrm>
            <a:off x="1957968" y="3653226"/>
            <a:ext cx="2042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Pre Atrial Tissue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6576587" y="3624395"/>
            <a:ext cx="2042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Post Atrial Tissue</a:t>
            </a:r>
            <a:endParaRPr lang="en-US" b="1" dirty="0"/>
          </a:p>
        </p:txBody>
      </p:sp>
      <p:sp>
        <p:nvSpPr>
          <p:cNvPr id="13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506776" y="2501598"/>
            <a:ext cx="2223976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621835" y="2575122"/>
            <a:ext cx="2497999" cy="3159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506776" y="5749432"/>
            <a:ext cx="2074508" cy="3763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182120" y="5937624"/>
            <a:ext cx="2010904" cy="37173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416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89"/>
          <a:stretch/>
        </p:blipFill>
        <p:spPr>
          <a:xfrm>
            <a:off x="654708" y="886557"/>
            <a:ext cx="3701494" cy="5741698"/>
          </a:xfrm>
        </p:spPr>
      </p:pic>
      <p:sp>
        <p:nvSpPr>
          <p:cNvPr id="5" name="TextBox 4"/>
          <p:cNvSpPr txBox="1"/>
          <p:nvPr/>
        </p:nvSpPr>
        <p:spPr>
          <a:xfrm>
            <a:off x="3512511" y="110538"/>
            <a:ext cx="19976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/>
              <a:t>ADORA2A </a:t>
            </a:r>
          </a:p>
          <a:p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268966" y="1221287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Actinin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58628" y="4689086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Actinin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27064" y="1847088"/>
            <a:ext cx="2111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Pre-CPB atrial tissue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48272" y="4873752"/>
            <a:ext cx="2254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Post-CPB Atrial Tissue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320660" y="5585621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ADORA2A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19167" y="1993483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ADORA2A</a:t>
            </a:r>
            <a:endParaRPr lang="en-US" dirty="0"/>
          </a:p>
        </p:txBody>
      </p:sp>
      <p:sp>
        <p:nvSpPr>
          <p:cNvPr id="11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 rot="21153326">
            <a:off x="1060704" y="2015434"/>
            <a:ext cx="293522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179576" y="5456241"/>
            <a:ext cx="2688336" cy="2587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87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96" y="869646"/>
            <a:ext cx="7445725" cy="5960882"/>
          </a:xfrm>
        </p:spPr>
      </p:pic>
      <p:sp>
        <p:nvSpPr>
          <p:cNvPr id="5" name="TextBox 4"/>
          <p:cNvSpPr txBox="1"/>
          <p:nvPr/>
        </p:nvSpPr>
        <p:spPr>
          <a:xfrm>
            <a:off x="5120912" y="142097"/>
            <a:ext cx="17796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u="sng" dirty="0" smtClean="0"/>
              <a:t>ADORA2B</a:t>
            </a:r>
            <a:endParaRPr lang="en-US" sz="3000" b="1" u="sng" dirty="0"/>
          </a:p>
        </p:txBody>
      </p:sp>
    </p:spTree>
    <p:extLst>
      <p:ext uri="{BB962C8B-B14F-4D97-AF65-F5344CB8AC3E}">
        <p14:creationId xmlns:p14="http://schemas.microsoft.com/office/powerpoint/2010/main" val="790488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7713" y="2554224"/>
            <a:ext cx="67297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mtClean="0"/>
              <a:t>Mice Western Blot 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44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303933"/>
            <a:ext cx="7559040" cy="60502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42714" y="2405743"/>
            <a:ext cx="9220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Mice </a:t>
            </a:r>
          </a:p>
          <a:p>
            <a:r>
              <a:rPr lang="en-US" dirty="0" smtClean="0"/>
              <a:t>CD39</a:t>
            </a:r>
          </a:p>
          <a:p>
            <a:r>
              <a:rPr lang="en-US" dirty="0" smtClean="0"/>
              <a:t>GAPDH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05594" y="1866461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05594" y="5421691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HFD+OVX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22847" y="5623944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48461" y="1866461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OVX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239997" y="62179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CD39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239997" y="1124317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GAPDH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31917" y="1023427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CD39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31917" y="152595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GAPDH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232484" y="393801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CD39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232484" y="444054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GAPDH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21191" y="412268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CD39</a:t>
            </a: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821191" y="4625207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GAPDH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255765" y="-26980"/>
            <a:ext cx="10214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u="sng" dirty="0" smtClean="0"/>
              <a:t>CD39</a:t>
            </a:r>
            <a:endParaRPr lang="en-US" sz="3000" b="1" u="sng" dirty="0"/>
          </a:p>
        </p:txBody>
      </p:sp>
      <p:sp>
        <p:nvSpPr>
          <p:cNvPr id="18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802664" y="1026660"/>
            <a:ext cx="1852420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4974397" y="742329"/>
            <a:ext cx="2146843" cy="2810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802664" y="4122682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5199562" y="3938016"/>
            <a:ext cx="2025409" cy="3229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318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7521" y="106536"/>
            <a:ext cx="5930324" cy="4746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137" y="106536"/>
            <a:ext cx="5931257" cy="47473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16124" y="201168"/>
            <a:ext cx="11079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u="sng" dirty="0" smtClean="0"/>
              <a:t>CD73 </a:t>
            </a:r>
            <a:endParaRPr lang="en-US" sz="3000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94" y="3720282"/>
            <a:ext cx="4177293" cy="3343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6652" y="2954117"/>
            <a:ext cx="886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45536" y="2954117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OVX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89967" y="2949150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HFD+OVX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542518" y="2949150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50673" y="4002516"/>
            <a:ext cx="886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78617" y="3977362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OVX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43624" y="6115563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HFD+OVX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33547" y="6103899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</a:t>
            </a:r>
            <a:endParaRPr lang="en-US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121773" y="2572673"/>
            <a:ext cx="1623195" cy="1880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2789570" y="2363546"/>
            <a:ext cx="1809862" cy="1060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 rot="293624">
            <a:off x="438912" y="2137443"/>
            <a:ext cx="1793746" cy="2377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 rot="21309811">
            <a:off x="8777535" y="2582859"/>
            <a:ext cx="1883664" cy="1677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254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8" y="0"/>
            <a:ext cx="4901301" cy="39242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829" y="6392"/>
            <a:ext cx="4983350" cy="39898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83663" y="-35581"/>
            <a:ext cx="10983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u="sng" dirty="0" smtClean="0"/>
              <a:t>ENT </a:t>
            </a:r>
            <a:r>
              <a:rPr lang="en-US" sz="3000" b="1" u="sng" dirty="0" smtClean="0"/>
              <a:t>1</a:t>
            </a:r>
            <a:endParaRPr lang="en-US" sz="3000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680" y="3249710"/>
            <a:ext cx="4935706" cy="39517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25914" y="574186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Control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25914" y="2562040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55510" y="2674726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HFD+OVX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28232" y="971843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OVX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202227" y="3606959"/>
            <a:ext cx="599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OVX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347651" y="5952744"/>
            <a:ext cx="111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HFD+OVX</a:t>
            </a:r>
            <a:endParaRPr lang="en-US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8" y="3249710"/>
            <a:ext cx="4645152" cy="37204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25914" y="3996289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Control</a:t>
            </a: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476115" y="6126124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99754" y="3298981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GAPDH </a:t>
            </a:r>
          </a:p>
        </p:txBody>
      </p:sp>
      <p:sp>
        <p:nvSpPr>
          <p:cNvPr id="17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 rot="813799">
            <a:off x="2030748" y="702948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2596896" y="2720128"/>
            <a:ext cx="1082668" cy="21124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 rot="20392637">
            <a:off x="7128453" y="697586"/>
            <a:ext cx="1452076" cy="2577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949526" y="2469074"/>
            <a:ext cx="1252701" cy="2056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694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62466" cy="42133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9" t="-523" r="20169" b="53180"/>
          <a:stretch/>
        </p:blipFill>
        <p:spPr>
          <a:xfrm>
            <a:off x="5262466" y="-73640"/>
            <a:ext cx="5540020" cy="32226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3" t="18094" r="20827" b="32083"/>
          <a:stretch/>
        </p:blipFill>
        <p:spPr>
          <a:xfrm>
            <a:off x="5262466" y="2151020"/>
            <a:ext cx="5637182" cy="33413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566" y="419105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86968" y="2211328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08619" y="1416984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HFD+OVX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06628" y="2779679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OVX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4" y="2886655"/>
            <a:ext cx="4616150" cy="369726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6767" y="3634219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75669" y="5732437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856" y="3698381"/>
            <a:ext cx="4184848" cy="335058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60214" y="3449553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GAPDH</a:t>
            </a:r>
            <a:endParaRPr lang="en-US" b="1" u="sng" dirty="0"/>
          </a:p>
        </p:txBody>
      </p:sp>
      <p:sp>
        <p:nvSpPr>
          <p:cNvPr id="18" name="TextBox 17"/>
          <p:cNvSpPr txBox="1"/>
          <p:nvPr/>
        </p:nvSpPr>
        <p:spPr>
          <a:xfrm>
            <a:off x="5710884" y="4090659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HFD+OVX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099561" y="5699957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OVX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560854" y="18526"/>
            <a:ext cx="743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ADA</a:t>
            </a:r>
            <a:endParaRPr lang="en-US" b="1" u="sng" dirty="0"/>
          </a:p>
        </p:txBody>
      </p:sp>
      <p:sp>
        <p:nvSpPr>
          <p:cNvPr id="21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224150" y="492018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922008" y="871434"/>
            <a:ext cx="2276856" cy="2152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408884" y="2257688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559085" y="3634219"/>
            <a:ext cx="1929820" cy="369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 rot="472009">
            <a:off x="6665404" y="2751286"/>
            <a:ext cx="2213419" cy="3977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 rot="733412">
            <a:off x="1889562" y="5948738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726906" y="4075063"/>
            <a:ext cx="1305570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726906" y="5825158"/>
            <a:ext cx="1392966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356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10" y="-1050407"/>
            <a:ext cx="6181705" cy="49508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80916" cy="42261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60854" y="18526"/>
            <a:ext cx="982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Leptin</a:t>
            </a:r>
            <a:endParaRPr lang="en-US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7" y="3909665"/>
            <a:ext cx="5290465" cy="35100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3776" y="984141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Control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3776" y="4179289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Control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24258" y="1168807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HFD+OVX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7563" y="5655463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HFD+OVX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464" y="2831615"/>
            <a:ext cx="5971798" cy="47827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92079" y="984141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77882" y="984141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OVX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95494" y="4018053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GAPDH</a:t>
            </a:r>
            <a:endParaRPr lang="en-US" b="1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6369481" y="4045536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718732" y="3856817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OVX</a:t>
            </a:r>
            <a:endParaRPr lang="en-US" dirty="0"/>
          </a:p>
        </p:txBody>
      </p:sp>
      <p:sp>
        <p:nvSpPr>
          <p:cNvPr id="17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0" y="2029318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3111047" y="2804310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229121" y="1379292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883665" y="4791455"/>
            <a:ext cx="1764792" cy="17615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938494" y="6516351"/>
            <a:ext cx="1611502" cy="2345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5626176" y="5086867"/>
            <a:ext cx="1954200" cy="32973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8963748" y="1233615"/>
            <a:ext cx="2149504" cy="3045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8458200" y="4925631"/>
            <a:ext cx="1746504" cy="2798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038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760" y="43195"/>
            <a:ext cx="4470773" cy="35795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837" y="3419857"/>
            <a:ext cx="4409910" cy="3530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4349" y="981794"/>
            <a:ext cx="109401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HFD+OVX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OVX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657" y="3451813"/>
            <a:ext cx="4073074" cy="32620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48451" y="3867554"/>
            <a:ext cx="109401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HFD+OVX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OVX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505" y="43195"/>
            <a:ext cx="4217423" cy="33766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50167" y="678995"/>
            <a:ext cx="87780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HFD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16552" y="128016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err="1"/>
              <a:t>MnSOD</a:t>
            </a:r>
            <a:endParaRPr lang="en-US" b="1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1859533" y="3573273"/>
            <a:ext cx="87780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 smtClean="0"/>
          </a:p>
          <a:p>
            <a:r>
              <a:rPr lang="en-US" dirty="0" smtClean="0"/>
              <a:t>Control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HFD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16172" y="3522856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GAPDH</a:t>
            </a:r>
            <a:endParaRPr lang="en-US" b="1" u="sng" dirty="0"/>
          </a:p>
        </p:txBody>
      </p:sp>
      <p:sp>
        <p:nvSpPr>
          <p:cNvPr id="13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2371362" y="2342901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172200" y="2519819"/>
            <a:ext cx="1874520" cy="3513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2212801" y="589681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6180785" y="540689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160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700" y="15031"/>
            <a:ext cx="4074608" cy="32639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687" y="3263961"/>
            <a:ext cx="3912332" cy="31339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65"/>
          <a:stretch/>
        </p:blipFill>
        <p:spPr>
          <a:xfrm>
            <a:off x="62036" y="554106"/>
            <a:ext cx="4193398" cy="17277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3" y="3263961"/>
            <a:ext cx="3911489" cy="31317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88693" y="-52421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BCL-XL</a:t>
            </a:r>
            <a:endParaRPr lang="en-US" sz="2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563020" y="2218920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03429" y="2242071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OVX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488710" y="615199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HFD+OVX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96708" y="2527553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40422" y="3598341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9867" y="5198541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OVX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88805" y="3779876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HFD+OVX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596817" y="5198980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Control</a:t>
            </a: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747590" y="3413675"/>
            <a:ext cx="9637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/>
              <a:t>GAPDH</a:t>
            </a:r>
            <a:endParaRPr lang="en-US" sz="2000" b="1" u="sng" dirty="0"/>
          </a:p>
        </p:txBody>
      </p:sp>
      <p:sp>
        <p:nvSpPr>
          <p:cNvPr id="17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122088" y="1478926"/>
            <a:ext cx="1861424" cy="11952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2181718" y="1289318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5266943" y="707920"/>
            <a:ext cx="1329873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5173086" y="2536370"/>
            <a:ext cx="1315624" cy="2267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931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867" y="-9331"/>
            <a:ext cx="4982663" cy="39889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394" y="-189616"/>
            <a:ext cx="5141867" cy="41170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6" y="3173591"/>
            <a:ext cx="4323019" cy="34612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3657" y="679917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Control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91774" y="707349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OVX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25660" y="819388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27428" y="857262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HFD+OVX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066" y="3190044"/>
            <a:ext cx="4579917" cy="36665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41313" y="82263"/>
            <a:ext cx="1197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FOXO3a</a:t>
            </a:r>
            <a:endParaRPr lang="en-US" sz="2400" b="1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4021294" y="3173591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GAPDH</a:t>
            </a:r>
            <a:endParaRPr lang="en-US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587329" y="3610689"/>
            <a:ext cx="87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Control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95446" y="3638121"/>
            <a:ext cx="58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OVX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468020" y="3380586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HFD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469788" y="3418460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HFD+OVX</a:t>
            </a:r>
            <a:endParaRPr lang="en-US"/>
          </a:p>
        </p:txBody>
      </p:sp>
      <p:sp>
        <p:nvSpPr>
          <p:cNvPr id="17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280727" y="1738497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2399690" y="1561879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4915718" y="1700184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3">
            <a:extLst>
              <a:ext uri="{FF2B5EF4-FFF2-40B4-BE49-F238E27FC236}">
                <a16:creationId xmlns:a16="http://schemas.microsoft.com/office/drawing/2014/main" xmlns="" id="{5B9FBBA1-A24C-4607-9E38-665697FEA7EF}"/>
              </a:ext>
            </a:extLst>
          </p:cNvPr>
          <p:cNvSpPr/>
          <p:nvPr/>
        </p:nvSpPr>
        <p:spPr>
          <a:xfrm>
            <a:off x="7122572" y="1868886"/>
            <a:ext cx="1883664" cy="2766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064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10674</TotalTime>
  <Words>302</Words>
  <Application>Microsoft Macintosh PowerPoint</Application>
  <PresentationFormat>Widescreen</PresentationFormat>
  <Paragraphs>144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Calibri Light</vt:lpstr>
      <vt:lpstr>Yu Gothic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 Khan</dc:creator>
  <cp:lastModifiedBy>Aman Khan</cp:lastModifiedBy>
  <cp:revision>61</cp:revision>
  <dcterms:created xsi:type="dcterms:W3CDTF">2023-06-30T12:51:57Z</dcterms:created>
  <dcterms:modified xsi:type="dcterms:W3CDTF">2023-07-14T18:36:24Z</dcterms:modified>
</cp:coreProperties>
</file>