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6"/>
  </p:notesMasterIdLst>
  <p:sldIdLst>
    <p:sldId id="266" r:id="rId5"/>
  </p:sldIdLst>
  <p:sldSz cx="13208000" cy="990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1" d="100"/>
          <a:sy n="41" d="100"/>
        </p:scale>
        <p:origin x="14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ckenzie, Dr Alasdair" userId="e21e99dc-7d80-4a59-926e-0c6ef81ae4b3" providerId="ADAL" clId="{65AB0CD8-6239-4BBD-BD73-6C87B6BFF198}"/>
    <pc:docChg chg="delSld">
      <pc:chgData name="Mackenzie, Dr Alasdair" userId="e21e99dc-7d80-4a59-926e-0c6ef81ae4b3" providerId="ADAL" clId="{65AB0CD8-6239-4BBD-BD73-6C87B6BFF198}" dt="2023-06-09T14:59:01.956" v="0" actId="2696"/>
      <pc:docMkLst>
        <pc:docMk/>
      </pc:docMkLst>
      <pc:sldChg chg="del">
        <pc:chgData name="Mackenzie, Dr Alasdair" userId="e21e99dc-7d80-4a59-926e-0c6ef81ae4b3" providerId="ADAL" clId="{65AB0CD8-6239-4BBD-BD73-6C87B6BFF198}" dt="2023-06-09T14:59:01.956" v="0" actId="2696"/>
        <pc:sldMkLst>
          <pc:docMk/>
          <pc:sldMk cId="867797729" sldId="2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B9E943-59BB-4F74-B239-CCBC1F47D2F4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1BD787-C80A-48E8-B645-2BF9FF951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2307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1621191"/>
            <a:ext cx="11226800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1000" y="5202944"/>
            <a:ext cx="9906000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5E81F-BE59-48A6-9786-2E002B9656F1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ADBB1-AE45-49A8-95B7-8A22F8418F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3309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5E81F-BE59-48A6-9786-2E002B9656F1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ADBB1-AE45-49A8-95B7-8A22F8418F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36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1172" y="2469624"/>
            <a:ext cx="11391900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1172" y="6629226"/>
            <a:ext cx="11391900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/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5E81F-BE59-48A6-9786-2E002B9656F1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ADBB1-AE45-49A8-95B7-8A22F8418F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935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8050" y="2637014"/>
            <a:ext cx="561340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86550" y="2637014"/>
            <a:ext cx="561340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5E81F-BE59-48A6-9786-2E002B9656F1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ADBB1-AE45-49A8-95B7-8A22F8418F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7136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770" y="527405"/>
            <a:ext cx="11391900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9772" y="2428347"/>
            <a:ext cx="5587602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9772" y="3618442"/>
            <a:ext cx="5587602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86551" y="2428347"/>
            <a:ext cx="5615120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86551" y="3618442"/>
            <a:ext cx="5615120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5E81F-BE59-48A6-9786-2E002B9656F1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ADBB1-AE45-49A8-95B7-8A22F8418F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83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5E81F-BE59-48A6-9786-2E002B9656F1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ADBB1-AE45-49A8-95B7-8A22F8418F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0631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5E81F-BE59-48A6-9786-2E002B9656F1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ADBB1-AE45-49A8-95B7-8A22F8418F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859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770" y="660400"/>
            <a:ext cx="4259924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15120" y="1426283"/>
            <a:ext cx="6686550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9770" y="2971800"/>
            <a:ext cx="4259924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5E81F-BE59-48A6-9786-2E002B9656F1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ADBB1-AE45-49A8-95B7-8A22F8418F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2789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770" y="660400"/>
            <a:ext cx="4259924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15120" y="1426283"/>
            <a:ext cx="6686550" cy="7039681"/>
          </a:xfrm>
        </p:spPr>
        <p:txBody>
          <a:bodyPr anchor="t"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9770" y="2971800"/>
            <a:ext cx="4259924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5E81F-BE59-48A6-9786-2E002B9656F1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ADBB1-AE45-49A8-95B7-8A22F8418F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8886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5E81F-BE59-48A6-9786-2E002B9656F1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ADBB1-AE45-49A8-95B7-8A22F8418F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8843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51976" y="527403"/>
            <a:ext cx="2847975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08051" y="527403"/>
            <a:ext cx="8378825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5E81F-BE59-48A6-9786-2E002B9656F1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ADBB1-AE45-49A8-95B7-8A22F8418F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2200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8050" y="527405"/>
            <a:ext cx="11391900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8050" y="2637014"/>
            <a:ext cx="11391900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8050" y="9181397"/>
            <a:ext cx="29718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5E81F-BE59-48A6-9786-2E002B9656F1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5150" y="9181397"/>
            <a:ext cx="4457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8150" y="9181397"/>
            <a:ext cx="29718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ADBB1-AE45-49A8-95B7-8A22F8418F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1463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BDFC65B3-8CDF-4610-B772-5AF25FEDD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671" y="3676927"/>
            <a:ext cx="12482622" cy="115497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176107" tIns="88053" rIns="176107" bIns="88053" numCol="1" rtlCol="0" anchorCtr="0" compatLnSpc="1">
            <a:prstTxWarp prst="textNoShape">
              <a:avLst/>
            </a:prstTxWarp>
            <a:noAutofit/>
          </a:bodyPr>
          <a:lstStyle>
            <a:lvl1pPr indent="269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0" defTabSz="1320782" eaLnBrk="1" hangingPunct="1">
              <a:lnSpc>
                <a:spcPct val="90000"/>
              </a:lnSpc>
              <a:spcAft>
                <a:spcPts val="1156"/>
              </a:spcAft>
            </a:pPr>
            <a:r>
              <a:rPr lang="en-US" altLang="en-US" sz="2400" b="1" dirty="0">
                <a:latin typeface="+mn-lt"/>
              </a:rPr>
              <a:t>Table 1. Statistically significant associations of the A allele of rs10767664 with traits related to human anxiety  </a:t>
            </a:r>
            <a:r>
              <a:rPr lang="en-US" altLang="en-US" sz="2400" dirty="0">
                <a:latin typeface="+mn-lt"/>
              </a:rPr>
              <a:t>*Beta: beta estimate for linear traits and log-odds ratio for binary traits, relative to the A allele of rs10767664, *SE: standard error of the estimate, *FDR: false-discovery rate.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BDD33AB-C9A3-47FF-A080-0F317EFD33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9621757"/>
              </p:ext>
            </p:extLst>
          </p:nvPr>
        </p:nvGraphicFramePr>
        <p:xfrm>
          <a:off x="414671" y="1307988"/>
          <a:ext cx="12333768" cy="2277217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3047257">
                  <a:extLst>
                    <a:ext uri="{9D8B030D-6E8A-4147-A177-3AD203B41FA5}">
                      <a16:colId xmlns:a16="http://schemas.microsoft.com/office/drawing/2014/main" val="3028129164"/>
                    </a:ext>
                  </a:extLst>
                </a:gridCol>
                <a:gridCol w="1881710">
                  <a:extLst>
                    <a:ext uri="{9D8B030D-6E8A-4147-A177-3AD203B41FA5}">
                      <a16:colId xmlns:a16="http://schemas.microsoft.com/office/drawing/2014/main" val="1058217569"/>
                    </a:ext>
                  </a:extLst>
                </a:gridCol>
                <a:gridCol w="1287684">
                  <a:extLst>
                    <a:ext uri="{9D8B030D-6E8A-4147-A177-3AD203B41FA5}">
                      <a16:colId xmlns:a16="http://schemas.microsoft.com/office/drawing/2014/main" val="2534110944"/>
                    </a:ext>
                  </a:extLst>
                </a:gridCol>
                <a:gridCol w="1391907">
                  <a:extLst>
                    <a:ext uri="{9D8B030D-6E8A-4147-A177-3AD203B41FA5}">
                      <a16:colId xmlns:a16="http://schemas.microsoft.com/office/drawing/2014/main" val="362427656"/>
                    </a:ext>
                  </a:extLst>
                </a:gridCol>
                <a:gridCol w="1297327">
                  <a:extLst>
                    <a:ext uri="{9D8B030D-6E8A-4147-A177-3AD203B41FA5}">
                      <a16:colId xmlns:a16="http://schemas.microsoft.com/office/drawing/2014/main" val="2185516175"/>
                    </a:ext>
                  </a:extLst>
                </a:gridCol>
                <a:gridCol w="1698835">
                  <a:extLst>
                    <a:ext uri="{9D8B030D-6E8A-4147-A177-3AD203B41FA5}">
                      <a16:colId xmlns:a16="http://schemas.microsoft.com/office/drawing/2014/main" val="3428098491"/>
                    </a:ext>
                  </a:extLst>
                </a:gridCol>
                <a:gridCol w="1729048">
                  <a:extLst>
                    <a:ext uri="{9D8B030D-6E8A-4147-A177-3AD203B41FA5}">
                      <a16:colId xmlns:a16="http://schemas.microsoft.com/office/drawing/2014/main" val="345997497"/>
                    </a:ext>
                  </a:extLst>
                </a:gridCol>
              </a:tblGrid>
              <a:tr h="268002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Trait</a:t>
                      </a:r>
                      <a:endParaRPr lang="en-GB" sz="2000" b="0" i="0" u="none" strike="noStrike" dirty="0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38628" marR="138628" marT="19253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Trait ID</a:t>
                      </a:r>
                      <a:endParaRPr lang="en-GB" sz="2000" b="0" i="0" u="none" strike="noStrike" dirty="0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38628" marR="138628" marT="19253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Sample Size</a:t>
                      </a:r>
                      <a:endParaRPr lang="en-GB" sz="2000" b="1" i="0" u="none" strike="noStrike" dirty="0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38628" marR="138628" marT="19253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u="none" strike="noStrike">
                          <a:effectLst/>
                          <a:latin typeface="+mn-lt"/>
                          <a:cs typeface="Arial" panose="020B0604020202020204" pitchFamily="34" charset="0"/>
                        </a:rPr>
                        <a:t>Beta*</a:t>
                      </a:r>
                      <a:endParaRPr lang="en-GB" sz="2000" b="0" i="0" u="none" strike="noStrike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38628" marR="138628" marT="19253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u="none" strike="noStrike">
                          <a:effectLst/>
                          <a:latin typeface="+mn-lt"/>
                          <a:cs typeface="Arial" panose="020B0604020202020204" pitchFamily="34" charset="0"/>
                        </a:rPr>
                        <a:t>SE**</a:t>
                      </a:r>
                      <a:endParaRPr lang="en-GB" sz="2000" b="0" i="0" u="none" strike="noStrike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38628" marR="138628" marT="19253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u="none" strike="noStrike">
                          <a:effectLst/>
                          <a:latin typeface="+mn-lt"/>
                          <a:cs typeface="Arial" panose="020B0604020202020204" pitchFamily="34" charset="0"/>
                        </a:rPr>
                        <a:t>P-value</a:t>
                      </a:r>
                      <a:endParaRPr lang="en-GB" sz="2000" b="0" i="0" u="none" strike="noStrike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38628" marR="138628" marT="19253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FDR***</a:t>
                      </a:r>
                      <a:endParaRPr lang="en-GB" sz="2000" b="0" i="0" u="none" strike="noStrike" dirty="0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38628" marR="138628" marT="19253" marB="0" anchor="b"/>
                </a:tc>
                <a:extLst>
                  <a:ext uri="{0D108BD9-81ED-4DB2-BD59-A6C34878D82A}">
                    <a16:rowId xmlns:a16="http://schemas.microsoft.com/office/drawing/2014/main" val="1801169786"/>
                  </a:ext>
                </a:extLst>
              </a:tr>
              <a:tr h="449995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Worrier / anxious feelings</a:t>
                      </a:r>
                      <a:endParaRPr lang="en-GB" sz="2000" b="0" i="0" u="none" strike="noStrike" dirty="0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38628" marR="138628" marT="19253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ukb-b-6519</a:t>
                      </a:r>
                      <a:endParaRPr lang="en-GB" sz="2000" b="0" i="0" u="none" strike="noStrike" dirty="0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38628" marR="138628" marT="19253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450,765</a:t>
                      </a:r>
                      <a:endParaRPr lang="en-GB" sz="2000" b="0" i="0" u="none" strike="noStrike" dirty="0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38628" marR="138628" marT="19253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-0.005</a:t>
                      </a:r>
                      <a:endParaRPr lang="en-GB" sz="2000" b="0" i="0" u="none" strike="noStrike" dirty="0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38628" marR="138628" marT="19253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0.001</a:t>
                      </a:r>
                      <a:endParaRPr lang="en-GB" sz="2000" b="0" i="0" u="none" strike="noStrike" dirty="0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38628" marR="138628" marT="19253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3.30E-05</a:t>
                      </a:r>
                      <a:endParaRPr lang="en-GB" sz="2000" b="0" i="0" u="none" strike="noStrike" dirty="0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38628" marR="138628" marT="19253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0.00056099</a:t>
                      </a:r>
                      <a:endParaRPr lang="en-GB" sz="2000" b="0" i="0" u="none" strike="noStrike" dirty="0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38628" marR="138628" marT="19253" marB="0" anchor="b"/>
                </a:tc>
                <a:extLst>
                  <a:ext uri="{0D108BD9-81ED-4DB2-BD59-A6C34878D82A}">
                    <a16:rowId xmlns:a16="http://schemas.microsoft.com/office/drawing/2014/main" val="2541936321"/>
                  </a:ext>
                </a:extLst>
              </a:tr>
              <a:tr h="361507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Worrier / anxious feelings</a:t>
                      </a:r>
                      <a:endParaRPr lang="en-GB" sz="2000" b="0" i="0" u="none" strike="noStrike" dirty="0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38628" marR="138628" marT="19253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ukb-a-51</a:t>
                      </a:r>
                      <a:endParaRPr lang="en-GB" sz="2000" b="0" i="0" u="none" strike="noStrike" dirty="0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38628" marR="138628" marT="19253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497,161</a:t>
                      </a:r>
                      <a:endParaRPr lang="en-GB" sz="2000" b="0" i="0" u="none" strike="noStrike" dirty="0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38628" marR="138628" marT="19253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 -0.006</a:t>
                      </a:r>
                      <a:endParaRPr lang="en-GB" sz="2000" b="0" i="0" u="none" strike="noStrike" dirty="0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38628" marR="138628" marT="19253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  0.001</a:t>
                      </a:r>
                      <a:endParaRPr lang="en-GB" sz="2000" b="0" i="0" u="none" strike="noStrike" dirty="0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38628" marR="138628" marT="19253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9.14E-05</a:t>
                      </a:r>
                      <a:endParaRPr lang="en-GB" sz="2000" b="0" i="0" u="none" strike="noStrike" dirty="0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38628" marR="138628" marT="19253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0.0009325</a:t>
                      </a:r>
                      <a:endParaRPr lang="en-GB" sz="2000" b="0" i="0" u="none" strike="noStrike" dirty="0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38628" marR="138628" marT="19253" marB="0" anchor="b"/>
                </a:tc>
                <a:extLst>
                  <a:ext uri="{0D108BD9-81ED-4DB2-BD59-A6C34878D82A}">
                    <a16:rowId xmlns:a16="http://schemas.microsoft.com/office/drawing/2014/main" val="2434747710"/>
                  </a:ext>
                </a:extLst>
              </a:tr>
              <a:tr h="395785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Feeling worry</a:t>
                      </a:r>
                      <a:endParaRPr lang="en-GB" sz="2000" b="0" i="0" u="none" strike="noStrike" dirty="0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38628" marR="138628" marT="19253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GCST006950</a:t>
                      </a:r>
                      <a:endParaRPr lang="en-GB" sz="2000" b="0" i="0" u="none" strike="noStrike" dirty="0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38628" marR="138628" marT="19253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372,869</a:t>
                      </a:r>
                      <a:endParaRPr lang="en-GB" sz="2000" b="0" i="0" u="none" strike="noStrike" dirty="0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38628" marR="138628" marT="19253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-0.010</a:t>
                      </a:r>
                      <a:endParaRPr lang="en-GB" sz="2000" b="0" i="0" u="none" strike="noStrike" dirty="0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38628" marR="138628" marT="19253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0.003</a:t>
                      </a:r>
                      <a:endParaRPr lang="en-GB" sz="2000" b="0" i="0" u="none" strike="noStrike" dirty="0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38628" marR="138628" marT="19253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  0.0002948</a:t>
                      </a:r>
                      <a:endParaRPr lang="en-GB" sz="2000" b="0" i="0" u="none" strike="noStrike" dirty="0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38628" marR="138628" marT="19253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u="none" strike="noStrike">
                          <a:effectLst/>
                          <a:latin typeface="+mn-lt"/>
                          <a:cs typeface="Arial" panose="020B0604020202020204" pitchFamily="34" charset="0"/>
                        </a:rPr>
                        <a:t>0.00250582</a:t>
                      </a:r>
                      <a:endParaRPr lang="en-GB" sz="2000" b="0" i="0" u="none" strike="noStrike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38628" marR="138628" marT="19253" marB="0" anchor="b"/>
                </a:tc>
                <a:extLst>
                  <a:ext uri="{0D108BD9-81ED-4DB2-BD59-A6C34878D82A}">
                    <a16:rowId xmlns:a16="http://schemas.microsoft.com/office/drawing/2014/main" val="2334291543"/>
                  </a:ext>
                </a:extLst>
              </a:tr>
              <a:tr h="446220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Worry</a:t>
                      </a:r>
                      <a:endParaRPr lang="en-GB" sz="2000" b="0" i="0" u="none" strike="noStrike" dirty="0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38628" marR="138628" marT="19253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GCST006478</a:t>
                      </a:r>
                      <a:endParaRPr lang="en-GB" sz="2000" b="0" i="0" u="none" strike="noStrike" dirty="0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38628" marR="138628" marT="19253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348,219</a:t>
                      </a:r>
                      <a:endParaRPr lang="en-GB" sz="2000" b="0" i="0" u="none" strike="noStrike" dirty="0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38628" marR="138628" marT="19253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u="none" strike="noStrike">
                          <a:effectLst/>
                          <a:latin typeface="+mn-lt"/>
                          <a:cs typeface="Arial" panose="020B0604020202020204" pitchFamily="34" charset="0"/>
                        </a:rPr>
                        <a:t>-0.010</a:t>
                      </a:r>
                      <a:endParaRPr lang="en-GB" sz="2000" b="0" i="0" u="none" strike="noStrike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38628" marR="138628" marT="19253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u="none" strike="noStrike">
                          <a:effectLst/>
                          <a:latin typeface="+mn-lt"/>
                          <a:cs typeface="Arial" panose="020B0604020202020204" pitchFamily="34" charset="0"/>
                        </a:rPr>
                        <a:t>0.003</a:t>
                      </a:r>
                      <a:endParaRPr lang="en-GB" sz="2000" b="0" i="0" u="none" strike="noStrike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38628" marR="138628" marT="19253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0.0007492</a:t>
                      </a:r>
                      <a:endParaRPr lang="en-GB" sz="2000" b="0" i="0" u="none" strike="noStrike" dirty="0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38628" marR="138628" marT="19253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0.00545849</a:t>
                      </a:r>
                      <a:endParaRPr lang="en-GB" sz="2000" b="0" i="0" u="none" strike="noStrike" dirty="0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38628" marR="138628" marT="19253" marB="0" anchor="b"/>
                </a:tc>
                <a:extLst>
                  <a:ext uri="{0D108BD9-81ED-4DB2-BD59-A6C34878D82A}">
                    <a16:rowId xmlns:a16="http://schemas.microsoft.com/office/drawing/2014/main" val="29489524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3064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A090F63B51F34B8DF97E626F0D83AE" ma:contentTypeVersion="12" ma:contentTypeDescription="Create a new document." ma:contentTypeScope="" ma:versionID="c75d7c3b77f7ba11eb9c66ab79cb27f1">
  <xsd:schema xmlns:xsd="http://www.w3.org/2001/XMLSchema" xmlns:xs="http://www.w3.org/2001/XMLSchema" xmlns:p="http://schemas.microsoft.com/office/2006/metadata/properties" xmlns:ns3="bb7a1afe-cae3-45bd-85cc-18d90f4a3ece" xmlns:ns4="d1299408-5031-49f4-addc-e03fc54e5819" targetNamespace="http://schemas.microsoft.com/office/2006/metadata/properties" ma:root="true" ma:fieldsID="2d6d33ac52b9db520fc23b2f97b7dd5c" ns3:_="" ns4:_="">
    <xsd:import namespace="bb7a1afe-cae3-45bd-85cc-18d90f4a3ece"/>
    <xsd:import namespace="d1299408-5031-49f4-addc-e03fc54e581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7a1afe-cae3-45bd-85cc-18d90f4a3e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299408-5031-49f4-addc-e03fc54e581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91D157D-4055-426B-AB46-AFF824491518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bb7a1afe-cae3-45bd-85cc-18d90f4a3ece"/>
    <ds:schemaRef ds:uri="http://purl.org/dc/dcmitype/"/>
    <ds:schemaRef ds:uri="http://schemas.microsoft.com/office/infopath/2007/PartnerControls"/>
    <ds:schemaRef ds:uri="d1299408-5031-49f4-addc-e03fc54e5819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A3D5C73-EDAA-49B7-B54E-C67B508BB1F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FB7B7A3-CFF9-437B-A01F-2082FE77C7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b7a1afe-cae3-45bd-85cc-18d90f4a3ece"/>
    <ds:schemaRef ds:uri="d1299408-5031-49f4-addc-e03fc54e581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1306</TotalTime>
  <Words>110</Words>
  <Application>Microsoft Office PowerPoint</Application>
  <PresentationFormat>Custom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Mackenzie, Dr Alasdair</dc:creator>
  <cp:lastModifiedBy>Mackenzie, Dr Alasdair</cp:lastModifiedBy>
  <cp:revision>14</cp:revision>
  <dcterms:created xsi:type="dcterms:W3CDTF">2021-03-11T15:20:45Z</dcterms:created>
  <dcterms:modified xsi:type="dcterms:W3CDTF">2023-06-09T14:59:05Z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0x010100F8A090F63B51F34B8DF97E626F0D83AE</vt:lpwstr>
  </property>
</Properties>
</file>