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21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7EA0-B9DE-4511-9EF7-32BD8FE3F71B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3E0A-8BBE-48A9-822A-5D55B52BB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65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7EA0-B9DE-4511-9EF7-32BD8FE3F71B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3E0A-8BBE-48A9-822A-5D55B52BB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72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7EA0-B9DE-4511-9EF7-32BD8FE3F71B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3E0A-8BBE-48A9-822A-5D55B52BB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559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7EA0-B9DE-4511-9EF7-32BD8FE3F71B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3E0A-8BBE-48A9-822A-5D55B52BB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39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7EA0-B9DE-4511-9EF7-32BD8FE3F71B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3E0A-8BBE-48A9-822A-5D55B52BB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29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7EA0-B9DE-4511-9EF7-32BD8FE3F71B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3E0A-8BBE-48A9-822A-5D55B52BB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19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7EA0-B9DE-4511-9EF7-32BD8FE3F71B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3E0A-8BBE-48A9-822A-5D55B52BB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416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7EA0-B9DE-4511-9EF7-32BD8FE3F71B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3E0A-8BBE-48A9-822A-5D55B52BB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171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7EA0-B9DE-4511-9EF7-32BD8FE3F71B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3E0A-8BBE-48A9-822A-5D55B52BB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586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7EA0-B9DE-4511-9EF7-32BD8FE3F71B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3E0A-8BBE-48A9-822A-5D55B52BB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500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7EA0-B9DE-4511-9EF7-32BD8FE3F71B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3E0A-8BBE-48A9-822A-5D55B52BB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6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27EA0-B9DE-4511-9EF7-32BD8FE3F71B}" type="datetimeFigureOut">
              <a:rPr lang="en-GB" smtClean="0"/>
              <a:t>09/06/2023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73E0A-8BBE-48A9-822A-5D55B52BB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77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0C4082-4F55-6ECE-41E0-4CDDCF6646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0" t="37896" r="5555" b="16178"/>
          <a:stretch/>
        </p:blipFill>
        <p:spPr>
          <a:xfrm>
            <a:off x="519591" y="3093154"/>
            <a:ext cx="5557006" cy="156764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6F992D2-5030-C418-24B5-532C150F4031}"/>
              </a:ext>
            </a:extLst>
          </p:cNvPr>
          <p:cNvGrpSpPr/>
          <p:nvPr/>
        </p:nvGrpSpPr>
        <p:grpSpPr>
          <a:xfrm>
            <a:off x="521267" y="407148"/>
            <a:ext cx="5557007" cy="2552047"/>
            <a:chOff x="550739" y="3232812"/>
            <a:chExt cx="5557007" cy="255204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74A04EE-EF86-1864-DD7C-EA2AA6B84844}"/>
                </a:ext>
              </a:extLst>
            </p:cNvPr>
            <p:cNvGrpSpPr/>
            <p:nvPr/>
          </p:nvGrpSpPr>
          <p:grpSpPr>
            <a:xfrm>
              <a:off x="558489" y="3246357"/>
              <a:ext cx="5549257" cy="2538502"/>
              <a:chOff x="196850" y="3707100"/>
              <a:chExt cx="6284184" cy="2496403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CDE20F20-E257-1912-87B1-4EBF4BDEC35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870" t="17703" r="12407" b="59368"/>
              <a:stretch/>
            </p:blipFill>
            <p:spPr>
              <a:xfrm>
                <a:off x="196850" y="3707100"/>
                <a:ext cx="5810250" cy="884519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DDC5551-3940-D7B6-B28F-7E306FB395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870" t="49027" r="5372" b="8633"/>
              <a:stretch/>
            </p:blipFill>
            <p:spPr>
              <a:xfrm>
                <a:off x="196850" y="4570272"/>
                <a:ext cx="6284184" cy="1633231"/>
              </a:xfrm>
              <a:prstGeom prst="rect">
                <a:avLst/>
              </a:prstGeom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FD06A7B-308E-2EA2-B96E-4562652CB04E}"/>
                </a:ext>
              </a:extLst>
            </p:cNvPr>
            <p:cNvSpPr/>
            <p:nvPr/>
          </p:nvSpPr>
          <p:spPr>
            <a:xfrm>
              <a:off x="550739" y="3232812"/>
              <a:ext cx="5557007" cy="25520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46D6E34-8601-9D54-13CC-95B41C8545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31" t="23764" r="4245" b="18812"/>
          <a:stretch/>
        </p:blipFill>
        <p:spPr>
          <a:xfrm>
            <a:off x="521267" y="4812631"/>
            <a:ext cx="5541507" cy="195355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329F56-63A0-9B4F-5246-DE8BD6A60234}"/>
              </a:ext>
            </a:extLst>
          </p:cNvPr>
          <p:cNvSpPr txBox="1"/>
          <p:nvPr/>
        </p:nvSpPr>
        <p:spPr>
          <a:xfrm>
            <a:off x="505769" y="6791007"/>
            <a:ext cx="5756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/>
              <a:t>Supplementary data figure 1 A </a:t>
            </a:r>
            <a:r>
              <a:rPr lang="en-GB" sz="1200" dirty="0"/>
              <a:t>UCSC browser images covering </a:t>
            </a:r>
            <a:r>
              <a:rPr lang="en-GB" sz="1200" dirty="0">
                <a:cs typeface="Arial" panose="020B0604020202020204" pitchFamily="34" charset="0"/>
              </a:rPr>
              <a:t>300kb of the human genome demonstrating the spatial relationships </a:t>
            </a:r>
            <a:r>
              <a:rPr lang="en-GB" sz="1200" dirty="0"/>
              <a:t>between human LIN7C, BDNF-AS, and BDNF genes. Intron 3, which harbours the BE5.1 regulatory region is highlighted by a dotted box.</a:t>
            </a:r>
            <a:r>
              <a:rPr lang="en-GB" sz="1200" b="1" dirty="0">
                <a:cs typeface="Arial" panose="020B0604020202020204" pitchFamily="34" charset="0"/>
              </a:rPr>
              <a:t>  (B) </a:t>
            </a:r>
            <a:r>
              <a:rPr lang="en-GB" sz="1200" dirty="0"/>
              <a:t>Intron 3 of the BDNF gene demonstrating the relationships between the BE5.1 enhancer explored in the current study, and the +3kb </a:t>
            </a:r>
            <a:r>
              <a:rPr lang="en-GB" sz="1200" dirty="0">
                <a:cs typeface="Arial" panose="020B0604020202020204" pitchFamily="34" charset="0"/>
              </a:rPr>
              <a:t>enhancer (3kb; </a:t>
            </a:r>
            <a:r>
              <a:rPr lang="en-GB" sz="1200" dirty="0" err="1">
                <a:cs typeface="Arial" panose="020B0604020202020204" pitchFamily="34" charset="0"/>
              </a:rPr>
              <a:t>Tuvikene</a:t>
            </a:r>
            <a:r>
              <a:rPr lang="en-GB" sz="1200" dirty="0">
                <a:cs typeface="Arial" panose="020B0604020202020204" pitchFamily="34" charset="0"/>
              </a:rPr>
              <a:t> et al., 2021) demonstrating relative conservation and depth of conservation through evolution (peaks and lines). </a:t>
            </a:r>
            <a:r>
              <a:rPr lang="en-GB" sz="1200" b="1" dirty="0"/>
              <a:t>(C) </a:t>
            </a:r>
            <a:r>
              <a:rPr lang="en-GB" sz="1200" dirty="0"/>
              <a:t>Demonstration of levels and depths of conservation of the BE5.1 regulatory region (X. tropicalis= 450 million years) that hosts the obesity associated rs10767664 polymorphism (circled in black).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86AA87-D066-9069-6CA1-B105B2995D3D}"/>
              </a:ext>
            </a:extLst>
          </p:cNvPr>
          <p:cNvSpPr txBox="1"/>
          <p:nvPr/>
        </p:nvSpPr>
        <p:spPr>
          <a:xfrm>
            <a:off x="442077" y="2996692"/>
            <a:ext cx="682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1EBB4E-102A-A4E1-14D6-EDA4895C3D3F}"/>
              </a:ext>
            </a:extLst>
          </p:cNvPr>
          <p:cNvSpPr txBox="1"/>
          <p:nvPr/>
        </p:nvSpPr>
        <p:spPr>
          <a:xfrm>
            <a:off x="505768" y="4804265"/>
            <a:ext cx="682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C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FABB6A-7393-69C7-AF25-F6134D9224F8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1413396" y="4700703"/>
            <a:ext cx="3193198" cy="338555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7D798A9-E0F4-C2E8-20FA-B9696E65C9DC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4606594" y="4700703"/>
            <a:ext cx="1343882" cy="338555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CFBE0891-2A89-10C7-C239-BD21A89FE384}"/>
              </a:ext>
            </a:extLst>
          </p:cNvPr>
          <p:cNvSpPr/>
          <p:nvPr/>
        </p:nvSpPr>
        <p:spPr>
          <a:xfrm>
            <a:off x="4530861" y="3266750"/>
            <a:ext cx="151465" cy="1433953"/>
          </a:xfrm>
          <a:prstGeom prst="rect">
            <a:avLst/>
          </a:prstGeom>
          <a:noFill/>
          <a:ln w="222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B842A6-17F5-8272-2281-8F4F20F8CBF1}"/>
              </a:ext>
            </a:extLst>
          </p:cNvPr>
          <p:cNvCxnSpPr>
            <a:cxnSpLocks/>
          </p:cNvCxnSpPr>
          <p:nvPr/>
        </p:nvCxnSpPr>
        <p:spPr>
          <a:xfrm flipV="1">
            <a:off x="529017" y="1683170"/>
            <a:ext cx="3575291" cy="137892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DC37BE9-3917-8E55-1A01-DD2D2ABB1403}"/>
              </a:ext>
            </a:extLst>
          </p:cNvPr>
          <p:cNvSpPr txBox="1"/>
          <p:nvPr/>
        </p:nvSpPr>
        <p:spPr>
          <a:xfrm>
            <a:off x="479785" y="327809"/>
            <a:ext cx="682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26D217-16B8-D661-6A5E-A8CF1116E747}"/>
              </a:ext>
            </a:extLst>
          </p:cNvPr>
          <p:cNvSpPr/>
          <p:nvPr/>
        </p:nvSpPr>
        <p:spPr>
          <a:xfrm>
            <a:off x="636493" y="3266751"/>
            <a:ext cx="368940" cy="1383874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24AB447-F6DF-8FD6-825D-AB0BE9497200}"/>
              </a:ext>
            </a:extLst>
          </p:cNvPr>
          <p:cNvCxnSpPr>
            <a:cxnSpLocks/>
          </p:cNvCxnSpPr>
          <p:nvPr/>
        </p:nvCxnSpPr>
        <p:spPr>
          <a:xfrm flipH="1" flipV="1">
            <a:off x="4294144" y="1665617"/>
            <a:ext cx="1022465" cy="139647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F0E979DC-5803-5102-830C-19A3D813505A}"/>
              </a:ext>
            </a:extLst>
          </p:cNvPr>
          <p:cNvSpPr/>
          <p:nvPr/>
        </p:nvSpPr>
        <p:spPr>
          <a:xfrm>
            <a:off x="4104307" y="1309333"/>
            <a:ext cx="182087" cy="35628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94849E8-4DCB-1458-CF9A-1F281EDAB602}"/>
              </a:ext>
            </a:extLst>
          </p:cNvPr>
          <p:cNvSpPr/>
          <p:nvPr/>
        </p:nvSpPr>
        <p:spPr>
          <a:xfrm>
            <a:off x="3669190" y="5392423"/>
            <a:ext cx="245097" cy="253151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476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</TotalTime>
  <Words>133</Words>
  <Application>Microsoft Office PowerPoint</Application>
  <PresentationFormat>A4 Paper (210x297 mm)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Mackenzie, Dr Alasdair</dc:creator>
  <cp:lastModifiedBy>Mackenzie, Dr Alasdair</cp:lastModifiedBy>
  <cp:revision>1</cp:revision>
  <dcterms:created xsi:type="dcterms:W3CDTF">2023-06-09T11:51:41Z</dcterms:created>
  <dcterms:modified xsi:type="dcterms:W3CDTF">2023-06-09T12:05:17Z</dcterms:modified>
</cp:coreProperties>
</file>