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6E341-7145-4903-8DFD-5C57687B60DC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B25FE-814C-4514-8802-3CE790B837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726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1BD787-C80A-48E8-B645-2BF9FF95134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839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56A28-0E4B-4341-9EEE-A12EC29A7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3B7B5F-0A6A-455F-83DF-17E7A1BE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89CB1-40D4-41CF-B6E4-5A7D95894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984B6-E438-4D1E-A8E3-91E9B6484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89335-90B1-47E7-81A9-1C7A3A227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117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1F812-DDB9-4D07-A8E6-2126AAD72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82510-4634-4F01-8C98-0088A62A2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0E3D5-CDA4-45C8-BA9E-0917AC8F2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97683-947C-4BA6-8EB2-1E59A72C2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1BC9D-4E29-4072-B583-B60C60A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24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0DABE-8C68-4F5A-B873-5F85B8C79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C911A-7CC6-483D-AF27-649618FCA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AAA86-C151-4C13-9CC6-7BD1D5B97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2969B-A0C4-4576-B767-D4ACF4F77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29430-9BDF-417B-A129-3B22FA9D1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702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77963-8611-4AF2-A6B9-12704378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AECCD-79D3-4882-89F9-35AF5C4A1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D3DB7-9B77-4599-A1AE-841CF5400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636D1-9DA7-40CC-AAE7-A211C011B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B7291B-3143-4049-94F2-F7A39CAD2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CCA124-0042-41E6-B99E-02873EC68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47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E6021-1FD2-4C24-9F87-3D0DDB179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8F48D-073E-4B47-8F4D-C6B7DAC89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6CF05-8001-4961-B170-BF02905BB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8CE40-2034-49FF-9BDB-3DC2EE76C5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DBBBA-ECF4-4A86-B997-BB8D5C6DAA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3E02AE-6215-4B94-86F7-6D2DEDCBA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282112-8EF3-4168-8292-FA567E71B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4F182E-012C-4CA4-A854-AB5D7B94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666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8B126-5BA3-4F12-97EB-84565B3CE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747F63-92B8-4FB3-AF19-87B883EA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9294B9-EB35-4602-91C1-8B408487C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991920-F197-4738-A3C4-7738A360A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33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58FEAE-954A-49D3-8D97-DF4378EA8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AB5B00-58A2-4536-A0AA-B15CDAAFA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E4E4E-9FC0-4297-BEA0-5435C02C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132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56D93-84B3-40AA-9418-6F73AA6B0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A0DE3-E63B-4B47-B283-ED0534765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0C802-1BDB-4276-BADC-BDEA4D39F4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4B5674-B40B-4BFD-9880-B2AFEB2A6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C0653-2110-4213-9D8E-A322E8FF9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D4020-23A4-42AF-9C20-F27E0D976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234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8B130-3ACD-4B96-B67B-471A493CF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6A5662-34D1-40EC-960C-5B045E3439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C9609-B769-4C33-96EF-15F82D1CED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470CE-9E79-446A-A7E8-BA26C86A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A45229-AF3D-4DAC-9FB4-5963D5EE2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7DFD4-EEC9-4A4E-91A6-986DF0A9D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01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0DE48-B991-4BC3-BA83-8D7BF352C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A1405B-084A-4420-B89F-2601E31D1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1A273-1905-4AF6-9972-4D3C234B1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8715A-458E-47D2-B7D5-8BC90D5AB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73613-7D11-4967-B354-74AC48D2D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319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3F5C5D-3896-4ED4-9303-199BF9525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078CC-C966-447B-9E68-B2D21ABCB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45A24-1C85-4BF2-AC9A-73965CCD1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9680E-7D19-4871-B399-5F88A927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A28CC-1F32-4539-A49C-B02CD3F15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321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A68F1C-08D1-4CF5-8D92-0B314D7D2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6849F-435F-41D2-ABDE-98581F280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037D3-DCBE-41ED-9278-DA08629D3C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12918-124C-4EEB-B335-CB5E5E69F30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64CA1-34EB-475B-A33E-50DD075F8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AD2A1-79B7-46E4-BCCC-C92DE222E3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B922A-CEBC-4102-816A-120A4F57D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361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E529314-6587-4F57-8D0E-A4EC47BBAB25}"/>
              </a:ext>
            </a:extLst>
          </p:cNvPr>
          <p:cNvGraphicFramePr>
            <a:graphicFrameLocks noGrp="1"/>
          </p:cNvGraphicFramePr>
          <p:nvPr/>
        </p:nvGraphicFramePr>
        <p:xfrm>
          <a:off x="1739913" y="197897"/>
          <a:ext cx="8760114" cy="286393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495352">
                  <a:extLst>
                    <a:ext uri="{9D8B030D-6E8A-4147-A177-3AD203B41FA5}">
                      <a16:colId xmlns:a16="http://schemas.microsoft.com/office/drawing/2014/main" val="2237852249"/>
                    </a:ext>
                  </a:extLst>
                </a:gridCol>
                <a:gridCol w="679767">
                  <a:extLst>
                    <a:ext uri="{9D8B030D-6E8A-4147-A177-3AD203B41FA5}">
                      <a16:colId xmlns:a16="http://schemas.microsoft.com/office/drawing/2014/main" val="3701484132"/>
                    </a:ext>
                  </a:extLst>
                </a:gridCol>
                <a:gridCol w="837393">
                  <a:extLst>
                    <a:ext uri="{9D8B030D-6E8A-4147-A177-3AD203B41FA5}">
                      <a16:colId xmlns:a16="http://schemas.microsoft.com/office/drawing/2014/main" val="1580683482"/>
                    </a:ext>
                  </a:extLst>
                </a:gridCol>
                <a:gridCol w="1019969">
                  <a:extLst>
                    <a:ext uri="{9D8B030D-6E8A-4147-A177-3AD203B41FA5}">
                      <a16:colId xmlns:a16="http://schemas.microsoft.com/office/drawing/2014/main" val="3734841101"/>
                    </a:ext>
                  </a:extLst>
                </a:gridCol>
                <a:gridCol w="2009553">
                  <a:extLst>
                    <a:ext uri="{9D8B030D-6E8A-4147-A177-3AD203B41FA5}">
                      <a16:colId xmlns:a16="http://schemas.microsoft.com/office/drawing/2014/main" val="3426827100"/>
                    </a:ext>
                  </a:extLst>
                </a:gridCol>
                <a:gridCol w="933490">
                  <a:extLst>
                    <a:ext uri="{9D8B030D-6E8A-4147-A177-3AD203B41FA5}">
                      <a16:colId xmlns:a16="http://schemas.microsoft.com/office/drawing/2014/main" val="2521901877"/>
                    </a:ext>
                  </a:extLst>
                </a:gridCol>
                <a:gridCol w="784590">
                  <a:extLst>
                    <a:ext uri="{9D8B030D-6E8A-4147-A177-3AD203B41FA5}">
                      <a16:colId xmlns:a16="http://schemas.microsoft.com/office/drawing/2014/main" val="59606866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3305" marR="63305" marT="31652" marB="31652"/>
                </a:tc>
                <a:tc gridSpan="2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 dirty="0">
                          <a:effectLst/>
                        </a:rPr>
                        <a:t>Single tissue </a:t>
                      </a:r>
                      <a:r>
                        <a:rPr lang="en-GB" sz="1400" u="none" strike="noStrike" dirty="0" err="1">
                          <a:effectLst/>
                        </a:rPr>
                        <a:t>eQTL</a:t>
                      </a:r>
                      <a:endParaRPr lang="en-GB" sz="1400" u="none" strike="noStrike" dirty="0">
                        <a:effectLst/>
                      </a:endParaRP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u="none" strike="noStrike" dirty="0">
                        <a:effectLst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 dirty="0">
                          <a:effectLst/>
                        </a:rPr>
                        <a:t>Single tissue splicing QTL</a:t>
                      </a: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pPr marL="0" marR="0" lvl="0" indent="0" algn="l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u="none" strike="noStrike" dirty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269947"/>
                  </a:ext>
                </a:extLst>
              </a:tr>
              <a:tr h="2342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Tissue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Samples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P-Value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NES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Intron Id [hg38]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P-Value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NES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417586227"/>
                  </a:ext>
                </a:extLst>
              </a:tr>
              <a:tr h="234261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Brain - Anterior cingulate cortex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147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3.90E-03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0.17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27640005:27659171:clu_4862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7.80E-08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-0.86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1306232075"/>
                  </a:ext>
                </a:extLst>
              </a:tr>
              <a:tr h="234261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Brain - Caudate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194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0.08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0.11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27640005:27659171:clu_5504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2.10E-13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-0.95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1772378005"/>
                  </a:ext>
                </a:extLst>
              </a:tr>
              <a:tr h="26116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Brain - Cerebellum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209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0.02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0.18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27640005:27659171:clu_6041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1.60E-07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-0.64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3976152424"/>
                  </a:ext>
                </a:extLst>
              </a:tr>
              <a:tr h="215412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Brain - Cortex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205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8.80E-04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0.19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27640005:27659171:clu_5702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1.90E-09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-0.75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4291649172"/>
                  </a:ext>
                </a:extLst>
              </a:tr>
              <a:tr h="234261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Brain - Frontal Cortex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175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1.10E-04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0.21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27640005:27659171:clu_5288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6.20E-11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-0.84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4161538732"/>
                  </a:ext>
                </a:extLst>
              </a:tr>
              <a:tr h="234261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Brain - Hippocampus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165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0.01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0.13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27640005:27659171:clu_5002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3.20E-07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-0.73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3572485421"/>
                  </a:ext>
                </a:extLst>
              </a:tr>
              <a:tr h="234261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Brain - Hypothalamus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170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0.07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0.09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27640005:27659171:clu_5405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3.10E-07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-0.73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3891826969"/>
                  </a:ext>
                </a:extLst>
              </a:tr>
              <a:tr h="234261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Brain - Nucleus </a:t>
                      </a:r>
                      <a:r>
                        <a:rPr lang="en-GB" sz="1400" u="none" strike="noStrike" dirty="0" err="1">
                          <a:effectLst/>
                        </a:rPr>
                        <a:t>accumbens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202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9.70E-06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0.22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27640005:27659171:clu_5655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2.10E-14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-1.00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3208503770"/>
                  </a:ext>
                </a:extLst>
              </a:tr>
              <a:tr h="234261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Brain - Putamen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170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3.90E-03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0.17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27640005:27659171:clu_4853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3.90E-11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-0.98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3244812379"/>
                  </a:ext>
                </a:extLst>
              </a:tr>
              <a:tr h="234261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Brain - Spinal cord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126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1.70E-03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0.21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27640005:27659171:clu_4789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6.70E-10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-0.95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396" marR="4396" marT="4396" marB="0" anchor="b"/>
                </a:tc>
                <a:extLst>
                  <a:ext uri="{0D108BD9-81ED-4DB2-BD59-A6C34878D82A}">
                    <a16:rowId xmlns:a16="http://schemas.microsoft.com/office/drawing/2014/main" val="366061347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62FC595-1FC7-4D2A-A7D0-4D6CCB948E3D}"/>
              </a:ext>
            </a:extLst>
          </p:cNvPr>
          <p:cNvSpPr/>
          <p:nvPr/>
        </p:nvSpPr>
        <p:spPr>
          <a:xfrm>
            <a:off x="1739913" y="3141347"/>
            <a:ext cx="8760114" cy="859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1662" b="1" dirty="0"/>
              <a:t>Table 2. </a:t>
            </a:r>
            <a:r>
              <a:rPr lang="en-GB" sz="1662" dirty="0"/>
              <a:t>Effect of rs10767664 on gene expression and splicing of BDNF-AS in human brain tissue. p&lt;0.05, highlighted in </a:t>
            </a:r>
            <a:r>
              <a:rPr lang="en-GB" sz="1662" b="1" dirty="0"/>
              <a:t>bold</a:t>
            </a:r>
            <a:r>
              <a:rPr lang="en-GB" sz="1662" dirty="0"/>
              <a:t>. NES=Normalized effect size, i.e. slope of the regression. From </a:t>
            </a:r>
            <a:r>
              <a:rPr lang="en-GB" sz="1662" dirty="0" err="1"/>
              <a:t>GTEx</a:t>
            </a:r>
            <a:r>
              <a:rPr lang="en-GB" sz="1662" dirty="0"/>
              <a:t> database.</a:t>
            </a:r>
            <a:endParaRPr lang="en-GB" sz="1662" dirty="0">
              <a:solidFill>
                <a:srgbClr val="000000"/>
              </a:solidFill>
              <a:latin typeface="ArialMT"/>
            </a:endParaRPr>
          </a:p>
        </p:txBody>
      </p:sp>
    </p:spTree>
    <p:extLst>
      <p:ext uri="{BB962C8B-B14F-4D97-AF65-F5344CB8AC3E}">
        <p14:creationId xmlns:p14="http://schemas.microsoft.com/office/powerpoint/2010/main" val="867797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209</Words>
  <Application>Microsoft Office PowerPoint</Application>
  <PresentationFormat>Widescreen</PresentationFormat>
  <Paragraphs>81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ArialMT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Mackenzie, Dr Alasdair</dc:creator>
  <cp:lastModifiedBy>Mackenzie, Dr Alasdair</cp:lastModifiedBy>
  <cp:revision>1</cp:revision>
  <dcterms:created xsi:type="dcterms:W3CDTF">2021-07-19T13:18:00Z</dcterms:created>
  <dcterms:modified xsi:type="dcterms:W3CDTF">2021-10-07T10:55:29Z</dcterms:modified>
</cp:coreProperties>
</file>